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2" r:id="rId2"/>
    <p:sldId id="258" r:id="rId3"/>
    <p:sldId id="265" r:id="rId4"/>
    <p:sldId id="259" r:id="rId5"/>
    <p:sldId id="280" r:id="rId6"/>
    <p:sldId id="273" r:id="rId7"/>
    <p:sldId id="277" r:id="rId8"/>
    <p:sldId id="278" r:id="rId9"/>
    <p:sldId id="279" r:id="rId10"/>
    <p:sldId id="274" r:id="rId11"/>
    <p:sldId id="269" r:id="rId12"/>
    <p:sldId id="270" r:id="rId13"/>
    <p:sldId id="29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6" autoAdjust="0"/>
  </p:normalViewPr>
  <p:slideViewPr>
    <p:cSldViewPr snapToGrid="0">
      <p:cViewPr varScale="1">
        <p:scale>
          <a:sx n="82" d="100"/>
          <a:sy n="82" d="100"/>
        </p:scale>
        <p:origin x="120" y="396"/>
      </p:cViewPr>
      <p:guideLst/>
    </p:cSldViewPr>
  </p:slideViewPr>
  <p:outlineViewPr>
    <p:cViewPr>
      <p:scale>
        <a:sx n="33" d="100"/>
        <a:sy n="33" d="100"/>
      </p:scale>
      <p:origin x="0" y="-6480"/>
    </p:cViewPr>
  </p:outlineViewPr>
  <p:notesTextViewPr>
    <p:cViewPr>
      <p:scale>
        <a:sx n="1" d="1"/>
        <a:sy n="1" d="1"/>
      </p:scale>
      <p:origin x="0" y="0"/>
    </p:cViewPr>
  </p:notesTextViewPr>
  <p:sorterViewPr>
    <p:cViewPr>
      <p:scale>
        <a:sx n="100" d="100"/>
        <a:sy n="100" d="100"/>
      </p:scale>
      <p:origin x="0" y="-7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58EA5-14E6-4E87-9203-BD4E869163F6}" type="datetimeFigureOut">
              <a:rPr lang="en-IE" smtClean="0"/>
              <a:t>20/06/2023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F0A7D-BFD0-4926-8CB8-027D09B86A23}" type="slidenum">
              <a:rPr lang="en-IE" smtClean="0"/>
              <a:t>‹#›</a:t>
            </a:fld>
            <a:endParaRPr lang="en-IE"/>
          </a:p>
        </p:txBody>
      </p:sp>
    </p:spTree>
    <p:extLst>
      <p:ext uri="{BB962C8B-B14F-4D97-AF65-F5344CB8AC3E}">
        <p14:creationId xmlns:p14="http://schemas.microsoft.com/office/powerpoint/2010/main" val="368603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E" altLang="en-US" smtClean="0">
              <a:latin typeface="Times New Roman" panose="02020603050405020304" pitchFamily="18" charset="0"/>
            </a:endParaRPr>
          </a:p>
        </p:txBody>
      </p:sp>
      <p:sp>
        <p:nvSpPr>
          <p:cNvPr id="61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Calibri" panose="020F0502020204030204" pitchFamily="34" charset="0"/>
              <a:buNone/>
            </a:pPr>
            <a:fld id="{F39B4DC0-DC87-4671-BB27-737F3C1FDFF1}" type="slidenum">
              <a:rPr lang="en-IE" altLang="en-US" smtClean="0">
                <a:solidFill>
                  <a:schemeClr val="tx1"/>
                </a:solidFill>
                <a:latin typeface="Arial" panose="020B0604020202020204" pitchFamily="34" charset="0"/>
                <a:ea typeface="Arial Unicode MS" pitchFamily="34" charset="-128"/>
              </a:rPr>
              <a:pPr>
                <a:spcBef>
                  <a:spcPct val="0"/>
                </a:spcBef>
                <a:buFont typeface="Calibri" panose="020F0502020204030204" pitchFamily="34" charset="0"/>
                <a:buNone/>
              </a:pPr>
              <a:t>2</a:t>
            </a:fld>
            <a:endParaRPr lang="en-IE" altLang="en-US" smtClean="0">
              <a:solidFill>
                <a:schemeClr val="tx1"/>
              </a:solidFill>
              <a:latin typeface="Arial" panose="020B0604020202020204" pitchFamily="34" charset="0"/>
              <a:ea typeface="Arial Unicode MS" pitchFamily="34" charset="-128"/>
            </a:endParaRPr>
          </a:p>
        </p:txBody>
      </p:sp>
    </p:spTree>
    <p:extLst>
      <p:ext uri="{BB962C8B-B14F-4D97-AF65-F5344CB8AC3E}">
        <p14:creationId xmlns:p14="http://schemas.microsoft.com/office/powerpoint/2010/main" val="51786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smtClean="0">
              <a:latin typeface="Times New Roman" panose="02020603050405020304" pitchFamily="18" charset="0"/>
            </a:endParaRPr>
          </a:p>
        </p:txBody>
      </p:sp>
      <p:sp>
        <p:nvSpPr>
          <p:cNvPr id="184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Calibri" panose="020F0502020204030204" pitchFamily="34" charset="0"/>
              <a:buNone/>
            </a:pPr>
            <a:fld id="{A9CFECCD-4DE8-495F-AA19-CF85DE209DA6}" type="slidenum">
              <a:rPr lang="en-IE" altLang="en-US" smtClean="0">
                <a:solidFill>
                  <a:schemeClr val="tx1"/>
                </a:solidFill>
                <a:latin typeface="Arial" panose="020B0604020202020204" pitchFamily="34" charset="0"/>
                <a:ea typeface="Arial Unicode MS" pitchFamily="34" charset="-128"/>
              </a:rPr>
              <a:pPr>
                <a:spcBef>
                  <a:spcPct val="0"/>
                </a:spcBef>
                <a:buFont typeface="Calibri" panose="020F0502020204030204" pitchFamily="34" charset="0"/>
                <a:buNone/>
              </a:pPr>
              <a:t>11</a:t>
            </a:fld>
            <a:endParaRPr lang="en-IE" altLang="en-US" smtClean="0">
              <a:solidFill>
                <a:schemeClr val="tx1"/>
              </a:solidFill>
              <a:latin typeface="Arial" panose="020B0604020202020204" pitchFamily="34" charset="0"/>
              <a:ea typeface="Arial Unicode MS" pitchFamily="34" charset="-128"/>
            </a:endParaRPr>
          </a:p>
        </p:txBody>
      </p:sp>
    </p:spTree>
    <p:extLst>
      <p:ext uri="{BB962C8B-B14F-4D97-AF65-F5344CB8AC3E}">
        <p14:creationId xmlns:p14="http://schemas.microsoft.com/office/powerpoint/2010/main" val="1298519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54558" cy="2439278"/>
          </a:xfrm>
          <a:prstGeom prst="rect">
            <a:avLst/>
          </a:prstGeom>
        </p:spPr>
      </p:pic>
    </p:spTree>
    <p:extLst>
      <p:ext uri="{BB962C8B-B14F-4D97-AF65-F5344CB8AC3E}">
        <p14:creationId xmlns:p14="http://schemas.microsoft.com/office/powerpoint/2010/main" val="223534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245057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2771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56183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1695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246793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152377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70058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22" name="Body Level One…"/>
          <p:cNvSpPr txBox="1">
            <a:spLocks noGrp="1"/>
          </p:cNvSpPr>
          <p:nvPr>
            <p:ph type="body" sz="quarter" idx="1"/>
          </p:nvPr>
        </p:nvSpPr>
        <p:spPr>
          <a:xfrm>
            <a:off x="648000" y="2985134"/>
            <a:ext cx="8100001" cy="447621"/>
          </a:xfrm>
          <a:prstGeom prst="rect">
            <a:avLst/>
          </a:prstGeom>
        </p:spPr>
        <p:txBody>
          <a:bodyPr>
            <a:normAutofit/>
          </a:bodyPr>
          <a:lstStyle>
            <a:lvl1pPr marL="0" indent="0">
              <a:buSzTx/>
              <a:buFontTx/>
              <a:buNone/>
              <a:defRPr sz="2027"/>
            </a:lvl1pPr>
            <a:lvl2pPr marL="0" indent="412016">
              <a:buSzTx/>
              <a:buFontTx/>
              <a:buNone/>
              <a:defRPr sz="2027"/>
            </a:lvl2pPr>
            <a:lvl3pPr marL="0" indent="824031">
              <a:buSzTx/>
              <a:buFontTx/>
              <a:buNone/>
              <a:defRPr sz="2027"/>
            </a:lvl3pPr>
            <a:lvl4pPr marL="0" indent="1236047">
              <a:buSzTx/>
              <a:buFontTx/>
              <a:buNone/>
              <a:defRPr sz="2027"/>
            </a:lvl4pPr>
            <a:lvl5pPr marL="0" indent="1648063">
              <a:buSzTx/>
              <a:buFontTx/>
              <a:buNone/>
              <a:defRPr sz="2027"/>
            </a:lvl5pPr>
          </a:lstStyle>
          <a:p>
            <a:r>
              <a:t>Body Level One</a:t>
            </a:r>
          </a:p>
          <a:p>
            <a:pPr lvl="1"/>
            <a:r>
              <a:t>Body Level Two</a:t>
            </a:r>
          </a:p>
          <a:p>
            <a:pPr lvl="2"/>
            <a:r>
              <a:t>Body Level Three</a:t>
            </a:r>
          </a:p>
          <a:p>
            <a:pPr lvl="3"/>
            <a:r>
              <a:t>Body Level Four</a:t>
            </a:r>
          </a:p>
          <a:p>
            <a:pPr lvl="4"/>
            <a:r>
              <a:t>Body Level Five</a:t>
            </a:r>
          </a:p>
        </p:txBody>
      </p:sp>
      <p:sp>
        <p:nvSpPr>
          <p:cNvPr id="23" name="Picture Placeholder 7"/>
          <p:cNvSpPr>
            <a:spLocks noGrp="1"/>
          </p:cNvSpPr>
          <p:nvPr>
            <p:ph type="pic" sz="quarter" idx="21"/>
          </p:nvPr>
        </p:nvSpPr>
        <p:spPr>
          <a:xfrm>
            <a:off x="3703888" y="3762860"/>
            <a:ext cx="1782001" cy="510939"/>
          </a:xfrm>
          <a:prstGeom prst="rect">
            <a:avLst/>
          </a:prstGeom>
        </p:spPr>
        <p:txBody>
          <a:bodyPr lIns="91439" rIns="91439"/>
          <a:lstStyle/>
          <a:p>
            <a:endParaRPr/>
          </a:p>
        </p:txBody>
      </p:sp>
      <p:pic>
        <p:nvPicPr>
          <p:cNvPr id="24"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34740" y="3578771"/>
            <a:ext cx="2718753" cy="726386"/>
          </a:xfrm>
          <a:prstGeom prst="rect">
            <a:avLst/>
          </a:prstGeom>
          <a:ln w="12700">
            <a:miter lim="400000"/>
          </a:ln>
        </p:spPr>
      </p:pic>
      <p:sp>
        <p:nvSpPr>
          <p:cNvPr id="25" name="Title Text"/>
          <p:cNvSpPr txBox="1">
            <a:spLocks noGrp="1"/>
          </p:cNvSpPr>
          <p:nvPr>
            <p:ph type="title"/>
          </p:nvPr>
        </p:nvSpPr>
        <p:spPr>
          <a:prstGeom prst="rect">
            <a:avLst/>
          </a:prstGeom>
        </p:spPr>
        <p:txBody>
          <a:bodyPr/>
          <a:lstStyle/>
          <a:p>
            <a:r>
              <a:t>Title Text</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95581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54558" cy="2439278"/>
          </a:xfrm>
          <a:prstGeom prst="rect">
            <a:avLst/>
          </a:prstGeom>
        </p:spPr>
      </p:pic>
    </p:spTree>
    <p:extLst>
      <p:ext uri="{BB962C8B-B14F-4D97-AF65-F5344CB8AC3E}">
        <p14:creationId xmlns:p14="http://schemas.microsoft.com/office/powerpoint/2010/main" val="405065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DD51FD-D950-41F5-A11A-079E132517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18718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DD51FD-D950-41F5-A11A-079E1325172D}" type="datetimeFigureOut">
              <a:rPr lang="en-IE" smtClean="0"/>
              <a:t>20/06/2023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1455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DD51FD-D950-41F5-A11A-079E1325172D}" type="datetimeFigureOut">
              <a:rPr lang="en-IE" smtClean="0"/>
              <a:t>20/06/2023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299374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DD51FD-D950-41F5-A11A-079E1325172D}" type="datetimeFigureOut">
              <a:rPr lang="en-IE" smtClean="0"/>
              <a:t>20/06/2023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243179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D51FD-D950-41F5-A11A-079E1325172D}" type="datetimeFigureOut">
              <a:rPr lang="en-IE" smtClean="0"/>
              <a:t>20/06/2023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55555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DD51FD-D950-41F5-A11A-079E1325172D}" type="datetimeFigureOut">
              <a:rPr lang="en-IE" smtClean="0"/>
              <a:t>20/06/2023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271539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CDD51FD-D950-41F5-A11A-079E1325172D}" type="datetimeFigureOut">
              <a:rPr lang="en-IE" smtClean="0"/>
              <a:t>20/06/2023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339A757-B242-40B2-BDAB-6A68AAC16DEF}" type="slidenum">
              <a:rPr lang="en-IE" smtClean="0"/>
              <a:t>‹#›</a:t>
            </a:fld>
            <a:endParaRPr lang="en-IE"/>
          </a:p>
        </p:txBody>
      </p:sp>
    </p:spTree>
    <p:extLst>
      <p:ext uri="{BB962C8B-B14F-4D97-AF65-F5344CB8AC3E}">
        <p14:creationId xmlns:p14="http://schemas.microsoft.com/office/powerpoint/2010/main" val="317688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DD51FD-D950-41F5-A11A-079E1325172D}" type="datetimeFigureOut">
              <a:rPr lang="en-IE" smtClean="0"/>
              <a:t>20/06/2023</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39A757-B242-40B2-BDAB-6A68AAC16DEF}" type="slidenum">
              <a:rPr lang="en-IE" smtClean="0"/>
              <a:t>‹#›</a:t>
            </a:fld>
            <a:endParaRPr lang="en-IE"/>
          </a:p>
        </p:txBody>
      </p:sp>
    </p:spTree>
    <p:extLst>
      <p:ext uri="{BB962C8B-B14F-4D97-AF65-F5344CB8AC3E}">
        <p14:creationId xmlns:p14="http://schemas.microsoft.com/office/powerpoint/2010/main" val="309542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ul.ie/provost/functions-processes/student-complaints" TargetMode="External"/><Relationship Id="rId13" Type="http://schemas.openxmlformats.org/officeDocument/2006/relationships/hyperlink" Target="https://www.ul.ie/gps/sites/gps/files/user_media/documents/Masters%20to%20Phd%20transfer%20COP%20Sept-14.pdf" TargetMode="External"/><Relationship Id="rId18" Type="http://schemas.openxmlformats.org/officeDocument/2006/relationships/hyperlink" Target="https://www.ul.ie/gps/sites/gps/files/user_media/documents/Discontinuing%20a%20Scholarship%20for%20a%20Research%20Student%20Process%20Sept%2016%20Version%202.pdf" TargetMode="External"/><Relationship Id="rId3" Type="http://schemas.openxmlformats.org/officeDocument/2006/relationships/hyperlink" Target="https://www.ul.ie/gps/sites/gps/files/user_media/documents/Research%20Postgraduate%20Agreement_0.pdf" TargetMode="External"/><Relationship Id="rId21" Type="http://schemas.openxmlformats.org/officeDocument/2006/relationships/hyperlink" Target="https://www.ul.ie/gps/sites/gps/files/user_media/UL%20Guidelines%20on%20the%20Use%20of%20Videoconferencing%20at%20Viva%20Voce%20Examinations%20for%20Research%20Students%20%2020%20October%202020.docx_.pdf" TargetMode="External"/><Relationship Id="rId7" Type="http://schemas.openxmlformats.org/officeDocument/2006/relationships/hyperlink" Target="https://www.ul.ie/gps/sites/gps/files/user_media/Research%20Progression%20Appeal%20Panel%20COP%20March%2021.pdf" TargetMode="External"/><Relationship Id="rId12" Type="http://schemas.openxmlformats.org/officeDocument/2006/relationships/hyperlink" Target="https://www.ul.ie/gps/about/fees-information" TargetMode="External"/><Relationship Id="rId17" Type="http://schemas.openxmlformats.org/officeDocument/2006/relationships/hyperlink" Target="https://www.ul.ie/gps/sites/gps/files/user_media/documents/Covid-19%20Guidelines%20for%20the%20Submission%20of%20a%20Research%20Thesis%20%2014%20Sept%202021.pdf" TargetMode="External"/><Relationship Id="rId2" Type="http://schemas.openxmlformats.org/officeDocument/2006/relationships/hyperlink" Target="https://www.ul.ie/policy-hub/policies" TargetMode="External"/><Relationship Id="rId16" Type="http://schemas.openxmlformats.org/officeDocument/2006/relationships/hyperlink" Target="https://www.ul.ie/media/24509/download?inline" TargetMode="External"/><Relationship Id="rId20" Type="http://schemas.openxmlformats.org/officeDocument/2006/relationships/hyperlink" Target="https://www.ul.ie/gps/sites/gps/files/user_media/documents/Appointment%20of%20External%20Examiners%20for%20Postgraduate%20Research%20Degrees%20by%20Research%20June%202021.pdf" TargetMode="External"/><Relationship Id="rId1" Type="http://schemas.openxmlformats.org/officeDocument/2006/relationships/slideLayout" Target="../slideLayouts/slideLayout4.xml"/><Relationship Id="rId6" Type="http://schemas.openxmlformats.org/officeDocument/2006/relationships/hyperlink" Target="https://www.ul.ie/gps/sites/gps/files/user_media/Research%20Confirmation%20Panel%20COP%20Nov%2020.pdf" TargetMode="External"/><Relationship Id="rId11" Type="http://schemas.openxmlformats.org/officeDocument/2006/relationships/hyperlink" Target="https://www.ul.ie/media/24128/download?inline" TargetMode="External"/><Relationship Id="rId24" Type="http://schemas.openxmlformats.org/officeDocument/2006/relationships/hyperlink" Target="https://www.ul.ie/gps/sites/gps/files/user_media/Principles%20for%20University-awarded%20Funded%20Scholarships%20Nov%202020.pdf" TargetMode="External"/><Relationship Id="rId5" Type="http://schemas.openxmlformats.org/officeDocument/2006/relationships/hyperlink" Target="https://www.ul.ie/gps/sites/gps/files/user_media/Postgraduate%20Research%20Student-Taught%20Module%20Progression%20Process%20%2021-10-20.pdf" TargetMode="External"/><Relationship Id="rId15" Type="http://schemas.openxmlformats.org/officeDocument/2006/relationships/hyperlink" Target="https://www.ul.ie/gps/sites/gps/files/user_media/Viva%20Voce%20Code%20of%20Practice%2012-19.pdf" TargetMode="External"/><Relationship Id="rId23" Type="http://schemas.openxmlformats.org/officeDocument/2006/relationships/hyperlink" Target="https://www.ul.ie/hr/current-staff/health-safety-ul" TargetMode="External"/><Relationship Id="rId10" Type="http://schemas.openxmlformats.org/officeDocument/2006/relationships/hyperlink" Target="https://www.ul.ie/academic-registry/current-students/policies-procedures-handbooks-0" TargetMode="External"/><Relationship Id="rId19" Type="http://schemas.openxmlformats.org/officeDocument/2006/relationships/hyperlink" Target="https://www.ul.ie/gps/sites/gps/files/user_media/documents/Embargo%20Process%20and%20E-Submission%20COP%20June%2016_1.pdf" TargetMode="External"/><Relationship Id="rId4" Type="http://schemas.openxmlformats.org/officeDocument/2006/relationships/hyperlink" Target="http://ulsites.ul.ie/researchethics/application-guidelines-forms" TargetMode="External"/><Relationship Id="rId9" Type="http://schemas.openxmlformats.org/officeDocument/2006/relationships/hyperlink" Target="https://www.ul.ie/policy-hub/policies?field_approval_body_tid=3519" TargetMode="External"/><Relationship Id="rId14" Type="http://schemas.openxmlformats.org/officeDocument/2006/relationships/hyperlink" Target="https://www.ul.ie/gps/sites/gps/files/user_media/Viva%20Voce%20Guide-Web%20May%2017.pdf" TargetMode="External"/><Relationship Id="rId22" Type="http://schemas.openxmlformats.org/officeDocument/2006/relationships/hyperlink" Target="http://ulsites.ul.ie/finance/finance-forms-0#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p:nvPr>
        </p:nvSpPr>
        <p:spPr>
          <a:xfrm>
            <a:off x="256032" y="1506234"/>
            <a:ext cx="10479023" cy="1995918"/>
          </a:xfrm>
          <a:prstGeom prst="rect">
            <a:avLst/>
          </a:prstGeom>
        </p:spPr>
        <p:txBody>
          <a:bodyPr>
            <a:normAutofit fontScale="90000"/>
          </a:bodyPr>
          <a:lstStyle/>
          <a:p>
            <a:pPr algn="ctr" defTabSz="741628">
              <a:defRPr sz="4050"/>
            </a:pPr>
            <a:r>
              <a:rPr lang="en-IE" b="1" dirty="0" smtClean="0">
                <a:solidFill>
                  <a:srgbClr val="003300"/>
                </a:solidFill>
                <a:latin typeface="Helvetica" panose="020B0604020202020204" pitchFamily="34" charset="0"/>
                <a:cs typeface="Helvetica" panose="020B0604020202020204" pitchFamily="34" charset="0"/>
              </a:rPr>
              <a:t>Doctoral College Welcome to Induction for Research Post-Graduates 2023</a:t>
            </a:r>
            <a:r>
              <a:rPr lang="en-IE" dirty="0">
                <a:latin typeface="Helvetica" panose="020B0604020202020204" pitchFamily="34" charset="0"/>
                <a:cs typeface="Helvetica" panose="020B0604020202020204" pitchFamily="34" charset="0"/>
              </a:rPr>
              <a:t/>
            </a:r>
            <a:br>
              <a:rPr lang="en-IE" dirty="0">
                <a:latin typeface="Helvetica" panose="020B0604020202020204" pitchFamily="34" charset="0"/>
                <a:cs typeface="Helvetica" panose="020B0604020202020204" pitchFamily="34" charset="0"/>
              </a:rPr>
            </a:br>
            <a:r>
              <a:rPr lang="en-IE" dirty="0" smtClean="0">
                <a:latin typeface="Helvetica" panose="020B0604020202020204" pitchFamily="34" charset="0"/>
                <a:cs typeface="Helvetica" panose="020B0604020202020204" pitchFamily="34" charset="0"/>
              </a:rPr>
              <a:t/>
            </a:r>
            <a:br>
              <a:rPr lang="en-IE" dirty="0" smtClean="0">
                <a:latin typeface="Helvetica" panose="020B0604020202020204" pitchFamily="34" charset="0"/>
                <a:cs typeface="Helvetica" panose="020B0604020202020204" pitchFamily="34" charset="0"/>
              </a:rPr>
            </a:br>
            <a:r>
              <a:rPr lang="en-IE" dirty="0" smtClean="0">
                <a:solidFill>
                  <a:srgbClr val="002060"/>
                </a:solidFill>
                <a:latin typeface="Helvetica" panose="020B0604020202020204" pitchFamily="34" charset="0"/>
                <a:cs typeface="Helvetica" panose="020B0604020202020204" pitchFamily="34" charset="0"/>
              </a:rPr>
              <a:t/>
            </a:r>
            <a:br>
              <a:rPr lang="en-IE" dirty="0" smtClean="0">
                <a:solidFill>
                  <a:srgbClr val="002060"/>
                </a:solidFill>
                <a:latin typeface="Helvetica" panose="020B0604020202020204" pitchFamily="34" charset="0"/>
                <a:cs typeface="Helvetica" panose="020B0604020202020204" pitchFamily="34" charset="0"/>
              </a:rPr>
            </a:br>
            <a:r>
              <a:rPr lang="en-IE" dirty="0" smtClean="0">
                <a:solidFill>
                  <a:srgbClr val="002060"/>
                </a:solidFill>
                <a:latin typeface="Helvetica" panose="020B0604020202020204" pitchFamily="34" charset="0"/>
                <a:cs typeface="Helvetica" panose="020B0604020202020204" pitchFamily="34" charset="0"/>
              </a:rPr>
              <a:t/>
            </a:r>
            <a:br>
              <a:rPr lang="en-IE" dirty="0" smtClean="0">
                <a:solidFill>
                  <a:srgbClr val="002060"/>
                </a:solidFill>
                <a:latin typeface="Helvetica" panose="020B0604020202020204" pitchFamily="34" charset="0"/>
                <a:cs typeface="Helvetica" panose="020B0604020202020204" pitchFamily="34" charset="0"/>
              </a:rPr>
            </a:br>
            <a:endParaRPr dirty="0">
              <a:solidFill>
                <a:srgbClr val="002060"/>
              </a:solidFill>
              <a:latin typeface="Helvetica" panose="020B0604020202020204" pitchFamily="34" charset="0"/>
              <a:cs typeface="Helvetica" panose="020B0604020202020204" pitchFamily="34" charset="0"/>
            </a:endParaRPr>
          </a:p>
        </p:txBody>
      </p:sp>
      <p:sp>
        <p:nvSpPr>
          <p:cNvPr id="141" name="Date Placeholder 4"/>
          <p:cNvSpPr txBox="1"/>
          <p:nvPr/>
        </p:nvSpPr>
        <p:spPr>
          <a:xfrm>
            <a:off x="1217562" y="6379340"/>
            <a:ext cx="2410413" cy="258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899" rIns="30899" anchor="ctr">
            <a:spAutoFit/>
          </a:bodyPr>
          <a:lstStyle>
            <a:lvl1pPr>
              <a:defRPr sz="1600">
                <a:solidFill>
                  <a:srgbClr val="005336"/>
                </a:solidFill>
                <a:latin typeface="+mn-lt"/>
                <a:ea typeface="+mn-ea"/>
                <a:cs typeface="+mn-cs"/>
                <a:sym typeface="Helvetica"/>
              </a:defRPr>
            </a:lvl1pPr>
          </a:lstStyle>
          <a:p>
            <a:r>
              <a:rPr sz="1081"/>
              <a:t>06.11.19</a:t>
            </a:r>
          </a:p>
        </p:txBody>
      </p:sp>
      <p:sp>
        <p:nvSpPr>
          <p:cNvPr id="2" name="TextBox 1"/>
          <p:cNvSpPr txBox="1"/>
          <p:nvPr/>
        </p:nvSpPr>
        <p:spPr>
          <a:xfrm>
            <a:off x="1911096" y="4690872"/>
            <a:ext cx="7946136" cy="1384995"/>
          </a:xfrm>
          <a:prstGeom prst="rect">
            <a:avLst/>
          </a:prstGeom>
          <a:noFill/>
        </p:spPr>
        <p:txBody>
          <a:bodyPr wrap="square" rtlCol="0">
            <a:spAutoFit/>
          </a:bodyPr>
          <a:lstStyle/>
          <a:p>
            <a:pPr algn="ctr"/>
            <a:r>
              <a:rPr lang="en-IE" sz="2800" dirty="0">
                <a:solidFill>
                  <a:srgbClr val="333300"/>
                </a:solidFill>
                <a:latin typeface="Helvetica" panose="020B0604020202020204" pitchFamily="34" charset="0"/>
                <a:cs typeface="Helvetica" panose="020B0604020202020204" pitchFamily="34" charset="0"/>
              </a:rPr>
              <a:t>Prof Ann </a:t>
            </a:r>
            <a:r>
              <a:rPr lang="en-IE" sz="2800" dirty="0" err="1" smtClean="0">
                <a:solidFill>
                  <a:srgbClr val="333300"/>
                </a:solidFill>
                <a:latin typeface="Helvetica" panose="020B0604020202020204" pitchFamily="34" charset="0"/>
                <a:cs typeface="Helvetica" panose="020B0604020202020204" pitchFamily="34" charset="0"/>
              </a:rPr>
              <a:t>MacPhail</a:t>
            </a:r>
            <a:r>
              <a:rPr lang="en-IE" sz="2800" dirty="0" smtClean="0">
                <a:solidFill>
                  <a:srgbClr val="333300"/>
                </a:solidFill>
                <a:latin typeface="Helvetica" panose="020B0604020202020204" pitchFamily="34" charset="0"/>
                <a:cs typeface="Helvetica" panose="020B0604020202020204" pitchFamily="34" charset="0"/>
              </a:rPr>
              <a:t>,</a:t>
            </a:r>
            <a:r>
              <a:rPr lang="en-IE" sz="2800" dirty="0">
                <a:solidFill>
                  <a:srgbClr val="333300"/>
                </a:solidFill>
                <a:latin typeface="Helvetica" panose="020B0604020202020204" pitchFamily="34" charset="0"/>
                <a:cs typeface="Helvetica" panose="020B0604020202020204" pitchFamily="34" charset="0"/>
              </a:rPr>
              <a:t/>
            </a:r>
            <a:br>
              <a:rPr lang="en-IE" sz="2800" dirty="0">
                <a:solidFill>
                  <a:srgbClr val="333300"/>
                </a:solidFill>
                <a:latin typeface="Helvetica" panose="020B0604020202020204" pitchFamily="34" charset="0"/>
                <a:cs typeface="Helvetica" panose="020B0604020202020204" pitchFamily="34" charset="0"/>
              </a:rPr>
            </a:br>
            <a:r>
              <a:rPr lang="en-IE" sz="2800" dirty="0">
                <a:solidFill>
                  <a:srgbClr val="333300"/>
                </a:solidFill>
                <a:latin typeface="Helvetica" panose="020B0604020202020204" pitchFamily="34" charset="0"/>
                <a:cs typeface="Helvetica" panose="020B0604020202020204" pitchFamily="34" charset="0"/>
              </a:rPr>
              <a:t>Associate Vice-President, Doctoral College</a:t>
            </a:r>
            <a:r>
              <a:rPr lang="en-IE" sz="2800" dirty="0">
                <a:latin typeface="Helvetica" panose="020B0604020202020204" pitchFamily="34" charset="0"/>
                <a:cs typeface="Helvetica" panose="020B0604020202020204" pitchFamily="34" charset="0"/>
              </a:rPr>
              <a:t/>
            </a:r>
            <a:br>
              <a:rPr lang="en-IE" sz="2800" dirty="0">
                <a:latin typeface="Helvetica" panose="020B0604020202020204" pitchFamily="34" charset="0"/>
                <a:cs typeface="Helvetica" panose="020B0604020202020204" pitchFamily="34" charset="0"/>
              </a:rPr>
            </a:br>
            <a:endParaRPr lang="en-IE" sz="2800" dirty="0">
              <a:latin typeface="Helvetica" panose="020B0604020202020204" pitchFamily="34" charset="0"/>
              <a:cs typeface="Helvetica" panose="020B0604020202020204"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184" y="609600"/>
            <a:ext cx="7884817" cy="1320800"/>
          </a:xfrm>
        </p:spPr>
        <p:txBody>
          <a:bodyPr>
            <a:normAutofit/>
          </a:bodyPr>
          <a:lstStyle/>
          <a:p>
            <a:r>
              <a:rPr lang="en-IE" b="1" dirty="0">
                <a:solidFill>
                  <a:schemeClr val="accent2">
                    <a:lumMod val="50000"/>
                  </a:schemeClr>
                </a:solidFill>
                <a:latin typeface="Helvetica" panose="020B0604020202020204" pitchFamily="34" charset="0"/>
                <a:cs typeface="Helvetica" panose="020B0604020202020204" pitchFamily="34" charset="0"/>
              </a:rPr>
              <a:t>Understand the expectations of the level of award they are </a:t>
            </a:r>
            <a:r>
              <a:rPr lang="en-IE" b="1" dirty="0" smtClean="0">
                <a:solidFill>
                  <a:schemeClr val="accent2">
                    <a:lumMod val="50000"/>
                  </a:schemeClr>
                </a:solidFill>
                <a:latin typeface="Helvetica" panose="020B0604020202020204" pitchFamily="34" charset="0"/>
                <a:cs typeface="Helvetica" panose="020B0604020202020204" pitchFamily="34" charset="0"/>
              </a:rPr>
              <a:t>seeking…</a:t>
            </a:r>
            <a:endParaRPr lang="en-IE" b="1" dirty="0">
              <a:solidFill>
                <a:schemeClr val="accent2">
                  <a:lumMod val="50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IE" sz="2400" dirty="0" smtClean="0">
                <a:latin typeface="Helvetica" panose="020B0604020202020204" pitchFamily="34" charset="0"/>
                <a:cs typeface="Helvetica" panose="020B0604020202020204" pitchFamily="34" charset="0"/>
              </a:rPr>
              <a:t>What is a PhD?</a:t>
            </a:r>
          </a:p>
          <a:p>
            <a:pPr lvl="1"/>
            <a:r>
              <a:rPr lang="en-IE" sz="2200" dirty="0" smtClean="0">
                <a:latin typeface="Helvetica" panose="020B0604020202020204" pitchFamily="34" charset="0"/>
                <a:cs typeface="Helvetica" panose="020B0604020202020204" pitchFamily="34" charset="0"/>
              </a:rPr>
              <a:t>The </a:t>
            </a:r>
            <a:r>
              <a:rPr lang="en-IE" sz="2200" dirty="0">
                <a:latin typeface="Helvetica" panose="020B0604020202020204" pitchFamily="34" charset="0"/>
                <a:cs typeface="Helvetica" panose="020B0604020202020204" pitchFamily="34" charset="0"/>
              </a:rPr>
              <a:t>highest level of academic qualification you can </a:t>
            </a:r>
            <a:r>
              <a:rPr lang="en-IE" sz="2200" dirty="0" smtClean="0">
                <a:latin typeface="Helvetica" panose="020B0604020202020204" pitchFamily="34" charset="0"/>
                <a:cs typeface="Helvetica" panose="020B0604020202020204" pitchFamily="34" charset="0"/>
              </a:rPr>
              <a:t>achieve – Level 10</a:t>
            </a:r>
            <a:endParaRPr lang="en-IE" sz="2200" dirty="0">
              <a:latin typeface="Helvetica" panose="020B0604020202020204" pitchFamily="34" charset="0"/>
              <a:cs typeface="Helvetica" panose="020B0604020202020204" pitchFamily="34" charset="0"/>
            </a:endParaRPr>
          </a:p>
          <a:p>
            <a:pPr lvl="1"/>
            <a:r>
              <a:rPr lang="en-IE" sz="2200" dirty="0" smtClean="0">
                <a:latin typeface="Helvetica" panose="020B0604020202020204" pitchFamily="34" charset="0"/>
                <a:cs typeface="Helvetica" panose="020B0604020202020204" pitchFamily="34" charset="0"/>
              </a:rPr>
              <a:t>A significant </a:t>
            </a:r>
            <a:r>
              <a:rPr lang="en-IE" sz="2200" dirty="0">
                <a:latin typeface="Helvetica" panose="020B0604020202020204" pitchFamily="34" charset="0"/>
                <a:cs typeface="Helvetica" panose="020B0604020202020204" pitchFamily="34" charset="0"/>
              </a:rPr>
              <a:t>original contribution to </a:t>
            </a:r>
            <a:r>
              <a:rPr lang="en-IE" sz="2200" dirty="0" smtClean="0">
                <a:latin typeface="Helvetica" panose="020B0604020202020204" pitchFamily="34" charset="0"/>
                <a:cs typeface="Helvetica" panose="020B0604020202020204" pitchFamily="34" charset="0"/>
              </a:rPr>
              <a:t>knowledge</a:t>
            </a:r>
          </a:p>
          <a:p>
            <a:pPr lvl="1"/>
            <a:r>
              <a:rPr lang="en-IE" sz="2200" dirty="0" smtClean="0">
                <a:latin typeface="Helvetica" panose="020B0604020202020204" pitchFamily="34" charset="0"/>
                <a:cs typeface="Helvetica" panose="020B0604020202020204" pitchFamily="34" charset="0"/>
              </a:rPr>
              <a:t>A lot of work for 4 years</a:t>
            </a:r>
          </a:p>
          <a:p>
            <a:pPr lvl="1"/>
            <a:r>
              <a:rPr lang="en-IE" sz="2200" dirty="0" smtClean="0">
                <a:latin typeface="Helvetica" panose="020B0604020202020204" pitchFamily="34" charset="0"/>
                <a:cs typeface="Helvetica" panose="020B0604020202020204" pitchFamily="34" charset="0"/>
              </a:rPr>
              <a:t>A huge personal commitment and achievement</a:t>
            </a:r>
          </a:p>
          <a:p>
            <a:pPr lvl="1"/>
            <a:r>
              <a:rPr lang="en-IE" sz="2200" dirty="0" smtClean="0">
                <a:latin typeface="Helvetica" panose="020B0604020202020204" pitchFamily="34" charset="0"/>
                <a:cs typeface="Helvetica" panose="020B0604020202020204" pitchFamily="34" charset="0"/>
              </a:rPr>
              <a:t>Probably the biggest personal project that you will complete</a:t>
            </a:r>
          </a:p>
          <a:p>
            <a:pPr lvl="1"/>
            <a:r>
              <a:rPr lang="en-IE" sz="2200" dirty="0" smtClean="0">
                <a:latin typeface="Helvetica" panose="020B0604020202020204" pitchFamily="34" charset="0"/>
                <a:cs typeface="Helvetica" panose="020B0604020202020204" pitchFamily="34" charset="0"/>
              </a:rPr>
              <a:t>YOUR research, YOUR responsibility!</a:t>
            </a:r>
            <a:endParaRPr lang="en-IE" sz="2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68866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67240" y="828819"/>
            <a:ext cx="5699125" cy="850900"/>
          </a:xfrm>
        </p:spPr>
        <p:txBody>
          <a:bodyPr/>
          <a:lstStyle/>
          <a:p>
            <a:pPr eaLnBrk="1" hangingPunct="1"/>
            <a:r>
              <a:rPr lang="en-GB" altLang="en-US" sz="4000" b="1" dirty="0">
                <a:solidFill>
                  <a:schemeClr val="accent2">
                    <a:lumMod val="75000"/>
                  </a:schemeClr>
                </a:solidFill>
                <a:latin typeface="Helvetica" panose="020B0604020202020204" pitchFamily="34" charset="0"/>
                <a:cs typeface="Helvetica" panose="020B0604020202020204" pitchFamily="34" charset="0"/>
              </a:rPr>
              <a:t>Immediate Hurdle</a:t>
            </a:r>
            <a:endParaRPr lang="en-US" altLang="en-US" sz="4000" b="1" dirty="0">
              <a:solidFill>
                <a:schemeClr val="accent2">
                  <a:lumMod val="75000"/>
                </a:schemeClr>
              </a:solidFill>
              <a:latin typeface="Helvetica" panose="020B0604020202020204" pitchFamily="34" charset="0"/>
              <a:cs typeface="Helvetica" panose="020B0604020202020204" pitchFamily="34" charset="0"/>
            </a:endParaRPr>
          </a:p>
        </p:txBody>
      </p:sp>
      <p:sp>
        <p:nvSpPr>
          <p:cNvPr id="20483" name="Rectangle 3"/>
          <p:cNvSpPr>
            <a:spLocks noGrp="1" noChangeArrowheads="1"/>
          </p:cNvSpPr>
          <p:nvPr>
            <p:ph idx="1"/>
          </p:nvPr>
        </p:nvSpPr>
        <p:spPr>
          <a:xfrm>
            <a:off x="689986" y="2545484"/>
            <a:ext cx="8424862" cy="3733800"/>
          </a:xfrm>
        </p:spPr>
        <p:txBody>
          <a:bodyPr>
            <a:normAutofit/>
          </a:bodyPr>
          <a:lstStyle/>
          <a:p>
            <a:pPr eaLnBrk="1" hangingPunct="1">
              <a:lnSpc>
                <a:spcPct val="80000"/>
              </a:lnSpc>
            </a:pPr>
            <a:r>
              <a:rPr lang="en-GB" altLang="en-US" sz="2400" dirty="0">
                <a:latin typeface="Helvetica" panose="020B0604020202020204" pitchFamily="34" charset="0"/>
                <a:cs typeface="Helvetica" panose="020B0604020202020204" pitchFamily="34" charset="0"/>
              </a:rPr>
              <a:t>Yearly progression board for all Research candidates </a:t>
            </a:r>
            <a:r>
              <a:rPr lang="en-GB" altLang="en-US" sz="2400" dirty="0" smtClean="0">
                <a:latin typeface="Helvetica" panose="020B0604020202020204" pitchFamily="34" charset="0"/>
                <a:cs typeface="Helvetica" panose="020B0604020202020204" pitchFamily="34" charset="0"/>
              </a:rPr>
              <a:t>November/December</a:t>
            </a:r>
            <a:endParaRPr lang="en-GB" altLang="en-US" sz="2400" dirty="0">
              <a:latin typeface="Helvetica" panose="020B0604020202020204" pitchFamily="34" charset="0"/>
              <a:cs typeface="Helvetica" panose="020B0604020202020204" pitchFamily="34" charset="0"/>
            </a:endParaRPr>
          </a:p>
          <a:p>
            <a:pPr eaLnBrk="1" hangingPunct="1">
              <a:lnSpc>
                <a:spcPct val="80000"/>
              </a:lnSpc>
            </a:pPr>
            <a:endParaRPr lang="en-GB" altLang="en-US" sz="2400" dirty="0">
              <a:latin typeface="Helvetica" panose="020B0604020202020204" pitchFamily="34" charset="0"/>
              <a:cs typeface="Helvetica" panose="020B0604020202020204" pitchFamily="34" charset="0"/>
            </a:endParaRPr>
          </a:p>
          <a:p>
            <a:pPr eaLnBrk="1" hangingPunct="1">
              <a:lnSpc>
                <a:spcPct val="80000"/>
              </a:lnSpc>
            </a:pPr>
            <a:r>
              <a:rPr lang="en-GB" altLang="en-US" sz="2400" dirty="0">
                <a:latin typeface="Helvetica" panose="020B0604020202020204" pitchFamily="34" charset="0"/>
                <a:cs typeface="Helvetica" panose="020B0604020202020204" pitchFamily="34" charset="0"/>
              </a:rPr>
              <a:t>A progression report will have to be submitted by the candidate and supervisor to a panel.</a:t>
            </a:r>
          </a:p>
          <a:p>
            <a:pPr eaLnBrk="1" hangingPunct="1">
              <a:lnSpc>
                <a:spcPct val="80000"/>
              </a:lnSpc>
            </a:pPr>
            <a:endParaRPr lang="en-GB" altLang="en-US" sz="2400" dirty="0">
              <a:latin typeface="Helvetica" panose="020B0604020202020204" pitchFamily="34" charset="0"/>
              <a:cs typeface="Helvetica" panose="020B0604020202020204" pitchFamily="34" charset="0"/>
            </a:endParaRPr>
          </a:p>
          <a:p>
            <a:pPr eaLnBrk="1" hangingPunct="1">
              <a:lnSpc>
                <a:spcPct val="80000"/>
              </a:lnSpc>
              <a:buFont typeface="Arial" panose="020B0604020202020204" pitchFamily="34" charset="0"/>
              <a:buNone/>
            </a:pPr>
            <a:endParaRPr lang="en-GB" altLang="en-US" sz="2400" dirty="0"/>
          </a:p>
          <a:p>
            <a:pPr eaLnBrk="1" hangingPunct="1">
              <a:lnSpc>
                <a:spcPct val="80000"/>
              </a:lnSpc>
            </a:pPr>
            <a:endParaRPr lang="en-US" altLang="en-US" sz="2400" dirty="0"/>
          </a:p>
        </p:txBody>
      </p:sp>
    </p:spTree>
    <p:extLst>
      <p:ext uri="{BB962C8B-B14F-4D97-AF65-F5344CB8AC3E}">
        <p14:creationId xmlns:p14="http://schemas.microsoft.com/office/powerpoint/2010/main" val="3176415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Effect transition="in" filter="fade">
                                      <p:cBhvr>
                                        <p:cTn id="14" dur="1000"/>
                                        <p:tgtEl>
                                          <p:spTgt spid="20483">
                                            <p:txEl>
                                              <p:pRg st="2" end="2"/>
                                            </p:txEl>
                                          </p:spTgt>
                                        </p:tgtEl>
                                      </p:cBhvr>
                                    </p:animEffect>
                                    <p:anim calcmode="lin" valueType="num">
                                      <p:cBhvr>
                                        <p:cTn id="15"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428008" y="651166"/>
            <a:ext cx="69856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ts val="800"/>
              </a:spcBef>
              <a:buClr>
                <a:srgbClr val="000000"/>
              </a:buClr>
              <a:buSzPct val="100000"/>
              <a:buFont typeface="Arial" panose="020B0604020202020204" pitchFamily="34" charset="0"/>
              <a:buChar char="•"/>
              <a:defRPr sz="3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a:spcBef>
                <a:spcPts val="700"/>
              </a:spcBef>
              <a:buClr>
                <a:srgbClr val="000000"/>
              </a:buClr>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a:spcBef>
                <a:spcPts val="600"/>
              </a:spcBef>
              <a:buClr>
                <a:srgbClr val="000000"/>
              </a:buClr>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a:spcBef>
                <a:spcPts val="500"/>
              </a:spcBef>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a:spcBef>
                <a:spcPts val="500"/>
              </a:spcBef>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eaLnBrk="1" hangingPunct="1">
              <a:spcBef>
                <a:spcPct val="0"/>
              </a:spcBef>
              <a:buClrTx/>
              <a:buSzTx/>
              <a:buFontTx/>
              <a:buNone/>
            </a:pPr>
            <a:r>
              <a:rPr lang="en-IE" altLang="en-US" sz="3600" b="1" dirty="0" smtClean="0">
                <a:solidFill>
                  <a:schemeClr val="accent2">
                    <a:lumMod val="50000"/>
                  </a:schemeClr>
                </a:solidFill>
                <a:latin typeface="Arial" panose="020B0604020202020204" pitchFamily="34" charset="0"/>
              </a:rPr>
              <a:t>Work-Life Balance – Enjoy UL!</a:t>
            </a:r>
            <a:endParaRPr lang="en-GB" altLang="en-US" sz="3600" b="1" dirty="0">
              <a:solidFill>
                <a:schemeClr val="accent2">
                  <a:lumMod val="50000"/>
                </a:schemeClr>
              </a:solidFill>
              <a:latin typeface="Arial" panose="020B0604020202020204" pitchFamily="34" charset="0"/>
            </a:endParaRPr>
          </a:p>
        </p:txBody>
      </p:sp>
      <p:pic>
        <p:nvPicPr>
          <p:cNvPr id="4" name="Picture 3"/>
          <p:cNvPicPr>
            <a:picLocks noChangeAspect="1"/>
          </p:cNvPicPr>
          <p:nvPr/>
        </p:nvPicPr>
        <p:blipFill rotWithShape="1">
          <a:blip r:embed="rId2"/>
          <a:srcRect r="7710" b="5839"/>
          <a:stretch/>
        </p:blipFill>
        <p:spPr>
          <a:xfrm>
            <a:off x="6672060" y="2477944"/>
            <a:ext cx="2945650" cy="2695575"/>
          </a:xfrm>
          <a:prstGeom prst="rect">
            <a:avLst/>
          </a:prstGeom>
        </p:spPr>
      </p:pic>
      <p:pic>
        <p:nvPicPr>
          <p:cNvPr id="5" name="Picture 4"/>
          <p:cNvPicPr>
            <a:picLocks noChangeAspect="1"/>
          </p:cNvPicPr>
          <p:nvPr/>
        </p:nvPicPr>
        <p:blipFill>
          <a:blip r:embed="rId3"/>
          <a:stretch>
            <a:fillRect/>
          </a:stretch>
        </p:blipFill>
        <p:spPr>
          <a:xfrm>
            <a:off x="478074" y="2497143"/>
            <a:ext cx="2926334" cy="2676376"/>
          </a:xfrm>
          <a:prstGeom prst="rect">
            <a:avLst/>
          </a:prstGeom>
        </p:spPr>
      </p:pic>
      <p:pic>
        <p:nvPicPr>
          <p:cNvPr id="6" name="Picture 5"/>
          <p:cNvPicPr>
            <a:picLocks noChangeAspect="1"/>
          </p:cNvPicPr>
          <p:nvPr/>
        </p:nvPicPr>
        <p:blipFill>
          <a:blip r:embed="rId4"/>
          <a:stretch>
            <a:fillRect/>
          </a:stretch>
        </p:blipFill>
        <p:spPr>
          <a:xfrm>
            <a:off x="3652593" y="2497143"/>
            <a:ext cx="2762062" cy="2679366"/>
          </a:xfrm>
          <a:prstGeom prst="rect">
            <a:avLst/>
          </a:prstGeom>
        </p:spPr>
      </p:pic>
    </p:spTree>
    <p:extLst>
      <p:ext uri="{BB962C8B-B14F-4D97-AF65-F5344CB8AC3E}">
        <p14:creationId xmlns:p14="http://schemas.microsoft.com/office/powerpoint/2010/main" val="3795025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
          </p:nvPr>
        </p:nvSpPr>
        <p:spPr>
          <a:xfrm>
            <a:off x="648000" y="2985134"/>
            <a:ext cx="8100001" cy="566958"/>
          </a:xfrm>
        </p:spPr>
        <p:txBody>
          <a:bodyPr>
            <a:noAutofit/>
          </a:bodyPr>
          <a:lstStyle/>
          <a:p>
            <a:pPr algn="ctr"/>
            <a:r>
              <a:rPr lang="en-IE" sz="3200" b="1" dirty="0" smtClean="0">
                <a:latin typeface="Helvetica" panose="020B0604020202020204" pitchFamily="34" charset="0"/>
                <a:cs typeface="Helvetica" panose="020B0604020202020204" pitchFamily="34" charset="0"/>
              </a:rPr>
              <a:t>Thank You! </a:t>
            </a:r>
            <a:endParaRPr lang="en-IE" sz="32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8649034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02571" y="595746"/>
            <a:ext cx="8596668" cy="1320800"/>
          </a:xfrm>
        </p:spPr>
        <p:txBody>
          <a:bodyPr vert="horz" lIns="92075" tIns="46038" rIns="92075" bIns="46038" rtlCol="0" anchor="ctr">
            <a:normAutofit/>
          </a:bodyPr>
          <a:lstStyle/>
          <a:p>
            <a:pPr algn="ctr" eaLnBrk="1" hangingPunct="1"/>
            <a:r>
              <a:rPr lang="en-IE" altLang="en-US" sz="4000" b="1" dirty="0" smtClean="0">
                <a:solidFill>
                  <a:schemeClr val="accent2">
                    <a:lumMod val="50000"/>
                  </a:schemeClr>
                </a:solidFill>
                <a:latin typeface="Helvetica" panose="020B0604020202020204" pitchFamily="34" charset="0"/>
                <a:cs typeface="Helvetica" panose="020B0604020202020204" pitchFamily="34" charset="0"/>
              </a:rPr>
              <a:t>UL Doctoral College </a:t>
            </a:r>
            <a:endParaRPr lang="en-GB" altLang="en-US" sz="4000" b="1" dirty="0">
              <a:solidFill>
                <a:schemeClr val="accent2">
                  <a:lumMod val="50000"/>
                </a:schemeClr>
              </a:solidFill>
              <a:latin typeface="Helvetica" panose="020B0604020202020204" pitchFamily="34" charset="0"/>
              <a:cs typeface="Helvetica" panose="020B0604020202020204" pitchFamily="34" charset="0"/>
            </a:endParaRPr>
          </a:p>
        </p:txBody>
      </p:sp>
      <p:sp>
        <p:nvSpPr>
          <p:cNvPr id="24579" name="Rectangle 3"/>
          <p:cNvSpPr>
            <a:spLocks noGrp="1" noChangeArrowheads="1"/>
          </p:cNvSpPr>
          <p:nvPr>
            <p:ph idx="1"/>
          </p:nvPr>
        </p:nvSpPr>
        <p:spPr>
          <a:xfrm>
            <a:off x="732753" y="2340699"/>
            <a:ext cx="8596668" cy="3880773"/>
          </a:xfrm>
        </p:spPr>
        <p:txBody>
          <a:bodyPr>
            <a:normAutofit/>
          </a:bodyPr>
          <a:lstStyle/>
          <a:p>
            <a:pPr eaLnBrk="1" hangingPunct="1"/>
            <a:r>
              <a:rPr lang="en-IE" altLang="en-US" sz="2400" dirty="0">
                <a:latin typeface="Helvetica" panose="020B0604020202020204" pitchFamily="34" charset="0"/>
                <a:cs typeface="Helvetica" panose="020B0604020202020204" pitchFamily="34" charset="0"/>
              </a:rPr>
              <a:t>Is your one stop shop for everything </a:t>
            </a:r>
            <a:r>
              <a:rPr lang="en-IE" altLang="en-US" sz="2400" u="sng" dirty="0">
                <a:latin typeface="Helvetica" panose="020B0604020202020204" pitchFamily="34" charset="0"/>
                <a:cs typeface="Helvetica" panose="020B0604020202020204" pitchFamily="34" charset="0"/>
              </a:rPr>
              <a:t>administrative</a:t>
            </a:r>
            <a:r>
              <a:rPr lang="en-IE" altLang="en-US" sz="2400" dirty="0">
                <a:latin typeface="Helvetica" panose="020B0604020202020204" pitchFamily="34" charset="0"/>
                <a:cs typeface="Helvetica" panose="020B0604020202020204" pitchFamily="34" charset="0"/>
              </a:rPr>
              <a:t> to do with Your Postgraduate Research Experience at UL</a:t>
            </a:r>
          </a:p>
          <a:p>
            <a:pPr eaLnBrk="1" hangingPunct="1"/>
            <a:endParaRPr lang="en-IE" altLang="en-US" sz="2400" dirty="0">
              <a:latin typeface="Helvetica" panose="020B0604020202020204" pitchFamily="34" charset="0"/>
              <a:cs typeface="Helvetica" panose="020B0604020202020204" pitchFamily="34" charset="0"/>
            </a:endParaRPr>
          </a:p>
          <a:p>
            <a:pPr eaLnBrk="1" hangingPunct="1"/>
            <a:r>
              <a:rPr lang="en-IE" altLang="en-US" sz="2400" dirty="0">
                <a:latin typeface="Helvetica" panose="020B0604020202020204" pitchFamily="34" charset="0"/>
                <a:cs typeface="Helvetica" panose="020B0604020202020204" pitchFamily="34" charset="0"/>
              </a:rPr>
              <a:t>From applications, admissions, monitoring your progress, training courses, thesis submission, examination … examination board</a:t>
            </a:r>
          </a:p>
          <a:p>
            <a:pPr eaLnBrk="1" hangingPunct="1"/>
            <a:endParaRPr lang="en-IE" altLang="en-US" sz="2400" dirty="0">
              <a:latin typeface="Helvetica" panose="020B0604020202020204" pitchFamily="34" charset="0"/>
              <a:cs typeface="Helvetica" panose="020B0604020202020204" pitchFamily="34" charset="0"/>
            </a:endParaRPr>
          </a:p>
          <a:p>
            <a:r>
              <a:rPr lang="en-IE" altLang="en-US" sz="2400" dirty="0" smtClean="0">
                <a:latin typeface="Helvetica" panose="020B0604020202020204" pitchFamily="34" charset="0"/>
                <a:cs typeface="Helvetica" panose="020B0604020202020204" pitchFamily="34" charset="0"/>
              </a:rPr>
              <a:t>Offices in Foundation Building, Level 2</a:t>
            </a:r>
            <a:endParaRPr lang="en-GB" alt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61425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diamond(in)">
                                      <p:cBhvr>
                                        <p:cTn id="7" dur="250"/>
                                        <p:tgtEl>
                                          <p:spTgt spid="245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79">
                                            <p:txEl>
                                              <p:pRg st="4" end="4"/>
                                            </p:txEl>
                                          </p:spTgt>
                                        </p:tgtEl>
                                        <p:attrNameLst>
                                          <p:attrName>style.visibility</p:attrName>
                                        </p:attrNameLst>
                                      </p:cBhvr>
                                      <p:to>
                                        <p:strVal val="visible"/>
                                      </p:to>
                                    </p:set>
                                    <p:animEffect transition="in" filter="box(in)">
                                      <p:cBhvr>
                                        <p:cTn id="12" dur="25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4" y="609600"/>
            <a:ext cx="7454727" cy="1320800"/>
          </a:xfrm>
        </p:spPr>
        <p:txBody>
          <a:bodyPr/>
          <a:lstStyle/>
          <a:p>
            <a:pPr algn="ctr"/>
            <a:r>
              <a:rPr lang="en-IE" b="1" dirty="0" smtClean="0">
                <a:solidFill>
                  <a:schemeClr val="accent2">
                    <a:lumMod val="50000"/>
                  </a:schemeClr>
                </a:solidFill>
                <a:latin typeface="Helvetica" panose="020B0604020202020204" pitchFamily="34" charset="0"/>
                <a:cs typeface="Helvetica" panose="020B0604020202020204" pitchFamily="34" charset="0"/>
              </a:rPr>
              <a:t>Supports for your PhD</a:t>
            </a:r>
            <a:endParaRPr lang="en-IE" b="1" dirty="0">
              <a:solidFill>
                <a:schemeClr val="accent2">
                  <a:lumMod val="50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510098" y="2243081"/>
            <a:ext cx="4117320" cy="3880773"/>
          </a:xfrm>
        </p:spPr>
        <p:txBody>
          <a:bodyPr>
            <a:normAutofit lnSpcReduction="10000"/>
          </a:bodyPr>
          <a:lstStyle/>
          <a:p>
            <a:r>
              <a:rPr lang="en-IE" sz="2400" dirty="0" smtClean="0">
                <a:latin typeface="Helvetica" panose="020B0604020202020204" pitchFamily="34" charset="0"/>
                <a:cs typeface="Helvetica" panose="020B0604020202020204" pitchFamily="34" charset="0"/>
              </a:rPr>
              <a:t>The Writing Centre</a:t>
            </a:r>
          </a:p>
          <a:p>
            <a:r>
              <a:rPr lang="en-IE" sz="2400" dirty="0" smtClean="0">
                <a:latin typeface="Helvetica" panose="020B0604020202020204" pitchFamily="34" charset="0"/>
                <a:cs typeface="Helvetica" panose="020B0604020202020204" pitchFamily="34" charset="0"/>
              </a:rPr>
              <a:t>Careers Services</a:t>
            </a:r>
          </a:p>
          <a:p>
            <a:r>
              <a:rPr lang="en-IE" sz="2400" dirty="0" smtClean="0">
                <a:latin typeface="Helvetica" panose="020B0604020202020204" pitchFamily="34" charset="0"/>
                <a:cs typeface="Helvetica" panose="020B0604020202020204" pitchFamily="34" charset="0"/>
              </a:rPr>
              <a:t>Managing your relationship with your Supervisor</a:t>
            </a:r>
          </a:p>
          <a:p>
            <a:r>
              <a:rPr lang="en-IE" sz="2400" dirty="0" smtClean="0">
                <a:latin typeface="Helvetica" panose="020B0604020202020204" pitchFamily="34" charset="0"/>
                <a:cs typeface="Helvetica" panose="020B0604020202020204" pitchFamily="34" charset="0"/>
              </a:rPr>
              <a:t>Postgraduate Students Union</a:t>
            </a:r>
          </a:p>
          <a:p>
            <a:r>
              <a:rPr lang="en-IE" sz="2400" dirty="0" smtClean="0">
                <a:latin typeface="Helvetica" panose="020B0604020202020204" pitchFamily="34" charset="0"/>
                <a:cs typeface="Helvetica" panose="020B0604020202020204" pitchFamily="34" charset="0"/>
              </a:rPr>
              <a:t>Ethics &amp; Integrity</a:t>
            </a:r>
          </a:p>
          <a:p>
            <a:pPr lvl="1"/>
            <a:r>
              <a:rPr lang="en-IE" sz="2200" dirty="0" smtClean="0">
                <a:latin typeface="Helvetica" panose="020B0604020202020204" pitchFamily="34" charset="0"/>
                <a:cs typeface="Helvetica" panose="020B0604020202020204" pitchFamily="34" charset="0"/>
              </a:rPr>
              <a:t>Turnitin</a:t>
            </a:r>
          </a:p>
          <a:p>
            <a:endParaRPr lang="en-IE" sz="2400" dirty="0" smtClean="0">
              <a:latin typeface="Helvetica" panose="020B0604020202020204" pitchFamily="34" charset="0"/>
              <a:cs typeface="Helvetica" panose="020B0604020202020204" pitchFamily="34" charset="0"/>
            </a:endParaRPr>
          </a:p>
          <a:p>
            <a:endParaRPr lang="en-IE" sz="2400" dirty="0">
              <a:latin typeface="Helvetica" panose="020B0604020202020204" pitchFamily="34" charset="0"/>
              <a:cs typeface="Helvetica" panose="020B0604020202020204" pitchFamily="34" charset="0"/>
            </a:endParaRPr>
          </a:p>
        </p:txBody>
      </p:sp>
      <p:sp>
        <p:nvSpPr>
          <p:cNvPr id="8" name="Content Placeholder 2"/>
          <p:cNvSpPr txBox="1">
            <a:spLocks/>
          </p:cNvSpPr>
          <p:nvPr/>
        </p:nvSpPr>
        <p:spPr>
          <a:xfrm>
            <a:off x="5156681" y="2243080"/>
            <a:ext cx="4117320"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IE" sz="2400" dirty="0">
                <a:latin typeface="Helvetica" panose="020B0604020202020204" pitchFamily="34" charset="0"/>
                <a:cs typeface="Helvetica" panose="020B0604020202020204" pitchFamily="34" charset="0"/>
              </a:rPr>
              <a:t>Academic Regulations</a:t>
            </a:r>
          </a:p>
          <a:p>
            <a:r>
              <a:rPr lang="en-IE" sz="2400" dirty="0" smtClean="0">
                <a:latin typeface="Helvetica" panose="020B0604020202020204" pitchFamily="34" charset="0"/>
                <a:cs typeface="Helvetica" panose="020B0604020202020204" pitchFamily="34" charset="0"/>
              </a:rPr>
              <a:t>Health &amp; Safety</a:t>
            </a:r>
          </a:p>
          <a:p>
            <a:r>
              <a:rPr lang="en-IE" sz="2400" dirty="0" smtClean="0">
                <a:latin typeface="Helvetica" panose="020B0604020202020204" pitchFamily="34" charset="0"/>
                <a:cs typeface="Helvetica" panose="020B0604020202020204" pitchFamily="34" charset="0"/>
              </a:rPr>
              <a:t>Library &amp; Information Services</a:t>
            </a:r>
          </a:p>
          <a:p>
            <a:r>
              <a:rPr lang="en-IE" sz="2400" dirty="0" smtClean="0">
                <a:latin typeface="Helvetica" panose="020B0604020202020204" pitchFamily="34" charset="0"/>
                <a:cs typeface="Helvetica" panose="020B0604020202020204" pitchFamily="34" charset="0"/>
              </a:rPr>
              <a:t>Generic &amp; Transferrable Skills</a:t>
            </a:r>
          </a:p>
          <a:p>
            <a:r>
              <a:rPr lang="en-IE" sz="2400" dirty="0" smtClean="0">
                <a:latin typeface="Helvetica" panose="020B0604020202020204" pitchFamily="34" charset="0"/>
                <a:cs typeface="Helvetica" panose="020B0604020202020204" pitchFamily="34" charset="0"/>
              </a:rPr>
              <a:t>Types of PhD</a:t>
            </a:r>
          </a:p>
          <a:p>
            <a:r>
              <a:rPr lang="en-IE" sz="2400" dirty="0" smtClean="0">
                <a:latin typeface="Helvetica" panose="020B0604020202020204" pitchFamily="34" charset="0"/>
                <a:cs typeface="Helvetica" panose="020B0604020202020204" pitchFamily="34" charset="0"/>
              </a:rPr>
              <a:t>Wellbeing</a:t>
            </a:r>
          </a:p>
          <a:p>
            <a:endParaRPr lang="en-IE" sz="2400" dirty="0" smtClean="0"/>
          </a:p>
          <a:p>
            <a:endParaRPr lang="en-IE" sz="2400" dirty="0"/>
          </a:p>
        </p:txBody>
      </p:sp>
    </p:spTree>
    <p:extLst>
      <p:ext uri="{BB962C8B-B14F-4D97-AF65-F5344CB8AC3E}">
        <p14:creationId xmlns:p14="http://schemas.microsoft.com/office/powerpoint/2010/main" val="1254368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80160" y="609600"/>
            <a:ext cx="8732520" cy="1320800"/>
          </a:xfrm>
        </p:spPr>
        <p:txBody>
          <a:bodyPr vert="horz" lIns="92075" tIns="46038" rIns="92075" bIns="46038" rtlCol="0" anchor="ctr">
            <a:normAutofit/>
          </a:bodyPr>
          <a:lstStyle/>
          <a:p>
            <a:pPr algn="ctr" eaLnBrk="1" hangingPunct="1"/>
            <a:r>
              <a:rPr lang="en-IE" altLang="en-US" b="1" dirty="0" smtClean="0">
                <a:solidFill>
                  <a:schemeClr val="accent2">
                    <a:lumMod val="75000"/>
                  </a:schemeClr>
                </a:solidFill>
                <a:latin typeface="Helvetica" panose="020B0604020202020204" pitchFamily="34" charset="0"/>
                <a:cs typeface="Helvetica" panose="020B0604020202020204" pitchFamily="34" charset="0"/>
              </a:rPr>
              <a:t>Doctoral College </a:t>
            </a:r>
            <a:r>
              <a:rPr lang="en-IE" altLang="en-US" b="1" dirty="0">
                <a:solidFill>
                  <a:schemeClr val="accent2">
                    <a:lumMod val="75000"/>
                  </a:schemeClr>
                </a:solidFill>
                <a:latin typeface="Helvetica" panose="020B0604020202020204" pitchFamily="34" charset="0"/>
                <a:cs typeface="Helvetica" panose="020B0604020202020204" pitchFamily="34" charset="0"/>
              </a:rPr>
              <a:t>is responsible for </a:t>
            </a:r>
            <a:r>
              <a:rPr lang="en-IE" altLang="en-US" sz="4000" b="1" dirty="0">
                <a:solidFill>
                  <a:schemeClr val="accent2">
                    <a:lumMod val="75000"/>
                  </a:schemeClr>
                </a:solidFill>
                <a:latin typeface="Helvetica" panose="020B0604020202020204" pitchFamily="34" charset="0"/>
                <a:cs typeface="Helvetica" panose="020B0604020202020204" pitchFamily="34" charset="0"/>
              </a:rPr>
              <a:t>…</a:t>
            </a:r>
            <a:endParaRPr lang="en-GB" altLang="en-US" sz="4000" b="1" dirty="0">
              <a:solidFill>
                <a:schemeClr val="accent2">
                  <a:lumMod val="75000"/>
                </a:schemeClr>
              </a:solidFill>
              <a:latin typeface="Helvetica" panose="020B0604020202020204" pitchFamily="34" charset="0"/>
              <a:cs typeface="Helvetica" panose="020B0604020202020204" pitchFamily="34" charset="0"/>
            </a:endParaRPr>
          </a:p>
        </p:txBody>
      </p:sp>
      <p:sp>
        <p:nvSpPr>
          <p:cNvPr id="25603" name="Rectangle 3"/>
          <p:cNvSpPr>
            <a:spLocks noGrp="1" noChangeArrowheads="1"/>
          </p:cNvSpPr>
          <p:nvPr>
            <p:ph idx="1"/>
          </p:nvPr>
        </p:nvSpPr>
        <p:spPr>
          <a:xfrm>
            <a:off x="677333" y="1930400"/>
            <a:ext cx="8596668" cy="4554308"/>
          </a:xfrm>
        </p:spPr>
        <p:txBody>
          <a:bodyPr>
            <a:normAutofit lnSpcReduction="10000"/>
          </a:bodyPr>
          <a:lstStyle/>
          <a:p>
            <a:pPr eaLnBrk="1" hangingPunct="1">
              <a:lnSpc>
                <a:spcPct val="50000"/>
              </a:lnSpc>
            </a:pPr>
            <a:r>
              <a:rPr lang="en-GB" altLang="en-US" sz="2400" dirty="0">
                <a:latin typeface="Helvetica" panose="020B0604020202020204" pitchFamily="34" charset="0"/>
                <a:cs typeface="Helvetica" panose="020B0604020202020204" pitchFamily="34" charset="0"/>
              </a:rPr>
              <a:t>Research </a:t>
            </a:r>
            <a:r>
              <a:rPr lang="en-IE" altLang="en-US" sz="2400" dirty="0">
                <a:latin typeface="Helvetica" panose="020B0604020202020204" pitchFamily="34" charset="0"/>
                <a:cs typeface="Helvetica" panose="020B0604020202020204" pitchFamily="34" charset="0"/>
              </a:rPr>
              <a:t>&amp; T</a:t>
            </a:r>
            <a:r>
              <a:rPr lang="en-GB" altLang="en-US" sz="2400" dirty="0">
                <a:latin typeface="Helvetica" panose="020B0604020202020204" pitchFamily="34" charset="0"/>
                <a:cs typeface="Helvetica" panose="020B0604020202020204" pitchFamily="34" charset="0"/>
              </a:rPr>
              <a:t>aught Postgraduate Strategy, </a:t>
            </a:r>
          </a:p>
          <a:p>
            <a:pPr eaLnBrk="1" hangingPunct="1">
              <a:lnSpc>
                <a:spcPct val="50000"/>
              </a:lnSpc>
            </a:pPr>
            <a:endParaRPr lang="en-GB" altLang="en-US" sz="2400" dirty="0">
              <a:latin typeface="Helvetica" panose="020B0604020202020204" pitchFamily="34" charset="0"/>
              <a:cs typeface="Helvetica" panose="020B0604020202020204" pitchFamily="34" charset="0"/>
            </a:endParaRPr>
          </a:p>
          <a:p>
            <a:pPr eaLnBrk="1" hangingPunct="1">
              <a:lnSpc>
                <a:spcPct val="50000"/>
              </a:lnSpc>
            </a:pPr>
            <a:r>
              <a:rPr lang="en-GB" altLang="en-US" sz="2400" dirty="0">
                <a:latin typeface="Helvetica" panose="020B0604020202020204" pitchFamily="34" charset="0"/>
                <a:cs typeface="Helvetica" panose="020B0604020202020204" pitchFamily="34" charset="0"/>
              </a:rPr>
              <a:t>Procedures, Regulations</a:t>
            </a:r>
          </a:p>
          <a:p>
            <a:pPr eaLnBrk="1" hangingPunct="1">
              <a:lnSpc>
                <a:spcPct val="50000"/>
              </a:lnSpc>
            </a:pPr>
            <a:endParaRPr lang="en-IE" altLang="en-US" sz="2400" dirty="0">
              <a:latin typeface="Helvetica" panose="020B0604020202020204" pitchFamily="34" charset="0"/>
              <a:cs typeface="Helvetica" panose="020B0604020202020204" pitchFamily="34" charset="0"/>
            </a:endParaRPr>
          </a:p>
          <a:p>
            <a:pPr eaLnBrk="1" hangingPunct="1">
              <a:lnSpc>
                <a:spcPct val="50000"/>
              </a:lnSpc>
            </a:pPr>
            <a:r>
              <a:rPr lang="en-GB" altLang="en-US" sz="2400" dirty="0">
                <a:latin typeface="Helvetica" panose="020B0604020202020204" pitchFamily="34" charset="0"/>
                <a:cs typeface="Helvetica" panose="020B0604020202020204" pitchFamily="34" charset="0"/>
              </a:rPr>
              <a:t>Postgraduate Recruitment &amp; Advertising</a:t>
            </a:r>
          </a:p>
          <a:p>
            <a:pPr eaLnBrk="1" hangingPunct="1">
              <a:lnSpc>
                <a:spcPct val="50000"/>
              </a:lnSpc>
            </a:pPr>
            <a:endParaRPr lang="en-GB" altLang="en-US" sz="2400" dirty="0">
              <a:latin typeface="Helvetica" panose="020B0604020202020204" pitchFamily="34" charset="0"/>
              <a:cs typeface="Helvetica" panose="020B0604020202020204" pitchFamily="34" charset="0"/>
            </a:endParaRPr>
          </a:p>
          <a:p>
            <a:pPr eaLnBrk="1" hangingPunct="1">
              <a:lnSpc>
                <a:spcPct val="50000"/>
              </a:lnSpc>
            </a:pPr>
            <a:r>
              <a:rPr lang="en-IE" altLang="en-US" sz="2400" dirty="0">
                <a:latin typeface="Helvetica" panose="020B0604020202020204" pitchFamily="34" charset="0"/>
                <a:cs typeface="Helvetica" panose="020B0604020202020204" pitchFamily="34" charset="0"/>
              </a:rPr>
              <a:t>Postgraduate Admissions</a:t>
            </a:r>
          </a:p>
          <a:p>
            <a:pPr eaLnBrk="1" hangingPunct="1">
              <a:lnSpc>
                <a:spcPct val="50000"/>
              </a:lnSpc>
            </a:pPr>
            <a:endParaRPr lang="en-IE" altLang="en-US" sz="2400" dirty="0">
              <a:latin typeface="Helvetica" panose="020B0604020202020204" pitchFamily="34" charset="0"/>
              <a:cs typeface="Helvetica" panose="020B0604020202020204" pitchFamily="34" charset="0"/>
            </a:endParaRPr>
          </a:p>
          <a:p>
            <a:pPr eaLnBrk="1" hangingPunct="1">
              <a:lnSpc>
                <a:spcPct val="50000"/>
              </a:lnSpc>
            </a:pPr>
            <a:r>
              <a:rPr lang="en-GB" altLang="en-US" sz="2400" dirty="0">
                <a:latin typeface="Helvetica" panose="020B0604020202020204" pitchFamily="34" charset="0"/>
                <a:cs typeface="Helvetica" panose="020B0604020202020204" pitchFamily="34" charset="0"/>
              </a:rPr>
              <a:t>Advice on Postgraduate Funding</a:t>
            </a:r>
            <a:r>
              <a:rPr lang="en-IE" altLang="en-US" sz="2400" dirty="0">
                <a:latin typeface="Helvetica" panose="020B0604020202020204" pitchFamily="34" charset="0"/>
                <a:cs typeface="Helvetica" panose="020B0604020202020204" pitchFamily="34" charset="0"/>
              </a:rPr>
              <a:t> / Scholarships</a:t>
            </a:r>
          </a:p>
          <a:p>
            <a:pPr eaLnBrk="1" hangingPunct="1">
              <a:lnSpc>
                <a:spcPct val="50000"/>
              </a:lnSpc>
            </a:pPr>
            <a:endParaRPr lang="en-GB" altLang="en-US" sz="2400" dirty="0">
              <a:latin typeface="Helvetica" panose="020B0604020202020204" pitchFamily="34" charset="0"/>
              <a:cs typeface="Helvetica" panose="020B0604020202020204" pitchFamily="34" charset="0"/>
            </a:endParaRPr>
          </a:p>
          <a:p>
            <a:pPr eaLnBrk="1" hangingPunct="1">
              <a:lnSpc>
                <a:spcPct val="50000"/>
              </a:lnSpc>
            </a:pPr>
            <a:r>
              <a:rPr lang="en-GB" altLang="en-US" sz="2400" dirty="0">
                <a:latin typeface="Helvetica" panose="020B0604020202020204" pitchFamily="34" charset="0"/>
                <a:cs typeface="Helvetica" panose="020B0604020202020204" pitchFamily="34" charset="0"/>
              </a:rPr>
              <a:t>Postgraduate Infrastructure</a:t>
            </a:r>
            <a:r>
              <a:rPr lang="en-IE" altLang="en-US" sz="2400" dirty="0">
                <a:latin typeface="Helvetica" panose="020B0604020202020204" pitchFamily="34" charset="0"/>
                <a:cs typeface="Helvetica" panose="020B0604020202020204" pitchFamily="34" charset="0"/>
              </a:rPr>
              <a:t> / Desk space</a:t>
            </a:r>
          </a:p>
          <a:p>
            <a:pPr eaLnBrk="1" hangingPunct="1">
              <a:lnSpc>
                <a:spcPct val="50000"/>
              </a:lnSpc>
            </a:pPr>
            <a:endParaRPr lang="en-IE" altLang="en-US" sz="2400" dirty="0">
              <a:latin typeface="Helvetica" panose="020B0604020202020204" pitchFamily="34" charset="0"/>
              <a:cs typeface="Helvetica" panose="020B0604020202020204" pitchFamily="34" charset="0"/>
            </a:endParaRPr>
          </a:p>
          <a:p>
            <a:pPr eaLnBrk="1" hangingPunct="1">
              <a:lnSpc>
                <a:spcPct val="50000"/>
              </a:lnSpc>
            </a:pPr>
            <a:r>
              <a:rPr lang="en-IE" altLang="en-US" sz="2400" dirty="0">
                <a:latin typeface="Helvetica" panose="020B0604020202020204" pitchFamily="34" charset="0"/>
                <a:cs typeface="Helvetica" panose="020B0604020202020204" pitchFamily="34" charset="0"/>
              </a:rPr>
              <a:t>Faculty &amp; Student Induction &amp; Training</a:t>
            </a:r>
          </a:p>
          <a:p>
            <a:pPr eaLnBrk="1" hangingPunct="1">
              <a:lnSpc>
                <a:spcPct val="50000"/>
              </a:lnSpc>
            </a:pPr>
            <a:endParaRPr lang="en-IE" altLang="en-US" sz="2400" dirty="0">
              <a:latin typeface="Helvetica" panose="020B0604020202020204" pitchFamily="34" charset="0"/>
              <a:cs typeface="Helvetica" panose="020B0604020202020204" pitchFamily="34" charset="0"/>
            </a:endParaRPr>
          </a:p>
          <a:p>
            <a:pPr eaLnBrk="1" hangingPunct="1">
              <a:lnSpc>
                <a:spcPct val="50000"/>
              </a:lnSpc>
            </a:pPr>
            <a:r>
              <a:rPr lang="en-IE" altLang="en-US" sz="2400" dirty="0">
                <a:latin typeface="Helvetica" panose="020B0604020202020204" pitchFamily="34" charset="0"/>
                <a:cs typeface="Helvetica" panose="020B0604020202020204" pitchFamily="34" charset="0"/>
              </a:rPr>
              <a:t>Management of the Thesis Submission Process </a:t>
            </a:r>
            <a:endParaRPr lang="en-IE" altLang="en-US" sz="2400" dirty="0" smtClean="0">
              <a:latin typeface="Helvetica" panose="020B0604020202020204" pitchFamily="34" charset="0"/>
              <a:cs typeface="Helvetica" panose="020B0604020202020204" pitchFamily="34" charset="0"/>
            </a:endParaRPr>
          </a:p>
          <a:p>
            <a:pPr eaLnBrk="1" hangingPunct="1">
              <a:lnSpc>
                <a:spcPct val="50000"/>
              </a:lnSpc>
            </a:pPr>
            <a:endParaRPr lang="en-IE" altLang="en-US" sz="24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2791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6478" y="627888"/>
            <a:ext cx="8596668" cy="697992"/>
          </a:xfrm>
        </p:spPr>
        <p:txBody>
          <a:bodyPr/>
          <a:lstStyle/>
          <a:p>
            <a:pPr algn="ctr"/>
            <a:r>
              <a:rPr lang="en-IE" b="1" dirty="0">
                <a:solidFill>
                  <a:schemeClr val="accent2">
                    <a:lumMod val="50000"/>
                  </a:schemeClr>
                </a:solidFill>
                <a:latin typeface="Helvetica" panose="020B0604020202020204" pitchFamily="34" charset="0"/>
                <a:cs typeface="Helvetica" panose="020B0604020202020204" pitchFamily="34" charset="0"/>
              </a:rPr>
              <a:t>Codes of Practice and Regulations:</a:t>
            </a:r>
          </a:p>
        </p:txBody>
      </p:sp>
      <p:sp>
        <p:nvSpPr>
          <p:cNvPr id="4" name="Content Placeholder 3"/>
          <p:cNvSpPr>
            <a:spLocks noGrp="1"/>
          </p:cNvSpPr>
          <p:nvPr>
            <p:ph sz="half" idx="2"/>
          </p:nvPr>
        </p:nvSpPr>
        <p:spPr>
          <a:xfrm>
            <a:off x="5089970" y="1429069"/>
            <a:ext cx="4675822" cy="5375831"/>
          </a:xfrm>
          <a:ln>
            <a:solidFill>
              <a:schemeClr val="tx1"/>
            </a:solidFill>
          </a:ln>
        </p:spPr>
        <p:txBody>
          <a:bodyPr>
            <a:normAutofit/>
          </a:bodyPr>
          <a:lstStyle/>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2"/>
              </a:rPr>
              <a:t>Postgraduate Student Charter</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3" tooltip="Research Postgraduate Agreement"/>
              </a:rPr>
              <a:t>Research Postgraduate Agreement</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4" tooltip="Research Ethics and Integrity"/>
              </a:rPr>
              <a:t>Research Ethics - Application Forms and Information</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5"/>
              </a:rPr>
              <a:t>Postgraduate Research Students Taught Module Academic Progression Requirement Process</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6"/>
              </a:rPr>
              <a:t>Research Confirmation Panel - Code of Practice</a:t>
            </a:r>
            <a:r>
              <a:rPr lang="en-IE" sz="1300" b="1" dirty="0">
                <a:solidFill>
                  <a:srgbClr val="000000"/>
                </a:solidFill>
                <a:latin typeface="Helvetica" panose="020B0604020202020204" pitchFamily="34" charset="0"/>
                <a:cs typeface="Helvetica" panose="020B0604020202020204" pitchFamily="34" charset="0"/>
              </a:rPr>
              <a:t> </a:t>
            </a: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7" tooltip="Research Progression Appeal Panel"/>
              </a:rPr>
              <a:t>Research Progression Appeal Panel - Code of Practice</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8" tooltip="Student Complaints Policy and Procedures "/>
              </a:rPr>
              <a:t>Student Complaints Policy and Procedures</a:t>
            </a:r>
            <a:r>
              <a:rPr lang="en-IE" sz="1300" b="1" dirty="0">
                <a:solidFill>
                  <a:srgbClr val="000000"/>
                </a:solidFill>
                <a:latin typeface="Helvetica" panose="020B0604020202020204" pitchFamily="34" charset="0"/>
                <a:cs typeface="Helvetica" panose="020B0604020202020204" pitchFamily="34" charset="0"/>
                <a:hlinkClick r:id="rId9"/>
              </a:rPr>
              <a:t> </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10" tooltip="Student Status Forms"/>
              </a:rPr>
              <a:t>Student Status Forms</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11" tooltip="Submission and Final Examination of a Research Thesis June 2022"/>
              </a:rPr>
              <a:t>Submission and Examination of a Postgraduate Research Degree Thesis June 2022</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12"/>
              </a:rPr>
              <a:t>Tuition Fees Information</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13" tooltip="Transfer From Masters to PhD COP"/>
              </a:rPr>
              <a:t>Transfer from the Masters to PhD Register</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14" tooltip="The Viva Voce (Oral) Examination A Guide "/>
              </a:rPr>
              <a:t>The Viva Voce (Oral) Examination: A Guide for UL Doctoral Students</a:t>
            </a:r>
            <a:endParaRPr lang="en-IE" sz="1300" b="1" dirty="0">
              <a:solidFill>
                <a:srgbClr val="000000"/>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rgbClr val="000000"/>
                </a:solidFill>
                <a:latin typeface="Helvetica" panose="020B0604020202020204" pitchFamily="34" charset="0"/>
                <a:cs typeface="Helvetica" panose="020B0604020202020204" pitchFamily="34" charset="0"/>
                <a:hlinkClick r:id="rId15" tooltip="Viva Voce Examination - Code of Practice"/>
              </a:rPr>
              <a:t>Viva Voce Examination - Code of Practice</a:t>
            </a:r>
            <a:endParaRPr lang="en-IE" sz="1300" b="1" dirty="0">
              <a:solidFill>
                <a:srgbClr val="000000"/>
              </a:solidFill>
              <a:latin typeface="Helvetica" panose="020B0604020202020204" pitchFamily="34" charset="0"/>
              <a:cs typeface="Helvetica" panose="020B0604020202020204" pitchFamily="34" charset="0"/>
            </a:endParaRPr>
          </a:p>
          <a:p>
            <a:endParaRPr lang="en-IE" dirty="0">
              <a:latin typeface="Helvetica" panose="020B0604020202020204" pitchFamily="34" charset="0"/>
              <a:cs typeface="Helvetica" panose="020B0604020202020204" pitchFamily="34" charset="0"/>
            </a:endParaRPr>
          </a:p>
        </p:txBody>
      </p:sp>
      <p:sp>
        <p:nvSpPr>
          <p:cNvPr id="5" name="Content Placeholder 4"/>
          <p:cNvSpPr>
            <a:spLocks noGrp="1"/>
          </p:cNvSpPr>
          <p:nvPr>
            <p:ph sz="half" idx="1"/>
          </p:nvPr>
        </p:nvSpPr>
        <p:spPr>
          <a:xfrm>
            <a:off x="283464" y="1429069"/>
            <a:ext cx="4806506" cy="5375831"/>
          </a:xfrm>
          <a:prstGeom prst="rect">
            <a:avLst/>
          </a:prstGeom>
          <a:ln>
            <a:solidFill>
              <a:schemeClr val="accent2">
                <a:lumMod val="50000"/>
              </a:schemeClr>
            </a:solidFill>
          </a:ln>
        </p:spPr>
        <p:txBody>
          <a:bodyPr wrap="square">
            <a:spAutoFit/>
          </a:bodyPr>
          <a:lstStyle/>
          <a:p>
            <a:pPr>
              <a:buFont typeface="Arial" panose="020B0604020202020204" pitchFamily="34" charset="0"/>
              <a:buChar char="•"/>
            </a:pPr>
            <a:r>
              <a:rPr lang="en-IE" sz="1300" b="1" dirty="0" smtClean="0">
                <a:solidFill>
                  <a:schemeClr val="accent2">
                    <a:lumMod val="50000"/>
                  </a:schemeClr>
                </a:solidFill>
                <a:latin typeface="Helvetica" panose="020B0604020202020204" pitchFamily="34" charset="0"/>
                <a:cs typeface="Helvetica" panose="020B0604020202020204" pitchFamily="34" charset="0"/>
                <a:hlinkClick r:id="rId16" tooltip="Postgraduate Research (PGR) Application, Admission &amp; Enrolment Process"/>
              </a:rPr>
              <a:t>Postgraduate </a:t>
            </a:r>
            <a:r>
              <a:rPr lang="en-IE" sz="1300" b="1" dirty="0">
                <a:solidFill>
                  <a:schemeClr val="accent2">
                    <a:lumMod val="50000"/>
                  </a:schemeClr>
                </a:solidFill>
                <a:latin typeface="Helvetica" panose="020B0604020202020204" pitchFamily="34" charset="0"/>
                <a:cs typeface="Helvetica" panose="020B0604020202020204" pitchFamily="34" charset="0"/>
                <a:hlinkClick r:id="rId16" tooltip="Postgraduate Research (PGR) Application, Admission &amp; Enrolment Process"/>
              </a:rPr>
              <a:t>Research Application, Admission &amp; Enrolment Process</a:t>
            </a:r>
            <a:endParaRPr lang="en-IE" sz="1300" b="1" dirty="0">
              <a:solidFill>
                <a:schemeClr val="accent2">
                  <a:lumMod val="50000"/>
                </a:schemeClr>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chemeClr val="accent2">
                    <a:lumMod val="50000"/>
                  </a:schemeClr>
                </a:solidFill>
                <a:latin typeface="Helvetica" panose="020B0604020202020204" pitchFamily="34" charset="0"/>
                <a:cs typeface="Helvetica" panose="020B0604020202020204" pitchFamily="34" charset="0"/>
                <a:hlinkClick r:id="rId17"/>
              </a:rPr>
              <a:t>Covid-19 Guidelines: Submission of a Research Thesis September 2021</a:t>
            </a:r>
            <a:endParaRPr lang="en-IE" sz="1300" b="1" dirty="0">
              <a:solidFill>
                <a:schemeClr val="accent2">
                  <a:lumMod val="50000"/>
                </a:schemeClr>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chemeClr val="accent2">
                    <a:lumMod val="50000"/>
                  </a:schemeClr>
                </a:solidFill>
                <a:latin typeface="Helvetica" panose="020B0604020202020204" pitchFamily="34" charset="0"/>
                <a:cs typeface="Helvetica" panose="020B0604020202020204" pitchFamily="34" charset="0"/>
                <a:hlinkClick r:id="rId18" tooltip="Discontinuing a Research Scholarship"/>
              </a:rPr>
              <a:t>Discontinuing a Scholarship (Stipend) for a Research Student Process</a:t>
            </a:r>
            <a:endParaRPr lang="en-IE" sz="1300" b="1" dirty="0">
              <a:solidFill>
                <a:schemeClr val="accent2">
                  <a:lumMod val="50000"/>
                </a:schemeClr>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chemeClr val="accent2">
                    <a:lumMod val="50000"/>
                  </a:schemeClr>
                </a:solidFill>
                <a:latin typeface="Helvetica" panose="020B0604020202020204" pitchFamily="34" charset="0"/>
                <a:cs typeface="Helvetica" panose="020B0604020202020204" pitchFamily="34" charset="0"/>
                <a:hlinkClick r:id="rId19" tooltip="Embargo Process and E-Submission"/>
              </a:rPr>
              <a:t>Embargo Process and Electronic Submission for Research Theses</a:t>
            </a:r>
            <a:endParaRPr lang="en-IE" sz="1300" b="1" dirty="0">
              <a:solidFill>
                <a:schemeClr val="accent2">
                  <a:lumMod val="50000"/>
                </a:schemeClr>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chemeClr val="accent2">
                    <a:lumMod val="50000"/>
                  </a:schemeClr>
                </a:solidFill>
                <a:latin typeface="Helvetica" panose="020B0604020202020204" pitchFamily="34" charset="0"/>
                <a:cs typeface="Helvetica" panose="020B0604020202020204" pitchFamily="34" charset="0"/>
                <a:hlinkClick r:id="rId20"/>
              </a:rPr>
              <a:t>Guidelines for the Appointment of External Examiners for PG Research Degrees by Research &amp; Thesis</a:t>
            </a:r>
            <a:endParaRPr lang="en-IE" sz="1300" b="1" dirty="0">
              <a:solidFill>
                <a:schemeClr val="accent2">
                  <a:lumMod val="50000"/>
                </a:schemeClr>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chemeClr val="accent2">
                    <a:lumMod val="50000"/>
                  </a:schemeClr>
                </a:solidFill>
                <a:latin typeface="Helvetica" panose="020B0604020202020204" pitchFamily="34" charset="0"/>
                <a:cs typeface="Helvetica" panose="020B0604020202020204" pitchFamily="34" charset="0"/>
                <a:hlinkClick r:id="rId21"/>
              </a:rPr>
              <a:t>Guidelines on the use of Video Conferencing (VC) to undertake Viva Voce Examinations for Research Students</a:t>
            </a:r>
            <a:endParaRPr lang="en-IE" sz="1300" b="1" dirty="0">
              <a:solidFill>
                <a:schemeClr val="accent2">
                  <a:lumMod val="50000"/>
                </a:schemeClr>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chemeClr val="accent2">
                    <a:lumMod val="50000"/>
                  </a:schemeClr>
                </a:solidFill>
                <a:latin typeface="Helvetica" panose="020B0604020202020204" pitchFamily="34" charset="0"/>
                <a:cs typeface="Helvetica" panose="020B0604020202020204" pitchFamily="34" charset="0"/>
                <a:hlinkClick r:id="rId22" tooltip="Fin Aid Form"/>
              </a:rPr>
              <a:t>Financial Aid Form for Postgraduate Research Students</a:t>
            </a:r>
            <a:endParaRPr lang="en-IE" sz="1300" b="1" dirty="0">
              <a:solidFill>
                <a:schemeClr val="accent2">
                  <a:lumMod val="50000"/>
                </a:schemeClr>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chemeClr val="accent2">
                    <a:lumMod val="50000"/>
                  </a:schemeClr>
                </a:solidFill>
                <a:latin typeface="Helvetica" panose="020B0604020202020204" pitchFamily="34" charset="0"/>
                <a:cs typeface="Helvetica" panose="020B0604020202020204" pitchFamily="34" charset="0"/>
                <a:hlinkClick r:id="rId2" tooltip="Academic Regulations &amp; Procedures"/>
              </a:rPr>
              <a:t>Handbook of Academic Regulations and Procedures</a:t>
            </a:r>
            <a:r>
              <a:rPr lang="en-IE" sz="1300" b="1" dirty="0">
                <a:solidFill>
                  <a:schemeClr val="accent2">
                    <a:lumMod val="50000"/>
                  </a:schemeClr>
                </a:solidFill>
                <a:latin typeface="Helvetica" panose="020B0604020202020204" pitchFamily="34" charset="0"/>
                <a:cs typeface="Helvetica" panose="020B0604020202020204" pitchFamily="34" charset="0"/>
              </a:rPr>
              <a:t> </a:t>
            </a:r>
          </a:p>
          <a:p>
            <a:pPr>
              <a:buFont typeface="Arial" panose="020B0604020202020204" pitchFamily="34" charset="0"/>
              <a:buChar char="•"/>
            </a:pPr>
            <a:r>
              <a:rPr lang="en-IE" sz="1300" b="1" dirty="0">
                <a:solidFill>
                  <a:schemeClr val="accent2">
                    <a:lumMod val="50000"/>
                  </a:schemeClr>
                </a:solidFill>
                <a:latin typeface="Helvetica" panose="020B0604020202020204" pitchFamily="34" charset="0"/>
                <a:cs typeface="Helvetica" panose="020B0604020202020204" pitchFamily="34" charset="0"/>
                <a:hlinkClick r:id="rId23" tooltip="Health &amp; Safety Guidelines &amp; Policies"/>
              </a:rPr>
              <a:t>Health and Safety </a:t>
            </a:r>
            <a:r>
              <a:rPr lang="en-IE" sz="1300" b="1" dirty="0" smtClean="0">
                <a:solidFill>
                  <a:schemeClr val="accent2">
                    <a:lumMod val="50000"/>
                  </a:schemeClr>
                </a:solidFill>
                <a:latin typeface="Helvetica" panose="020B0604020202020204" pitchFamily="34" charset="0"/>
                <a:cs typeface="Helvetica" panose="020B0604020202020204" pitchFamily="34" charset="0"/>
                <a:hlinkClick r:id="rId23" tooltip="Health &amp; Safety Guidelines &amp; Policies"/>
              </a:rPr>
              <a:t>Guidelines/Policies</a:t>
            </a:r>
            <a:endParaRPr lang="en-IE" sz="1300" b="1" dirty="0" smtClean="0">
              <a:solidFill>
                <a:schemeClr val="accent2">
                  <a:lumMod val="50000"/>
                </a:schemeClr>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IE" sz="1300" b="1" dirty="0">
                <a:solidFill>
                  <a:schemeClr val="accent2">
                    <a:lumMod val="50000"/>
                  </a:schemeClr>
                </a:solidFill>
                <a:latin typeface="Helvetica" panose="020B0604020202020204" pitchFamily="34" charset="0"/>
                <a:cs typeface="Helvetica" panose="020B0604020202020204" pitchFamily="34" charset="0"/>
                <a:hlinkClick r:id="rId24"/>
              </a:rPr>
              <a:t>Key Principles for University-awarded Funded Scholarships: Postgraduate Research </a:t>
            </a:r>
            <a:r>
              <a:rPr lang="en-IE" sz="1300" b="1" dirty="0" smtClean="0">
                <a:solidFill>
                  <a:schemeClr val="accent2">
                    <a:lumMod val="50000"/>
                  </a:schemeClr>
                </a:solidFill>
                <a:latin typeface="Helvetica" panose="020B0604020202020204" pitchFamily="34" charset="0"/>
                <a:cs typeface="Helvetica" panose="020B0604020202020204" pitchFamily="34" charset="0"/>
                <a:hlinkClick r:id="rId24"/>
              </a:rPr>
              <a:t>Students</a:t>
            </a:r>
            <a:endParaRPr lang="en-IE" sz="1300" b="1" dirty="0" smtClean="0">
              <a:solidFill>
                <a:schemeClr val="accent2">
                  <a:lumMod val="50000"/>
                </a:schemeClr>
              </a:solidFill>
              <a:latin typeface="Helvetica" panose="020B0604020202020204" pitchFamily="34" charset="0"/>
              <a:cs typeface="Helvetica" panose="020B0604020202020204" pitchFamily="34" charset="0"/>
            </a:endParaRPr>
          </a:p>
          <a:p>
            <a:pPr>
              <a:buFont typeface="Arial" panose="020B0604020202020204" pitchFamily="34" charset="0"/>
              <a:buChar char="•"/>
            </a:pPr>
            <a:endParaRPr lang="en-IE" sz="1300" b="1" dirty="0">
              <a:solidFill>
                <a:schemeClr val="accent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9152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849" y="504093"/>
            <a:ext cx="8446151" cy="1320800"/>
          </a:xfrm>
        </p:spPr>
        <p:txBody>
          <a:bodyPr>
            <a:normAutofit fontScale="90000"/>
          </a:bodyPr>
          <a:lstStyle/>
          <a:p>
            <a:pPr algn="ctr"/>
            <a:r>
              <a:rPr lang="en-IE" b="1">
                <a:solidFill>
                  <a:schemeClr val="accent2">
                    <a:lumMod val="50000"/>
                  </a:schemeClr>
                </a:solidFill>
                <a:latin typeface="Helvetica" panose="020B0604020202020204" pitchFamily="34" charset="0"/>
                <a:cs typeface="Helvetica" panose="020B0604020202020204" pitchFamily="34" charset="0"/>
              </a:rPr>
              <a:t>Student Charter: </a:t>
            </a:r>
            <a:br>
              <a:rPr lang="en-IE" b="1">
                <a:solidFill>
                  <a:schemeClr val="accent2">
                    <a:lumMod val="50000"/>
                  </a:schemeClr>
                </a:solidFill>
                <a:latin typeface="Helvetica" panose="020B0604020202020204" pitchFamily="34" charset="0"/>
                <a:cs typeface="Helvetica" panose="020B0604020202020204" pitchFamily="34" charset="0"/>
              </a:rPr>
            </a:br>
            <a:r>
              <a:rPr lang="en-IE" b="1">
                <a:solidFill>
                  <a:schemeClr val="accent2">
                    <a:lumMod val="50000"/>
                  </a:schemeClr>
                </a:solidFill>
                <a:latin typeface="Helvetica" panose="020B0604020202020204" pitchFamily="34" charset="0"/>
                <a:cs typeface="Helvetica" panose="020B0604020202020204" pitchFamily="34" charset="0"/>
              </a:rPr>
              <a:t>Responsibilities of Research Students</a:t>
            </a:r>
            <a:endParaRPr lang="en-IE" b="1" dirty="0">
              <a:solidFill>
                <a:schemeClr val="accent2">
                  <a:lumMod val="50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606669" y="2409092"/>
            <a:ext cx="8985739" cy="4163646"/>
          </a:xfrm>
        </p:spPr>
        <p:txBody>
          <a:bodyPr>
            <a:noAutofit/>
          </a:bodyPr>
          <a:lstStyle/>
          <a:p>
            <a:pPr>
              <a:buFont typeface="+mj-lt"/>
              <a:buAutoNum type="arabicPeriod"/>
            </a:pPr>
            <a:r>
              <a:rPr lang="en-IE" sz="1600" b="1" dirty="0" smtClean="0">
                <a:latin typeface="Helvetica" panose="020B0604020202020204" pitchFamily="34" charset="0"/>
                <a:cs typeface="Helvetica" panose="020B0604020202020204" pitchFamily="34" charset="0"/>
              </a:rPr>
              <a:t>Responsibility </a:t>
            </a:r>
            <a:r>
              <a:rPr lang="en-IE" sz="1600" b="1" dirty="0">
                <a:latin typeface="Helvetica" panose="020B0604020202020204" pitchFamily="34" charset="0"/>
                <a:cs typeface="Helvetica" panose="020B0604020202020204" pitchFamily="34" charset="0"/>
              </a:rPr>
              <a:t>for Learning </a:t>
            </a:r>
            <a:endParaRPr lang="en-IE" sz="1600" b="1" dirty="0" smtClean="0">
              <a:latin typeface="Helvetica" panose="020B0604020202020204" pitchFamily="34" charset="0"/>
              <a:cs typeface="Helvetica" panose="020B0604020202020204" pitchFamily="34" charset="0"/>
            </a:endParaRPr>
          </a:p>
          <a:p>
            <a:pPr marL="457200" lvl="1" indent="0">
              <a:buNone/>
            </a:pPr>
            <a:r>
              <a:rPr lang="en-IE" sz="1400" dirty="0">
                <a:latin typeface="Helvetica" panose="020B0604020202020204" pitchFamily="34" charset="0"/>
                <a:cs typeface="Helvetica" panose="020B0604020202020204" pitchFamily="34" charset="0"/>
              </a:rPr>
              <a:t>The University expects PGR students to familiarise themselves with the scope and plan for research, and the academic support (including grading, laboratory demonstrating, tutoring etc.) and administrative requirements of the Department/Schools that they are registered with. </a:t>
            </a:r>
            <a:endParaRPr lang="en-IE" sz="1400" dirty="0" smtClean="0">
              <a:latin typeface="Helvetica" panose="020B0604020202020204" pitchFamily="34" charset="0"/>
              <a:cs typeface="Helvetica" panose="020B0604020202020204" pitchFamily="34" charset="0"/>
            </a:endParaRPr>
          </a:p>
          <a:p>
            <a:pPr marL="457200" lvl="1" indent="0">
              <a:buNone/>
            </a:pPr>
            <a:r>
              <a:rPr lang="en-IE" sz="1400" dirty="0" smtClean="0">
                <a:latin typeface="Helvetica" panose="020B0604020202020204" pitchFamily="34" charset="0"/>
                <a:cs typeface="Helvetica" panose="020B0604020202020204" pitchFamily="34" charset="0"/>
              </a:rPr>
              <a:t>PGR </a:t>
            </a:r>
            <a:r>
              <a:rPr lang="en-IE" sz="1400" dirty="0">
                <a:latin typeface="Helvetica" panose="020B0604020202020204" pitchFamily="34" charset="0"/>
                <a:cs typeface="Helvetica" panose="020B0604020202020204" pitchFamily="34" charset="0"/>
              </a:rPr>
              <a:t>students are expected to complete the requisite taught element, where appropriate, of their programme to the required standard and adhere to the progression requirements of their programme.</a:t>
            </a:r>
            <a:endParaRPr lang="en-IE" sz="1400" dirty="0" smtClean="0">
              <a:latin typeface="Helvetica" panose="020B0604020202020204" pitchFamily="34" charset="0"/>
              <a:cs typeface="Helvetica" panose="020B0604020202020204" pitchFamily="34" charset="0"/>
            </a:endParaRPr>
          </a:p>
          <a:p>
            <a:pPr>
              <a:buFont typeface="+mj-lt"/>
              <a:buAutoNum type="arabicPeriod"/>
            </a:pPr>
            <a:r>
              <a:rPr lang="en-IE" sz="1600" b="1" dirty="0" smtClean="0">
                <a:latin typeface="Helvetica" panose="020B0604020202020204" pitchFamily="34" charset="0"/>
                <a:cs typeface="Helvetica" panose="020B0604020202020204" pitchFamily="34" charset="0"/>
              </a:rPr>
              <a:t>Integrity </a:t>
            </a:r>
          </a:p>
          <a:p>
            <a:pPr marL="457200" lvl="1" indent="0">
              <a:buNone/>
            </a:pPr>
            <a:r>
              <a:rPr lang="en-IE" sz="1400" dirty="0">
                <a:latin typeface="Helvetica" panose="020B0604020202020204" pitchFamily="34" charset="0"/>
                <a:cs typeface="Helvetica" panose="020B0604020202020204" pitchFamily="34" charset="0"/>
              </a:rPr>
              <a:t>PGR students are expected to conduct their research within the ethical standards of the academic discipline(s) and in accordance with the standards detailed by the University. Students must adhere to all relevant policies of the University, including the Research Integrity policy.   </a:t>
            </a:r>
            <a:endParaRPr lang="en-IE" sz="1400" dirty="0" smtClean="0">
              <a:latin typeface="Helvetica" panose="020B0604020202020204" pitchFamily="34" charset="0"/>
              <a:cs typeface="Helvetica" panose="020B0604020202020204" pitchFamily="34" charset="0"/>
            </a:endParaRPr>
          </a:p>
          <a:p>
            <a:pPr marL="457200" lvl="1" indent="0">
              <a:buNone/>
            </a:pPr>
            <a:r>
              <a:rPr lang="en-IE" sz="1400" dirty="0" smtClean="0">
                <a:latin typeface="Helvetica" panose="020B0604020202020204" pitchFamily="34" charset="0"/>
                <a:cs typeface="Helvetica" panose="020B0604020202020204" pitchFamily="34" charset="0"/>
              </a:rPr>
              <a:t>PGR </a:t>
            </a:r>
            <a:r>
              <a:rPr lang="en-IE" sz="1400" dirty="0">
                <a:latin typeface="Helvetica" panose="020B0604020202020204" pitchFamily="34" charset="0"/>
                <a:cs typeface="Helvetica" panose="020B0604020202020204" pitchFamily="34" charset="0"/>
              </a:rPr>
              <a:t>students must adhere to all relevant policies of the University; and are expected to undertake Research Integrity Training. Where relevant, PGR students must seek the appropriate ethical approval from the University for their research project. </a:t>
            </a:r>
            <a:endParaRPr lang="en-IE" sz="1400" dirty="0" smtClean="0">
              <a:latin typeface="Helvetica" panose="020B0604020202020204" pitchFamily="34" charset="0"/>
              <a:cs typeface="Helvetica" panose="020B0604020202020204" pitchFamily="34" charset="0"/>
            </a:endParaRPr>
          </a:p>
          <a:p>
            <a:endParaRPr lang="en-IE"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047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2987" y="1824893"/>
            <a:ext cx="8596668" cy="4635865"/>
          </a:xfrm>
        </p:spPr>
        <p:txBody>
          <a:bodyPr>
            <a:noAutofit/>
          </a:bodyPr>
          <a:lstStyle/>
          <a:p>
            <a:pPr>
              <a:buFont typeface="+mj-lt"/>
              <a:buAutoNum type="arabicPeriod" startAt="3"/>
            </a:pPr>
            <a:r>
              <a:rPr lang="en-IE" sz="1600" b="1" dirty="0">
                <a:latin typeface="Helvetica" panose="020B0604020202020204" pitchFamily="34" charset="0"/>
                <a:cs typeface="Helvetica" panose="020B0604020202020204" pitchFamily="34" charset="0"/>
              </a:rPr>
              <a:t>Engagement with Information </a:t>
            </a:r>
          </a:p>
          <a:p>
            <a:pPr marL="457200" lvl="1" indent="0">
              <a:buNone/>
            </a:pPr>
            <a:r>
              <a:rPr lang="en-IE" sz="1400" dirty="0">
                <a:latin typeface="Helvetica" panose="020B0604020202020204" pitchFamily="34" charset="0"/>
                <a:cs typeface="Helvetica" panose="020B0604020202020204" pitchFamily="34" charset="0"/>
              </a:rPr>
              <a:t>The University expects students to familiarise themselves with the administrative processes, codes of practice and Regulations as published on the Graduate and Professional Studies website, including the </a:t>
            </a:r>
            <a:r>
              <a:rPr lang="en-IE" sz="1400" i="1" dirty="0">
                <a:latin typeface="Helvetica" panose="020B0604020202020204" pitchFamily="34" charset="0"/>
                <a:cs typeface="Helvetica" panose="020B0604020202020204" pitchFamily="34" charset="0"/>
              </a:rPr>
              <a:t>Handbook of Academic Regulations and Procedures </a:t>
            </a:r>
            <a:r>
              <a:rPr lang="en-IE" sz="1400" dirty="0">
                <a:latin typeface="Helvetica" panose="020B0604020202020204" pitchFamily="34" charset="0"/>
                <a:cs typeface="Helvetica" panose="020B0604020202020204" pitchFamily="34" charset="0"/>
              </a:rPr>
              <a:t>as it relates to research students and the </a:t>
            </a:r>
            <a:r>
              <a:rPr lang="en-IE" sz="1400" i="1" dirty="0">
                <a:latin typeface="Helvetica" panose="020B0604020202020204" pitchFamily="34" charset="0"/>
                <a:cs typeface="Helvetica" panose="020B0604020202020204" pitchFamily="34" charset="0"/>
              </a:rPr>
              <a:t>Postgraduate Handbook</a:t>
            </a:r>
            <a:r>
              <a:rPr lang="en-IE" sz="1400" dirty="0">
                <a:latin typeface="Helvetica" panose="020B0604020202020204" pitchFamily="34" charset="0"/>
                <a:cs typeface="Helvetica" panose="020B0604020202020204" pitchFamily="34" charset="0"/>
              </a:rPr>
              <a:t>.  </a:t>
            </a:r>
            <a:endParaRPr lang="en-IE" sz="1400" dirty="0" smtClean="0">
              <a:latin typeface="Helvetica" panose="020B0604020202020204" pitchFamily="34" charset="0"/>
              <a:cs typeface="Helvetica" panose="020B0604020202020204" pitchFamily="34" charset="0"/>
            </a:endParaRPr>
          </a:p>
          <a:p>
            <a:pPr marL="457200" lvl="1" indent="0">
              <a:buNone/>
            </a:pPr>
            <a:r>
              <a:rPr lang="en-IE" sz="1400" dirty="0" smtClean="0">
                <a:latin typeface="Helvetica" panose="020B0604020202020204" pitchFamily="34" charset="0"/>
                <a:cs typeface="Helvetica" panose="020B0604020202020204" pitchFamily="34" charset="0"/>
              </a:rPr>
              <a:t>Students </a:t>
            </a:r>
            <a:r>
              <a:rPr lang="en-IE" sz="1400" dirty="0">
                <a:latin typeface="Helvetica" panose="020B0604020202020204" pitchFamily="34" charset="0"/>
                <a:cs typeface="Helvetica" panose="020B0604020202020204" pitchFamily="34" charset="0"/>
              </a:rPr>
              <a:t>are expected to familiarise themselves with the terms and conditions pertaining to any scholarship funding offered during the period of the research, including the </a:t>
            </a:r>
            <a:r>
              <a:rPr lang="en-IE" sz="1400" i="1" dirty="0">
                <a:latin typeface="Helvetica" panose="020B0604020202020204" pitchFamily="34" charset="0"/>
                <a:cs typeface="Helvetica" panose="020B0604020202020204" pitchFamily="34" charset="0"/>
              </a:rPr>
              <a:t>Key Principles for University-awarded Funded Scholarships for Postgraduate Research Students (PGRs). </a:t>
            </a:r>
          </a:p>
          <a:p>
            <a:pPr>
              <a:buFont typeface="+mj-lt"/>
              <a:buAutoNum type="arabicPeriod" startAt="4"/>
            </a:pPr>
            <a:r>
              <a:rPr lang="en-IE" sz="1600" b="1" dirty="0" smtClean="0">
                <a:latin typeface="Helvetica" panose="020B0604020202020204" pitchFamily="34" charset="0"/>
                <a:cs typeface="Helvetica" panose="020B0604020202020204" pitchFamily="34" charset="0"/>
              </a:rPr>
              <a:t>Engagement </a:t>
            </a:r>
            <a:r>
              <a:rPr lang="en-IE" sz="1600" b="1" dirty="0">
                <a:latin typeface="Helvetica" panose="020B0604020202020204" pitchFamily="34" charset="0"/>
                <a:cs typeface="Helvetica" panose="020B0604020202020204" pitchFamily="34" charset="0"/>
              </a:rPr>
              <a:t>with services </a:t>
            </a:r>
            <a:endParaRPr lang="en-IE" sz="1600" b="1" dirty="0" smtClean="0">
              <a:latin typeface="Helvetica" panose="020B0604020202020204" pitchFamily="34" charset="0"/>
              <a:cs typeface="Helvetica" panose="020B0604020202020204" pitchFamily="34" charset="0"/>
            </a:endParaRPr>
          </a:p>
          <a:p>
            <a:pPr marL="457200" lvl="1" indent="0">
              <a:buNone/>
            </a:pPr>
            <a:r>
              <a:rPr lang="en-IE" sz="1400" dirty="0" smtClean="0">
                <a:latin typeface="Helvetica" panose="020B0604020202020204" pitchFamily="34" charset="0"/>
                <a:cs typeface="Helvetica" panose="020B0604020202020204" pitchFamily="34" charset="0"/>
              </a:rPr>
              <a:t>Postgraduate </a:t>
            </a:r>
            <a:r>
              <a:rPr lang="en-IE" sz="1400" dirty="0">
                <a:latin typeface="Helvetica" panose="020B0604020202020204" pitchFamily="34" charset="0"/>
                <a:cs typeface="Helvetica" panose="020B0604020202020204" pitchFamily="34" charset="0"/>
              </a:rPr>
              <a:t>Research Students are expected to attend Postgraduate Research Student induction sessions to familiarise themselves with the range of services available to them to support their research, learning and student experience. Students should make themselves available for academic counselling and constructive feedback when requested. </a:t>
            </a:r>
          </a:p>
          <a:p>
            <a:pPr>
              <a:buFont typeface="+mj-lt"/>
              <a:buAutoNum type="arabicPeriod" startAt="4"/>
            </a:pPr>
            <a:r>
              <a:rPr lang="en-IE" sz="1600" b="1" dirty="0" smtClean="0">
                <a:latin typeface="Helvetica" panose="020B0604020202020204" pitchFamily="34" charset="0"/>
                <a:cs typeface="Helvetica" panose="020B0604020202020204" pitchFamily="34" charset="0"/>
              </a:rPr>
              <a:t>Feedback </a:t>
            </a:r>
            <a:r>
              <a:rPr lang="en-IE" sz="1600" b="1" dirty="0">
                <a:latin typeface="Helvetica" panose="020B0604020202020204" pitchFamily="34" charset="0"/>
                <a:cs typeface="Helvetica" panose="020B0604020202020204" pitchFamily="34" charset="0"/>
              </a:rPr>
              <a:t>and Consultation on Decisions that Impact Students </a:t>
            </a:r>
            <a:endParaRPr lang="en-IE" sz="1600" b="1" dirty="0" smtClean="0">
              <a:latin typeface="Helvetica" panose="020B0604020202020204" pitchFamily="34" charset="0"/>
              <a:cs typeface="Helvetica" panose="020B0604020202020204" pitchFamily="34" charset="0"/>
            </a:endParaRPr>
          </a:p>
          <a:p>
            <a:pPr marL="457200" lvl="1" indent="0">
              <a:buNone/>
            </a:pPr>
            <a:r>
              <a:rPr lang="en-IE" sz="1400" dirty="0">
                <a:latin typeface="Helvetica" panose="020B0604020202020204" pitchFamily="34" charset="0"/>
                <a:cs typeface="Helvetica" panose="020B0604020202020204" pitchFamily="34" charset="0"/>
              </a:rPr>
              <a:t>The University invites students to constructively contribute, via the Postgraduate Students’ Union and class representatives and other feedback mechanisms, to the improvement of all aspects of programme organisation and service provision. </a:t>
            </a:r>
          </a:p>
        </p:txBody>
      </p:sp>
      <p:sp>
        <p:nvSpPr>
          <p:cNvPr id="4" name="Title 1"/>
          <p:cNvSpPr>
            <a:spLocks noGrp="1"/>
          </p:cNvSpPr>
          <p:nvPr>
            <p:ph type="title"/>
          </p:nvPr>
        </p:nvSpPr>
        <p:spPr>
          <a:xfrm>
            <a:off x="1207477" y="504093"/>
            <a:ext cx="8849040" cy="1320800"/>
          </a:xfrm>
        </p:spPr>
        <p:txBody>
          <a:bodyPr/>
          <a:lstStyle/>
          <a:p>
            <a:pPr algn="ctr"/>
            <a:r>
              <a:rPr lang="en-IE" b="1" dirty="0" smtClean="0">
                <a:solidFill>
                  <a:schemeClr val="accent2">
                    <a:lumMod val="50000"/>
                  </a:schemeClr>
                </a:solidFill>
                <a:latin typeface="Helvetica" panose="020B0604020202020204" pitchFamily="34" charset="0"/>
                <a:cs typeface="Helvetica" panose="020B0604020202020204" pitchFamily="34" charset="0"/>
              </a:rPr>
              <a:t>Student </a:t>
            </a:r>
            <a:r>
              <a:rPr lang="en-IE" b="1" dirty="0">
                <a:solidFill>
                  <a:schemeClr val="accent2">
                    <a:lumMod val="50000"/>
                  </a:schemeClr>
                </a:solidFill>
                <a:latin typeface="Helvetica" panose="020B0604020202020204" pitchFamily="34" charset="0"/>
                <a:cs typeface="Helvetica" panose="020B0604020202020204" pitchFamily="34" charset="0"/>
              </a:rPr>
              <a:t>Charter: </a:t>
            </a:r>
            <a:r>
              <a:rPr lang="en-IE" b="1" dirty="0" smtClean="0">
                <a:solidFill>
                  <a:schemeClr val="accent2">
                    <a:lumMod val="50000"/>
                  </a:schemeClr>
                </a:solidFill>
                <a:latin typeface="Helvetica" panose="020B0604020202020204" pitchFamily="34" charset="0"/>
                <a:cs typeface="Helvetica" panose="020B0604020202020204" pitchFamily="34" charset="0"/>
              </a:rPr>
              <a:t/>
            </a:r>
            <a:br>
              <a:rPr lang="en-IE" b="1" dirty="0" smtClean="0">
                <a:solidFill>
                  <a:schemeClr val="accent2">
                    <a:lumMod val="50000"/>
                  </a:schemeClr>
                </a:solidFill>
                <a:latin typeface="Helvetica" panose="020B0604020202020204" pitchFamily="34" charset="0"/>
                <a:cs typeface="Helvetica" panose="020B0604020202020204" pitchFamily="34" charset="0"/>
              </a:rPr>
            </a:br>
            <a:r>
              <a:rPr lang="en-IE" b="1" dirty="0" smtClean="0">
                <a:solidFill>
                  <a:schemeClr val="accent2">
                    <a:lumMod val="50000"/>
                  </a:schemeClr>
                </a:solidFill>
                <a:latin typeface="Helvetica" panose="020B0604020202020204" pitchFamily="34" charset="0"/>
                <a:cs typeface="Helvetica" panose="020B0604020202020204" pitchFamily="34" charset="0"/>
              </a:rPr>
              <a:t>Responsibilities </a:t>
            </a:r>
            <a:r>
              <a:rPr lang="en-IE" b="1" dirty="0">
                <a:solidFill>
                  <a:schemeClr val="accent2">
                    <a:lumMod val="50000"/>
                  </a:schemeClr>
                </a:solidFill>
                <a:latin typeface="Helvetica" panose="020B0604020202020204" pitchFamily="34" charset="0"/>
                <a:cs typeface="Helvetica" panose="020B0604020202020204" pitchFamily="34" charset="0"/>
              </a:rPr>
              <a:t>of Research Students</a:t>
            </a:r>
          </a:p>
        </p:txBody>
      </p:sp>
    </p:spTree>
    <p:extLst>
      <p:ext uri="{BB962C8B-B14F-4D97-AF65-F5344CB8AC3E}">
        <p14:creationId xmlns:p14="http://schemas.microsoft.com/office/powerpoint/2010/main" val="328710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925515"/>
            <a:ext cx="8596668" cy="4115847"/>
          </a:xfrm>
        </p:spPr>
        <p:txBody>
          <a:bodyPr>
            <a:normAutofit/>
          </a:bodyPr>
          <a:lstStyle/>
          <a:p>
            <a:pPr>
              <a:buFont typeface="+mj-lt"/>
              <a:buAutoNum type="arabicPeriod" startAt="6"/>
            </a:pPr>
            <a:r>
              <a:rPr lang="en-IE" sz="1600" b="1" dirty="0">
                <a:latin typeface="Helvetica" panose="020B0604020202020204" pitchFamily="34" charset="0"/>
                <a:cs typeface="Helvetica" panose="020B0604020202020204" pitchFamily="34" charset="0"/>
              </a:rPr>
              <a:t>Professionalism, Courtesy and </a:t>
            </a:r>
            <a:r>
              <a:rPr lang="en-IE" sz="1600" b="1" dirty="0" smtClean="0">
                <a:latin typeface="Helvetica" panose="020B0604020202020204" pitchFamily="34" charset="0"/>
                <a:cs typeface="Helvetica" panose="020B0604020202020204" pitchFamily="34" charset="0"/>
              </a:rPr>
              <a:t>Respect</a:t>
            </a:r>
          </a:p>
          <a:p>
            <a:pPr marL="457200" lvl="1" indent="0">
              <a:buNone/>
            </a:pPr>
            <a:r>
              <a:rPr lang="en-IE" sz="1400" dirty="0">
                <a:latin typeface="Helvetica" panose="020B0604020202020204" pitchFamily="34" charset="0"/>
                <a:cs typeface="Helvetica" panose="020B0604020202020204" pitchFamily="34" charset="0"/>
              </a:rPr>
              <a:t>The University expects students to maintain a professional working relationship with their supervisor(s), follow the guidance provided by their supervisor and attend any arranged meetings, to agree in writing deadlines for submission of written work together with a plan to progress the research. </a:t>
            </a:r>
            <a:endParaRPr lang="en-IE" sz="1400" dirty="0" smtClean="0">
              <a:latin typeface="Helvetica" panose="020B0604020202020204" pitchFamily="34" charset="0"/>
              <a:cs typeface="Helvetica" panose="020B0604020202020204" pitchFamily="34" charset="0"/>
            </a:endParaRPr>
          </a:p>
          <a:p>
            <a:pPr marL="457200" lvl="1" indent="0">
              <a:buNone/>
            </a:pPr>
            <a:r>
              <a:rPr lang="en-IE" sz="1400" dirty="0" smtClean="0">
                <a:latin typeface="Helvetica" panose="020B0604020202020204" pitchFamily="34" charset="0"/>
                <a:cs typeface="Helvetica" panose="020B0604020202020204" pitchFamily="34" charset="0"/>
              </a:rPr>
              <a:t>Students </a:t>
            </a:r>
            <a:r>
              <a:rPr lang="en-IE" sz="1400" dirty="0">
                <a:latin typeface="Helvetica" panose="020B0604020202020204" pitchFamily="34" charset="0"/>
                <a:cs typeface="Helvetica" panose="020B0604020202020204" pitchFamily="34" charset="0"/>
              </a:rPr>
              <a:t>are expected to seek approval from their supervisor/Head of Department/School to carry out duties in the University that are outside their Department’s/School’s remit (e.g. invigilating, laboratory demonstrating/ tutoring for other UL Faculties Departments/Schools). </a:t>
            </a:r>
            <a:endParaRPr lang="en-IE" sz="1400" dirty="0" smtClean="0">
              <a:latin typeface="Helvetica" panose="020B0604020202020204" pitchFamily="34" charset="0"/>
              <a:cs typeface="Helvetica" panose="020B0604020202020204" pitchFamily="34" charset="0"/>
            </a:endParaRPr>
          </a:p>
          <a:p>
            <a:pPr marL="457200" lvl="1" indent="0">
              <a:buNone/>
            </a:pPr>
            <a:r>
              <a:rPr lang="en-IE" sz="1400" dirty="0" smtClean="0">
                <a:latin typeface="Helvetica" panose="020B0604020202020204" pitchFamily="34" charset="0"/>
                <a:cs typeface="Helvetica" panose="020B0604020202020204" pitchFamily="34" charset="0"/>
              </a:rPr>
              <a:t>The </a:t>
            </a:r>
            <a:r>
              <a:rPr lang="en-IE" sz="1400" dirty="0">
                <a:latin typeface="Helvetica" panose="020B0604020202020204" pitchFamily="34" charset="0"/>
                <a:cs typeface="Helvetica" panose="020B0604020202020204" pitchFamily="34" charset="0"/>
              </a:rPr>
              <a:t>University expects students to inform their supervisor, Department/School, or Student Administration as soon as possible and no later than 5 working days after the event of anything which might affect their research progress, for example, extended absence, illness etc. </a:t>
            </a:r>
            <a:endParaRPr lang="en-IE" sz="1400" dirty="0" smtClean="0">
              <a:latin typeface="Helvetica" panose="020B0604020202020204" pitchFamily="34" charset="0"/>
              <a:cs typeface="Helvetica" panose="020B0604020202020204" pitchFamily="34" charset="0"/>
            </a:endParaRPr>
          </a:p>
          <a:p>
            <a:pPr marL="457200" lvl="1" indent="0">
              <a:buNone/>
            </a:pPr>
            <a:r>
              <a:rPr lang="en-IE" sz="1400" dirty="0" smtClean="0">
                <a:latin typeface="Helvetica" panose="020B0604020202020204" pitchFamily="34" charset="0"/>
                <a:cs typeface="Helvetica" panose="020B0604020202020204" pitchFamily="34" charset="0"/>
              </a:rPr>
              <a:t>The </a:t>
            </a:r>
            <a:r>
              <a:rPr lang="en-IE" sz="1400" dirty="0">
                <a:latin typeface="Helvetica" panose="020B0604020202020204" pitchFamily="34" charset="0"/>
                <a:cs typeface="Helvetica" panose="020B0604020202020204" pitchFamily="34" charset="0"/>
              </a:rPr>
              <a:t>University expects students to respect all University property and that of the University’s neighbours, act in a responsible manner and adhere to the highest ethical standards in behaviour and language. </a:t>
            </a:r>
          </a:p>
          <a:p>
            <a:endParaRPr lang="en-IE" sz="1600" dirty="0">
              <a:latin typeface="Helvetica" panose="020B0604020202020204" pitchFamily="34" charset="0"/>
              <a:cs typeface="Helvetica" panose="020B0604020202020204" pitchFamily="34" charset="0"/>
            </a:endParaRPr>
          </a:p>
        </p:txBody>
      </p:sp>
      <p:sp>
        <p:nvSpPr>
          <p:cNvPr id="4" name="Title 1"/>
          <p:cNvSpPr>
            <a:spLocks noGrp="1"/>
          </p:cNvSpPr>
          <p:nvPr>
            <p:ph type="title"/>
          </p:nvPr>
        </p:nvSpPr>
        <p:spPr>
          <a:xfrm>
            <a:off x="1389510" y="495300"/>
            <a:ext cx="8551659" cy="1320800"/>
          </a:xfrm>
        </p:spPr>
        <p:txBody>
          <a:bodyPr/>
          <a:lstStyle/>
          <a:p>
            <a:pPr algn="ctr"/>
            <a:r>
              <a:rPr lang="en-IE" b="1" dirty="0" smtClean="0">
                <a:solidFill>
                  <a:schemeClr val="accent2">
                    <a:lumMod val="50000"/>
                  </a:schemeClr>
                </a:solidFill>
                <a:latin typeface="Helvetica" panose="020B0604020202020204" pitchFamily="34" charset="0"/>
                <a:cs typeface="Helvetica" panose="020B0604020202020204" pitchFamily="34" charset="0"/>
              </a:rPr>
              <a:t>Student </a:t>
            </a:r>
            <a:r>
              <a:rPr lang="en-IE" b="1" dirty="0">
                <a:solidFill>
                  <a:schemeClr val="accent2">
                    <a:lumMod val="50000"/>
                  </a:schemeClr>
                </a:solidFill>
                <a:latin typeface="Helvetica" panose="020B0604020202020204" pitchFamily="34" charset="0"/>
                <a:cs typeface="Helvetica" panose="020B0604020202020204" pitchFamily="34" charset="0"/>
              </a:rPr>
              <a:t>Charter: </a:t>
            </a:r>
            <a:r>
              <a:rPr lang="en-IE" b="1" dirty="0" smtClean="0">
                <a:solidFill>
                  <a:schemeClr val="accent2">
                    <a:lumMod val="50000"/>
                  </a:schemeClr>
                </a:solidFill>
                <a:latin typeface="Helvetica" panose="020B0604020202020204" pitchFamily="34" charset="0"/>
                <a:cs typeface="Helvetica" panose="020B0604020202020204" pitchFamily="34" charset="0"/>
              </a:rPr>
              <a:t/>
            </a:r>
            <a:br>
              <a:rPr lang="en-IE" b="1" dirty="0" smtClean="0">
                <a:solidFill>
                  <a:schemeClr val="accent2">
                    <a:lumMod val="50000"/>
                  </a:schemeClr>
                </a:solidFill>
                <a:latin typeface="Helvetica" panose="020B0604020202020204" pitchFamily="34" charset="0"/>
                <a:cs typeface="Helvetica" panose="020B0604020202020204" pitchFamily="34" charset="0"/>
              </a:rPr>
            </a:br>
            <a:r>
              <a:rPr lang="en-IE" b="1" dirty="0" smtClean="0">
                <a:solidFill>
                  <a:schemeClr val="accent2">
                    <a:lumMod val="50000"/>
                  </a:schemeClr>
                </a:solidFill>
                <a:latin typeface="Helvetica" panose="020B0604020202020204" pitchFamily="34" charset="0"/>
                <a:cs typeface="Helvetica" panose="020B0604020202020204" pitchFamily="34" charset="0"/>
              </a:rPr>
              <a:t>Responsibilities </a:t>
            </a:r>
            <a:r>
              <a:rPr lang="en-IE" b="1" dirty="0">
                <a:solidFill>
                  <a:schemeClr val="accent2">
                    <a:lumMod val="50000"/>
                  </a:schemeClr>
                </a:solidFill>
                <a:latin typeface="Helvetica" panose="020B0604020202020204" pitchFamily="34" charset="0"/>
                <a:cs typeface="Helvetica" panose="020B0604020202020204" pitchFamily="34" charset="0"/>
              </a:rPr>
              <a:t>of Research Students</a:t>
            </a:r>
          </a:p>
        </p:txBody>
      </p:sp>
    </p:spTree>
    <p:extLst>
      <p:ext uri="{BB962C8B-B14F-4D97-AF65-F5344CB8AC3E}">
        <p14:creationId xmlns:p14="http://schemas.microsoft.com/office/powerpoint/2010/main" val="3408653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314" y="609600"/>
            <a:ext cx="7805687" cy="1320800"/>
          </a:xfrm>
        </p:spPr>
        <p:txBody>
          <a:bodyPr>
            <a:normAutofit fontScale="90000"/>
          </a:bodyPr>
          <a:lstStyle/>
          <a:p>
            <a:pPr algn="ctr"/>
            <a:r>
              <a:rPr lang="en-IE" b="1" dirty="0">
                <a:solidFill>
                  <a:schemeClr val="accent2">
                    <a:lumMod val="50000"/>
                  </a:schemeClr>
                </a:solidFill>
                <a:latin typeface="Helvetica" panose="020B0604020202020204" pitchFamily="34" charset="0"/>
                <a:cs typeface="Helvetica" panose="020B0604020202020204" pitchFamily="34" charset="0"/>
              </a:rPr>
              <a:t>Student Charter: </a:t>
            </a:r>
            <a:r>
              <a:rPr lang="en-IE" b="1" dirty="0" smtClean="0">
                <a:solidFill>
                  <a:schemeClr val="accent2">
                    <a:lumMod val="50000"/>
                  </a:schemeClr>
                </a:solidFill>
                <a:latin typeface="Helvetica" panose="020B0604020202020204" pitchFamily="34" charset="0"/>
                <a:cs typeface="Helvetica" panose="020B0604020202020204" pitchFamily="34" charset="0"/>
              </a:rPr>
              <a:t/>
            </a:r>
            <a:br>
              <a:rPr lang="en-IE" b="1" dirty="0" smtClean="0">
                <a:solidFill>
                  <a:schemeClr val="accent2">
                    <a:lumMod val="50000"/>
                  </a:schemeClr>
                </a:solidFill>
                <a:latin typeface="Helvetica" panose="020B0604020202020204" pitchFamily="34" charset="0"/>
                <a:cs typeface="Helvetica" panose="020B0604020202020204" pitchFamily="34" charset="0"/>
              </a:rPr>
            </a:br>
            <a:r>
              <a:rPr lang="en-IE" b="1" dirty="0" smtClean="0">
                <a:solidFill>
                  <a:schemeClr val="accent2">
                    <a:lumMod val="50000"/>
                  </a:schemeClr>
                </a:solidFill>
                <a:latin typeface="Helvetica" panose="020B0604020202020204" pitchFamily="34" charset="0"/>
                <a:cs typeface="Helvetica" panose="020B0604020202020204" pitchFamily="34" charset="0"/>
              </a:rPr>
              <a:t>Responsibilities </a:t>
            </a:r>
            <a:r>
              <a:rPr lang="en-IE" b="1" dirty="0">
                <a:solidFill>
                  <a:schemeClr val="accent2">
                    <a:lumMod val="50000"/>
                  </a:schemeClr>
                </a:solidFill>
                <a:latin typeface="Helvetica" panose="020B0604020202020204" pitchFamily="34" charset="0"/>
                <a:cs typeface="Helvetica" panose="020B0604020202020204" pitchFamily="34" charset="0"/>
              </a:rPr>
              <a:t>of Research Students</a:t>
            </a:r>
          </a:p>
        </p:txBody>
      </p:sp>
      <p:sp>
        <p:nvSpPr>
          <p:cNvPr id="3" name="Content Placeholder 2"/>
          <p:cNvSpPr>
            <a:spLocks noGrp="1"/>
          </p:cNvSpPr>
          <p:nvPr>
            <p:ph idx="1"/>
          </p:nvPr>
        </p:nvSpPr>
        <p:spPr>
          <a:xfrm>
            <a:off x="677334" y="2160589"/>
            <a:ext cx="8596668" cy="4372096"/>
          </a:xfrm>
        </p:spPr>
        <p:txBody>
          <a:bodyPr>
            <a:normAutofit lnSpcReduction="10000"/>
          </a:bodyPr>
          <a:lstStyle/>
          <a:p>
            <a:pPr>
              <a:buFont typeface="+mj-lt"/>
              <a:buAutoNum type="arabicPeriod" startAt="6"/>
            </a:pPr>
            <a:r>
              <a:rPr lang="en-IE" sz="1600" b="1" dirty="0">
                <a:latin typeface="Helvetica" panose="020B0604020202020204" pitchFamily="34" charset="0"/>
                <a:cs typeface="Helvetica" panose="020B0604020202020204" pitchFamily="34" charset="0"/>
              </a:rPr>
              <a:t>Appropriate use of Buildings and Resources </a:t>
            </a:r>
            <a:endParaRPr lang="en-IE" sz="1600" b="1" dirty="0" smtClean="0">
              <a:latin typeface="Helvetica" panose="020B0604020202020204" pitchFamily="34" charset="0"/>
              <a:cs typeface="Helvetica" panose="020B0604020202020204" pitchFamily="34" charset="0"/>
            </a:endParaRPr>
          </a:p>
          <a:p>
            <a:pPr marL="457200" lvl="1" indent="0">
              <a:buNone/>
            </a:pPr>
            <a:r>
              <a:rPr lang="en-IE" sz="1400" dirty="0">
                <a:latin typeface="Helvetica" panose="020B0604020202020204" pitchFamily="34" charset="0"/>
                <a:cs typeface="Helvetica" panose="020B0604020202020204" pitchFamily="34" charset="0"/>
              </a:rPr>
              <a:t>The University expects students to use the University facilities and resources in an acceptable and considerate manner which respects the needs and aspirations of others to learn, teach, research and work within the community of the University.   </a:t>
            </a:r>
            <a:endParaRPr lang="en-IE" sz="1400" dirty="0" smtClean="0">
              <a:latin typeface="Helvetica" panose="020B0604020202020204" pitchFamily="34" charset="0"/>
              <a:cs typeface="Helvetica" panose="020B0604020202020204" pitchFamily="34" charset="0"/>
            </a:endParaRPr>
          </a:p>
          <a:p>
            <a:pPr marL="457200" lvl="1" indent="0">
              <a:buNone/>
            </a:pPr>
            <a:r>
              <a:rPr lang="en-IE" sz="1400" dirty="0" smtClean="0">
                <a:latin typeface="Helvetica" panose="020B0604020202020204" pitchFamily="34" charset="0"/>
                <a:cs typeface="Helvetica" panose="020B0604020202020204" pitchFamily="34" charset="0"/>
              </a:rPr>
              <a:t>Postgraduate </a:t>
            </a:r>
            <a:r>
              <a:rPr lang="en-IE" sz="1400" dirty="0">
                <a:latin typeface="Helvetica" panose="020B0604020202020204" pitchFamily="34" charset="0"/>
                <a:cs typeface="Helvetica" panose="020B0604020202020204" pitchFamily="34" charset="0"/>
              </a:rPr>
              <a:t>research students are expected to utilise facilities supplied to them, in the form of access to telephones, printing, photocopying, publications on-line, specialist research equipment, or any other service supplied by the University, only for the purpose of their research. </a:t>
            </a:r>
          </a:p>
          <a:p>
            <a:pPr>
              <a:buFont typeface="+mj-lt"/>
              <a:buAutoNum type="arabicPeriod" startAt="6"/>
            </a:pPr>
            <a:r>
              <a:rPr lang="en-IE" sz="1600" b="1" dirty="0">
                <a:latin typeface="Helvetica" panose="020B0604020202020204" pitchFamily="34" charset="0"/>
                <a:cs typeface="Helvetica" panose="020B0604020202020204" pitchFamily="34" charset="0"/>
              </a:rPr>
              <a:t>Support of Teaching Related </a:t>
            </a:r>
            <a:r>
              <a:rPr lang="en-IE" sz="1600" b="1" dirty="0" smtClean="0">
                <a:latin typeface="Helvetica" panose="020B0604020202020204" pitchFamily="34" charset="0"/>
                <a:cs typeface="Helvetica" panose="020B0604020202020204" pitchFamily="34" charset="0"/>
              </a:rPr>
              <a:t>Duties</a:t>
            </a:r>
          </a:p>
          <a:p>
            <a:pPr marL="457200" lvl="1" indent="0">
              <a:buNone/>
            </a:pPr>
            <a:r>
              <a:rPr lang="en-IE" sz="1400" dirty="0">
                <a:latin typeface="Helvetica" panose="020B0604020202020204" pitchFamily="34" charset="0"/>
                <a:cs typeface="Helvetica" panose="020B0604020202020204" pitchFamily="34" charset="0"/>
              </a:rPr>
              <a:t>The University expects students to adhere to the terms and conditions of any scholarship they are in receipt of, and provide, if required, a maximum of six unpaid contact hours per week for academic support (grading, laboratory demonstrating, tutoring or other academic work) while also ensuring that this does not conflict with any terms and conditions associated with their funding from an external funding agency. </a:t>
            </a:r>
            <a:endParaRPr lang="en-IE" sz="1400" dirty="0" smtClean="0">
              <a:latin typeface="Helvetica" panose="020B0604020202020204" pitchFamily="34" charset="0"/>
              <a:cs typeface="Helvetica" panose="020B0604020202020204" pitchFamily="34" charset="0"/>
            </a:endParaRPr>
          </a:p>
          <a:p>
            <a:pPr marL="457200" lvl="1" indent="0">
              <a:buNone/>
            </a:pPr>
            <a:r>
              <a:rPr lang="en-IE" sz="1400" dirty="0" smtClean="0">
                <a:latin typeface="Helvetica" panose="020B0604020202020204" pitchFamily="34" charset="0"/>
                <a:cs typeface="Helvetica" panose="020B0604020202020204" pitchFamily="34" charset="0"/>
              </a:rPr>
              <a:t>Students </a:t>
            </a:r>
            <a:r>
              <a:rPr lang="en-IE" sz="1400" dirty="0">
                <a:latin typeface="Helvetica" panose="020B0604020202020204" pitchFamily="34" charset="0"/>
                <a:cs typeface="Helvetica" panose="020B0604020202020204" pitchFamily="34" charset="0"/>
              </a:rPr>
              <a:t>are expected to seek agreement and sign-off by the supervisor and Head of Department/School, for a maximum of six paid contact hours per week, if available within the University. This is in addition to undertaking the unpaid academic support contact hours, where the student is in receipt of funding. </a:t>
            </a:r>
          </a:p>
          <a:p>
            <a:endParaRPr lang="en-IE"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58916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1246</TotalTime>
  <Words>1232</Words>
  <Application>Microsoft Office PowerPoint</Application>
  <PresentationFormat>Widescreen</PresentationFormat>
  <Paragraphs>107</Paragraphs>
  <Slides>13</Slides>
  <Notes>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 Unicode MS</vt:lpstr>
      <vt:lpstr>MS Gothic</vt:lpstr>
      <vt:lpstr>Arial</vt:lpstr>
      <vt:lpstr>Calibri</vt:lpstr>
      <vt:lpstr>Helvetica</vt:lpstr>
      <vt:lpstr>Times New Roman</vt:lpstr>
      <vt:lpstr>Trebuchet MS</vt:lpstr>
      <vt:lpstr>Wingdings 3</vt:lpstr>
      <vt:lpstr>Facet</vt:lpstr>
      <vt:lpstr>Doctoral College Welcome to Induction for Research Post-Graduates 2023    </vt:lpstr>
      <vt:lpstr>UL Doctoral College </vt:lpstr>
      <vt:lpstr>Supports for your PhD</vt:lpstr>
      <vt:lpstr>Doctoral College is responsible for …</vt:lpstr>
      <vt:lpstr>Codes of Practice and Regulations:</vt:lpstr>
      <vt:lpstr>Student Charter:  Responsibilities of Research Students</vt:lpstr>
      <vt:lpstr>Student Charter:  Responsibilities of Research Students</vt:lpstr>
      <vt:lpstr>Student Charter:  Responsibilities of Research Students</vt:lpstr>
      <vt:lpstr>Student Charter:  Responsibilities of Research Students</vt:lpstr>
      <vt:lpstr>Understand the expectations of the level of award they are seeking…</vt:lpstr>
      <vt:lpstr>Immediate Hurdle</vt:lpstr>
      <vt:lpstr>PowerPoint Presentation</vt:lpstr>
      <vt:lpstr>PowerPoint Presentation</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Ann.Ledwith</dc:creator>
  <cp:lastModifiedBy>Gerard.Downes</cp:lastModifiedBy>
  <cp:revision>42</cp:revision>
  <dcterms:created xsi:type="dcterms:W3CDTF">2019-10-23T21:33:19Z</dcterms:created>
  <dcterms:modified xsi:type="dcterms:W3CDTF">2023-06-20T12:02:51Z</dcterms:modified>
</cp:coreProperties>
</file>