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64" r:id="rId2"/>
    <p:sldMasterId id="2147483648" r:id="rId3"/>
    <p:sldMasterId id="2147483673" r:id="rId4"/>
  </p:sldMasterIdLst>
  <p:notesMasterIdLst>
    <p:notesMasterId r:id="rId25"/>
  </p:notesMasterIdLst>
  <p:sldIdLst>
    <p:sldId id="257" r:id="rId5"/>
    <p:sldId id="264" r:id="rId6"/>
    <p:sldId id="258" r:id="rId7"/>
    <p:sldId id="259" r:id="rId8"/>
    <p:sldId id="260" r:id="rId9"/>
    <p:sldId id="261" r:id="rId10"/>
    <p:sldId id="277" r:id="rId11"/>
    <p:sldId id="262" r:id="rId12"/>
    <p:sldId id="265" r:id="rId13"/>
    <p:sldId id="266" r:id="rId14"/>
    <p:sldId id="267" r:id="rId15"/>
    <p:sldId id="268" r:id="rId16"/>
    <p:sldId id="269" r:id="rId17"/>
    <p:sldId id="271" r:id="rId18"/>
    <p:sldId id="272" r:id="rId19"/>
    <p:sldId id="273" r:id="rId20"/>
    <p:sldId id="274" r:id="rId21"/>
    <p:sldId id="275" r:id="rId22"/>
    <p:sldId id="276"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0" d="100"/>
          <a:sy n="70" d="100"/>
        </p:scale>
        <p:origin x="7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137A5-014B-4E5E-9B7A-C9D460ADB07D}"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9A45488B-6833-42B5-912F-FE3B2D2264AD}">
      <dgm:prSet/>
      <dgm:spPr/>
      <dgm:t>
        <a:bodyPr/>
        <a:lstStyle/>
        <a:p>
          <a:r>
            <a:rPr lang="en-IE"/>
            <a:t>Student health and wellbeing fundamental to successful performance and productivity. (Dooris et al, 2020)</a:t>
          </a:r>
          <a:endParaRPr lang="en-US"/>
        </a:p>
      </dgm:t>
    </dgm:pt>
    <dgm:pt modelId="{8D846C6B-98A8-41D4-A481-9E36C0281D36}" type="parTrans" cxnId="{D8300F26-3669-4E47-A644-4DDC1C54AA2E}">
      <dgm:prSet/>
      <dgm:spPr/>
      <dgm:t>
        <a:bodyPr/>
        <a:lstStyle/>
        <a:p>
          <a:endParaRPr lang="en-US"/>
        </a:p>
      </dgm:t>
    </dgm:pt>
    <dgm:pt modelId="{99F366B5-3D26-45C1-9AD8-E6B95192C884}" type="sibTrans" cxnId="{D8300F26-3669-4E47-A644-4DDC1C54AA2E}">
      <dgm:prSet/>
      <dgm:spPr/>
      <dgm:t>
        <a:bodyPr/>
        <a:lstStyle/>
        <a:p>
          <a:endParaRPr lang="en-US"/>
        </a:p>
      </dgm:t>
    </dgm:pt>
    <dgm:pt modelId="{1C740F93-EC8A-4995-BF0A-84F97B7C56DB}">
      <dgm:prSet/>
      <dgm:spPr/>
      <dgm:t>
        <a:bodyPr/>
        <a:lstStyle/>
        <a:p>
          <a:r>
            <a:rPr lang="en-IE"/>
            <a:t>Growing appreciation that human and planetry health are interconnected (WHO, 2016)</a:t>
          </a:r>
          <a:endParaRPr lang="en-US"/>
        </a:p>
      </dgm:t>
    </dgm:pt>
    <dgm:pt modelId="{469D702E-6E2E-4E9A-88CC-9560C2242B8F}" type="parTrans" cxnId="{4D74F70C-59EC-4B5A-9235-E88F1CAC0335}">
      <dgm:prSet/>
      <dgm:spPr/>
      <dgm:t>
        <a:bodyPr/>
        <a:lstStyle/>
        <a:p>
          <a:endParaRPr lang="en-US"/>
        </a:p>
      </dgm:t>
    </dgm:pt>
    <dgm:pt modelId="{92EE884D-9991-4D5D-A167-3430DE618AC7}" type="sibTrans" cxnId="{4D74F70C-59EC-4B5A-9235-E88F1CAC0335}">
      <dgm:prSet/>
      <dgm:spPr/>
      <dgm:t>
        <a:bodyPr/>
        <a:lstStyle/>
        <a:p>
          <a:endParaRPr lang="en-US"/>
        </a:p>
      </dgm:t>
    </dgm:pt>
    <dgm:pt modelId="{69D05F2B-7000-4BC3-9A0C-957B82A8A1A8}">
      <dgm:prSet/>
      <dgm:spPr/>
      <dgm:t>
        <a:bodyPr/>
        <a:lstStyle/>
        <a:p>
          <a:r>
            <a:rPr lang="en-IE"/>
            <a:t>Campus dedication to health and wellbeing can improve academic performance and graduation rates.</a:t>
          </a:r>
          <a:endParaRPr lang="en-US"/>
        </a:p>
      </dgm:t>
    </dgm:pt>
    <dgm:pt modelId="{C75BFF1C-9BE9-44F3-B46E-F0EC02CDCF49}" type="parTrans" cxnId="{90150D4A-112F-4395-A950-12E13A01109A}">
      <dgm:prSet/>
      <dgm:spPr/>
      <dgm:t>
        <a:bodyPr/>
        <a:lstStyle/>
        <a:p>
          <a:endParaRPr lang="en-US"/>
        </a:p>
      </dgm:t>
    </dgm:pt>
    <dgm:pt modelId="{29151BB7-0151-4AA5-A79E-18433E5D9F5E}" type="sibTrans" cxnId="{90150D4A-112F-4395-A950-12E13A01109A}">
      <dgm:prSet/>
      <dgm:spPr/>
      <dgm:t>
        <a:bodyPr/>
        <a:lstStyle/>
        <a:p>
          <a:endParaRPr lang="en-US"/>
        </a:p>
      </dgm:t>
    </dgm:pt>
    <dgm:pt modelId="{DF21CEAB-DD59-40F7-A9D7-97DD54BBB3CA}">
      <dgm:prSet/>
      <dgm:spPr/>
      <dgm:t>
        <a:bodyPr/>
        <a:lstStyle/>
        <a:p>
          <a:r>
            <a:rPr lang="en-IE"/>
            <a:t>Regular exercise promotes better mental health and emotional wellbeing</a:t>
          </a:r>
          <a:endParaRPr lang="en-US"/>
        </a:p>
      </dgm:t>
    </dgm:pt>
    <dgm:pt modelId="{37887E88-2F4D-4772-B638-C2AD8A558E28}" type="parTrans" cxnId="{52FD577B-4072-4492-9BDB-26A17EEE25BC}">
      <dgm:prSet/>
      <dgm:spPr/>
      <dgm:t>
        <a:bodyPr/>
        <a:lstStyle/>
        <a:p>
          <a:endParaRPr lang="en-US"/>
        </a:p>
      </dgm:t>
    </dgm:pt>
    <dgm:pt modelId="{CB81B9FA-6497-411B-8684-171B3D783923}" type="sibTrans" cxnId="{52FD577B-4072-4492-9BDB-26A17EEE25BC}">
      <dgm:prSet/>
      <dgm:spPr/>
      <dgm:t>
        <a:bodyPr/>
        <a:lstStyle/>
        <a:p>
          <a:endParaRPr lang="en-US"/>
        </a:p>
      </dgm:t>
    </dgm:pt>
    <dgm:pt modelId="{263EDCDD-D125-4C47-8564-547B5C9D462D}">
      <dgm:prSet/>
      <dgm:spPr/>
      <dgm:t>
        <a:bodyPr/>
        <a:lstStyle/>
        <a:p>
          <a:r>
            <a:rPr lang="en-IE"/>
            <a:t>“Healthy Body, Healthy Mind!”</a:t>
          </a:r>
          <a:endParaRPr lang="en-US"/>
        </a:p>
      </dgm:t>
    </dgm:pt>
    <dgm:pt modelId="{C9F48839-3F8A-4E69-807B-07CEF9325E7F}" type="parTrans" cxnId="{ED532CEF-57A4-40A9-8F27-11E1388572B1}">
      <dgm:prSet/>
      <dgm:spPr/>
      <dgm:t>
        <a:bodyPr/>
        <a:lstStyle/>
        <a:p>
          <a:endParaRPr lang="en-US"/>
        </a:p>
      </dgm:t>
    </dgm:pt>
    <dgm:pt modelId="{2B1C841E-958C-44F4-934C-D4A594CD534A}" type="sibTrans" cxnId="{ED532CEF-57A4-40A9-8F27-11E1388572B1}">
      <dgm:prSet/>
      <dgm:spPr/>
      <dgm:t>
        <a:bodyPr/>
        <a:lstStyle/>
        <a:p>
          <a:endParaRPr lang="en-US"/>
        </a:p>
      </dgm:t>
    </dgm:pt>
    <dgm:pt modelId="{41EDCC21-DE62-46F7-A6C0-49B221E4814D}" type="pres">
      <dgm:prSet presAssocID="{C84137A5-014B-4E5E-9B7A-C9D460ADB07D}" presName="outerComposite" presStyleCnt="0">
        <dgm:presLayoutVars>
          <dgm:chMax val="5"/>
          <dgm:dir/>
          <dgm:resizeHandles val="exact"/>
        </dgm:presLayoutVars>
      </dgm:prSet>
      <dgm:spPr/>
    </dgm:pt>
    <dgm:pt modelId="{E11C2235-D366-432E-9E20-228657CA0A6A}" type="pres">
      <dgm:prSet presAssocID="{C84137A5-014B-4E5E-9B7A-C9D460ADB07D}" presName="dummyMaxCanvas" presStyleCnt="0">
        <dgm:presLayoutVars/>
      </dgm:prSet>
      <dgm:spPr/>
    </dgm:pt>
    <dgm:pt modelId="{AF165208-B95C-4317-88DD-00BDD5EDF556}" type="pres">
      <dgm:prSet presAssocID="{C84137A5-014B-4E5E-9B7A-C9D460ADB07D}" presName="FiveNodes_1" presStyleLbl="node1" presStyleIdx="0" presStyleCnt="5">
        <dgm:presLayoutVars>
          <dgm:bulletEnabled val="1"/>
        </dgm:presLayoutVars>
      </dgm:prSet>
      <dgm:spPr/>
    </dgm:pt>
    <dgm:pt modelId="{60B94EFE-F735-4688-8230-7E88D076B6A1}" type="pres">
      <dgm:prSet presAssocID="{C84137A5-014B-4E5E-9B7A-C9D460ADB07D}" presName="FiveNodes_2" presStyleLbl="node1" presStyleIdx="1" presStyleCnt="5">
        <dgm:presLayoutVars>
          <dgm:bulletEnabled val="1"/>
        </dgm:presLayoutVars>
      </dgm:prSet>
      <dgm:spPr/>
    </dgm:pt>
    <dgm:pt modelId="{8DE72F89-2B35-4023-81F5-6257C12CC142}" type="pres">
      <dgm:prSet presAssocID="{C84137A5-014B-4E5E-9B7A-C9D460ADB07D}" presName="FiveNodes_3" presStyleLbl="node1" presStyleIdx="2" presStyleCnt="5">
        <dgm:presLayoutVars>
          <dgm:bulletEnabled val="1"/>
        </dgm:presLayoutVars>
      </dgm:prSet>
      <dgm:spPr/>
    </dgm:pt>
    <dgm:pt modelId="{DA34EC78-7D53-47C6-8760-59288AE74FF6}" type="pres">
      <dgm:prSet presAssocID="{C84137A5-014B-4E5E-9B7A-C9D460ADB07D}" presName="FiveNodes_4" presStyleLbl="node1" presStyleIdx="3" presStyleCnt="5">
        <dgm:presLayoutVars>
          <dgm:bulletEnabled val="1"/>
        </dgm:presLayoutVars>
      </dgm:prSet>
      <dgm:spPr/>
    </dgm:pt>
    <dgm:pt modelId="{9B098846-CA08-4027-A29E-26C0FD71EF52}" type="pres">
      <dgm:prSet presAssocID="{C84137A5-014B-4E5E-9B7A-C9D460ADB07D}" presName="FiveNodes_5" presStyleLbl="node1" presStyleIdx="4" presStyleCnt="5">
        <dgm:presLayoutVars>
          <dgm:bulletEnabled val="1"/>
        </dgm:presLayoutVars>
      </dgm:prSet>
      <dgm:spPr/>
    </dgm:pt>
    <dgm:pt modelId="{9C5919E2-7066-4FA8-8CEA-34E01469FE6F}" type="pres">
      <dgm:prSet presAssocID="{C84137A5-014B-4E5E-9B7A-C9D460ADB07D}" presName="FiveConn_1-2" presStyleLbl="fgAccFollowNode1" presStyleIdx="0" presStyleCnt="4">
        <dgm:presLayoutVars>
          <dgm:bulletEnabled val="1"/>
        </dgm:presLayoutVars>
      </dgm:prSet>
      <dgm:spPr/>
    </dgm:pt>
    <dgm:pt modelId="{D940554E-E6F6-4FB2-900F-BADA9EEE4844}" type="pres">
      <dgm:prSet presAssocID="{C84137A5-014B-4E5E-9B7A-C9D460ADB07D}" presName="FiveConn_2-3" presStyleLbl="fgAccFollowNode1" presStyleIdx="1" presStyleCnt="4">
        <dgm:presLayoutVars>
          <dgm:bulletEnabled val="1"/>
        </dgm:presLayoutVars>
      </dgm:prSet>
      <dgm:spPr/>
    </dgm:pt>
    <dgm:pt modelId="{F90A35E5-03E6-45C2-A399-14AEDB1B1F9E}" type="pres">
      <dgm:prSet presAssocID="{C84137A5-014B-4E5E-9B7A-C9D460ADB07D}" presName="FiveConn_3-4" presStyleLbl="fgAccFollowNode1" presStyleIdx="2" presStyleCnt="4">
        <dgm:presLayoutVars>
          <dgm:bulletEnabled val="1"/>
        </dgm:presLayoutVars>
      </dgm:prSet>
      <dgm:spPr/>
    </dgm:pt>
    <dgm:pt modelId="{8E2FD87B-B7DA-420B-8F24-72D52F1324CC}" type="pres">
      <dgm:prSet presAssocID="{C84137A5-014B-4E5E-9B7A-C9D460ADB07D}" presName="FiveConn_4-5" presStyleLbl="fgAccFollowNode1" presStyleIdx="3" presStyleCnt="4">
        <dgm:presLayoutVars>
          <dgm:bulletEnabled val="1"/>
        </dgm:presLayoutVars>
      </dgm:prSet>
      <dgm:spPr/>
    </dgm:pt>
    <dgm:pt modelId="{B67428AA-EF91-40E4-A895-8AA061AD4FF4}" type="pres">
      <dgm:prSet presAssocID="{C84137A5-014B-4E5E-9B7A-C9D460ADB07D}" presName="FiveNodes_1_text" presStyleLbl="node1" presStyleIdx="4" presStyleCnt="5">
        <dgm:presLayoutVars>
          <dgm:bulletEnabled val="1"/>
        </dgm:presLayoutVars>
      </dgm:prSet>
      <dgm:spPr/>
    </dgm:pt>
    <dgm:pt modelId="{A324C964-297E-4766-A288-4C0B37B751B8}" type="pres">
      <dgm:prSet presAssocID="{C84137A5-014B-4E5E-9B7A-C9D460ADB07D}" presName="FiveNodes_2_text" presStyleLbl="node1" presStyleIdx="4" presStyleCnt="5">
        <dgm:presLayoutVars>
          <dgm:bulletEnabled val="1"/>
        </dgm:presLayoutVars>
      </dgm:prSet>
      <dgm:spPr/>
    </dgm:pt>
    <dgm:pt modelId="{7621EF54-3F18-43C3-86D6-1C4FF2BBC2FB}" type="pres">
      <dgm:prSet presAssocID="{C84137A5-014B-4E5E-9B7A-C9D460ADB07D}" presName="FiveNodes_3_text" presStyleLbl="node1" presStyleIdx="4" presStyleCnt="5">
        <dgm:presLayoutVars>
          <dgm:bulletEnabled val="1"/>
        </dgm:presLayoutVars>
      </dgm:prSet>
      <dgm:spPr/>
    </dgm:pt>
    <dgm:pt modelId="{506EA33B-479C-49C1-85CA-07F41A5104D2}" type="pres">
      <dgm:prSet presAssocID="{C84137A5-014B-4E5E-9B7A-C9D460ADB07D}" presName="FiveNodes_4_text" presStyleLbl="node1" presStyleIdx="4" presStyleCnt="5">
        <dgm:presLayoutVars>
          <dgm:bulletEnabled val="1"/>
        </dgm:presLayoutVars>
      </dgm:prSet>
      <dgm:spPr/>
    </dgm:pt>
    <dgm:pt modelId="{2820460C-221F-423E-B1BC-E00062E8DECD}" type="pres">
      <dgm:prSet presAssocID="{C84137A5-014B-4E5E-9B7A-C9D460ADB07D}" presName="FiveNodes_5_text" presStyleLbl="node1" presStyleIdx="4" presStyleCnt="5">
        <dgm:presLayoutVars>
          <dgm:bulletEnabled val="1"/>
        </dgm:presLayoutVars>
      </dgm:prSet>
      <dgm:spPr/>
    </dgm:pt>
  </dgm:ptLst>
  <dgm:cxnLst>
    <dgm:cxn modelId="{4D74F70C-59EC-4B5A-9235-E88F1CAC0335}" srcId="{C84137A5-014B-4E5E-9B7A-C9D460ADB07D}" destId="{1C740F93-EC8A-4995-BF0A-84F97B7C56DB}" srcOrd="1" destOrd="0" parTransId="{469D702E-6E2E-4E9A-88CC-9560C2242B8F}" sibTransId="{92EE884D-9991-4D5D-A167-3430DE618AC7}"/>
    <dgm:cxn modelId="{F3F46F16-F7A1-470E-AC73-6FBAD580103E}" type="presOf" srcId="{99F366B5-3D26-45C1-9AD8-E6B95192C884}" destId="{9C5919E2-7066-4FA8-8CEA-34E01469FE6F}" srcOrd="0" destOrd="0" presId="urn:microsoft.com/office/officeart/2005/8/layout/vProcess5"/>
    <dgm:cxn modelId="{9C1C401C-B0EA-4F60-A5FE-55B714B335CD}" type="presOf" srcId="{92EE884D-9991-4D5D-A167-3430DE618AC7}" destId="{D940554E-E6F6-4FB2-900F-BADA9EEE4844}" srcOrd="0" destOrd="0" presId="urn:microsoft.com/office/officeart/2005/8/layout/vProcess5"/>
    <dgm:cxn modelId="{D8300F26-3669-4E47-A644-4DDC1C54AA2E}" srcId="{C84137A5-014B-4E5E-9B7A-C9D460ADB07D}" destId="{9A45488B-6833-42B5-912F-FE3B2D2264AD}" srcOrd="0" destOrd="0" parTransId="{8D846C6B-98A8-41D4-A481-9E36C0281D36}" sibTransId="{99F366B5-3D26-45C1-9AD8-E6B95192C884}"/>
    <dgm:cxn modelId="{88278630-7D4E-487B-A70F-D2B3F3C1A691}" type="presOf" srcId="{69D05F2B-7000-4BC3-9A0C-957B82A8A1A8}" destId="{8DE72F89-2B35-4023-81F5-6257C12CC142}" srcOrd="0" destOrd="0" presId="urn:microsoft.com/office/officeart/2005/8/layout/vProcess5"/>
    <dgm:cxn modelId="{81467F42-7D2E-43E1-9EB5-B920126AD059}" type="presOf" srcId="{CB81B9FA-6497-411B-8684-171B3D783923}" destId="{8E2FD87B-B7DA-420B-8F24-72D52F1324CC}" srcOrd="0" destOrd="0" presId="urn:microsoft.com/office/officeart/2005/8/layout/vProcess5"/>
    <dgm:cxn modelId="{08571F44-68B9-4EDA-A89B-4400D042E353}" type="presOf" srcId="{1C740F93-EC8A-4995-BF0A-84F97B7C56DB}" destId="{60B94EFE-F735-4688-8230-7E88D076B6A1}" srcOrd="0" destOrd="0" presId="urn:microsoft.com/office/officeart/2005/8/layout/vProcess5"/>
    <dgm:cxn modelId="{90150D4A-112F-4395-A950-12E13A01109A}" srcId="{C84137A5-014B-4E5E-9B7A-C9D460ADB07D}" destId="{69D05F2B-7000-4BC3-9A0C-957B82A8A1A8}" srcOrd="2" destOrd="0" parTransId="{C75BFF1C-9BE9-44F3-B46E-F0EC02CDCF49}" sibTransId="{29151BB7-0151-4AA5-A79E-18433E5D9F5E}"/>
    <dgm:cxn modelId="{BF17346C-FFA2-4178-919A-69C530C50DB7}" type="presOf" srcId="{9A45488B-6833-42B5-912F-FE3B2D2264AD}" destId="{AF165208-B95C-4317-88DD-00BDD5EDF556}" srcOrd="0" destOrd="0" presId="urn:microsoft.com/office/officeart/2005/8/layout/vProcess5"/>
    <dgm:cxn modelId="{ABD5EC6D-59E1-4E18-98D5-ACEB87A148A7}" type="presOf" srcId="{69D05F2B-7000-4BC3-9A0C-957B82A8A1A8}" destId="{7621EF54-3F18-43C3-86D6-1C4FF2BBC2FB}" srcOrd="1" destOrd="0" presId="urn:microsoft.com/office/officeart/2005/8/layout/vProcess5"/>
    <dgm:cxn modelId="{1A73214F-C193-4F63-931C-126DF932C2ED}" type="presOf" srcId="{DF21CEAB-DD59-40F7-A9D7-97DD54BBB3CA}" destId="{DA34EC78-7D53-47C6-8760-59288AE74FF6}" srcOrd="0" destOrd="0" presId="urn:microsoft.com/office/officeart/2005/8/layout/vProcess5"/>
    <dgm:cxn modelId="{C95AAC4F-68A4-4088-BDC6-4431220C3774}" type="presOf" srcId="{29151BB7-0151-4AA5-A79E-18433E5D9F5E}" destId="{F90A35E5-03E6-45C2-A399-14AEDB1B1F9E}" srcOrd="0" destOrd="0" presId="urn:microsoft.com/office/officeart/2005/8/layout/vProcess5"/>
    <dgm:cxn modelId="{E8778352-22B1-45DF-A7F0-EFCA36FD1AD7}" type="presOf" srcId="{1C740F93-EC8A-4995-BF0A-84F97B7C56DB}" destId="{A324C964-297E-4766-A288-4C0B37B751B8}" srcOrd="1" destOrd="0" presId="urn:microsoft.com/office/officeart/2005/8/layout/vProcess5"/>
    <dgm:cxn modelId="{DD47CC53-A153-4374-866C-992DF844CEFA}" type="presOf" srcId="{263EDCDD-D125-4C47-8564-547B5C9D462D}" destId="{9B098846-CA08-4027-A29E-26C0FD71EF52}" srcOrd="0" destOrd="0" presId="urn:microsoft.com/office/officeart/2005/8/layout/vProcess5"/>
    <dgm:cxn modelId="{62ACF856-E9F5-4357-A6CE-05F330E793FB}" type="presOf" srcId="{DF21CEAB-DD59-40F7-A9D7-97DD54BBB3CA}" destId="{506EA33B-479C-49C1-85CA-07F41A5104D2}" srcOrd="1" destOrd="0" presId="urn:microsoft.com/office/officeart/2005/8/layout/vProcess5"/>
    <dgm:cxn modelId="{52FD577B-4072-4492-9BDB-26A17EEE25BC}" srcId="{C84137A5-014B-4E5E-9B7A-C9D460ADB07D}" destId="{DF21CEAB-DD59-40F7-A9D7-97DD54BBB3CA}" srcOrd="3" destOrd="0" parTransId="{37887E88-2F4D-4772-B638-C2AD8A558E28}" sibTransId="{CB81B9FA-6497-411B-8684-171B3D783923}"/>
    <dgm:cxn modelId="{CB971098-3E8C-482D-B563-DACEFE83A227}" type="presOf" srcId="{C84137A5-014B-4E5E-9B7A-C9D460ADB07D}" destId="{41EDCC21-DE62-46F7-A6C0-49B221E4814D}" srcOrd="0" destOrd="0" presId="urn:microsoft.com/office/officeart/2005/8/layout/vProcess5"/>
    <dgm:cxn modelId="{71A40D99-47C2-40C9-BAD3-A4A055733805}" type="presOf" srcId="{9A45488B-6833-42B5-912F-FE3B2D2264AD}" destId="{B67428AA-EF91-40E4-A895-8AA061AD4FF4}" srcOrd="1" destOrd="0" presId="urn:microsoft.com/office/officeart/2005/8/layout/vProcess5"/>
    <dgm:cxn modelId="{ED532CEF-57A4-40A9-8F27-11E1388572B1}" srcId="{C84137A5-014B-4E5E-9B7A-C9D460ADB07D}" destId="{263EDCDD-D125-4C47-8564-547B5C9D462D}" srcOrd="4" destOrd="0" parTransId="{C9F48839-3F8A-4E69-807B-07CEF9325E7F}" sibTransId="{2B1C841E-958C-44F4-934C-D4A594CD534A}"/>
    <dgm:cxn modelId="{C6CEE4F0-8432-47F5-8BF2-A1FC461A68B3}" type="presOf" srcId="{263EDCDD-D125-4C47-8564-547B5C9D462D}" destId="{2820460C-221F-423E-B1BC-E00062E8DECD}" srcOrd="1" destOrd="0" presId="urn:microsoft.com/office/officeart/2005/8/layout/vProcess5"/>
    <dgm:cxn modelId="{F9363783-A62E-4AB1-BAE5-B5CDB467B136}" type="presParOf" srcId="{41EDCC21-DE62-46F7-A6C0-49B221E4814D}" destId="{E11C2235-D366-432E-9E20-228657CA0A6A}" srcOrd="0" destOrd="0" presId="urn:microsoft.com/office/officeart/2005/8/layout/vProcess5"/>
    <dgm:cxn modelId="{F786D88F-00FC-45E9-8B53-5855BE8E055D}" type="presParOf" srcId="{41EDCC21-DE62-46F7-A6C0-49B221E4814D}" destId="{AF165208-B95C-4317-88DD-00BDD5EDF556}" srcOrd="1" destOrd="0" presId="urn:microsoft.com/office/officeart/2005/8/layout/vProcess5"/>
    <dgm:cxn modelId="{B69C3D7D-CD7A-416E-BBF3-A9205F45E4AF}" type="presParOf" srcId="{41EDCC21-DE62-46F7-A6C0-49B221E4814D}" destId="{60B94EFE-F735-4688-8230-7E88D076B6A1}" srcOrd="2" destOrd="0" presId="urn:microsoft.com/office/officeart/2005/8/layout/vProcess5"/>
    <dgm:cxn modelId="{00DB7445-02AB-40E5-BFB2-D9D3E7B1A21C}" type="presParOf" srcId="{41EDCC21-DE62-46F7-A6C0-49B221E4814D}" destId="{8DE72F89-2B35-4023-81F5-6257C12CC142}" srcOrd="3" destOrd="0" presId="urn:microsoft.com/office/officeart/2005/8/layout/vProcess5"/>
    <dgm:cxn modelId="{D0CF5020-63DF-4CA7-A821-F91698B5F993}" type="presParOf" srcId="{41EDCC21-DE62-46F7-A6C0-49B221E4814D}" destId="{DA34EC78-7D53-47C6-8760-59288AE74FF6}" srcOrd="4" destOrd="0" presId="urn:microsoft.com/office/officeart/2005/8/layout/vProcess5"/>
    <dgm:cxn modelId="{711A6652-6F06-4DA7-96FC-BE2F9E848E80}" type="presParOf" srcId="{41EDCC21-DE62-46F7-A6C0-49B221E4814D}" destId="{9B098846-CA08-4027-A29E-26C0FD71EF52}" srcOrd="5" destOrd="0" presId="urn:microsoft.com/office/officeart/2005/8/layout/vProcess5"/>
    <dgm:cxn modelId="{12CBF6E3-A5EC-4F0A-B00C-83A2AFDFA3A7}" type="presParOf" srcId="{41EDCC21-DE62-46F7-A6C0-49B221E4814D}" destId="{9C5919E2-7066-4FA8-8CEA-34E01469FE6F}" srcOrd="6" destOrd="0" presId="urn:microsoft.com/office/officeart/2005/8/layout/vProcess5"/>
    <dgm:cxn modelId="{AA408FE7-0446-455B-A34A-6A9F7C05588C}" type="presParOf" srcId="{41EDCC21-DE62-46F7-A6C0-49B221E4814D}" destId="{D940554E-E6F6-4FB2-900F-BADA9EEE4844}" srcOrd="7" destOrd="0" presId="urn:microsoft.com/office/officeart/2005/8/layout/vProcess5"/>
    <dgm:cxn modelId="{D44C7702-4D48-4FC6-943D-7236961C8FA4}" type="presParOf" srcId="{41EDCC21-DE62-46F7-A6C0-49B221E4814D}" destId="{F90A35E5-03E6-45C2-A399-14AEDB1B1F9E}" srcOrd="8" destOrd="0" presId="urn:microsoft.com/office/officeart/2005/8/layout/vProcess5"/>
    <dgm:cxn modelId="{79920935-E6B2-4250-81EE-DF341E323175}" type="presParOf" srcId="{41EDCC21-DE62-46F7-A6C0-49B221E4814D}" destId="{8E2FD87B-B7DA-420B-8F24-72D52F1324CC}" srcOrd="9" destOrd="0" presId="urn:microsoft.com/office/officeart/2005/8/layout/vProcess5"/>
    <dgm:cxn modelId="{42A2CC0B-249B-433C-BECC-E385CB9EB57D}" type="presParOf" srcId="{41EDCC21-DE62-46F7-A6C0-49B221E4814D}" destId="{B67428AA-EF91-40E4-A895-8AA061AD4FF4}" srcOrd="10" destOrd="0" presId="urn:microsoft.com/office/officeart/2005/8/layout/vProcess5"/>
    <dgm:cxn modelId="{1F572447-1D0F-447D-886A-77D40E278C76}" type="presParOf" srcId="{41EDCC21-DE62-46F7-A6C0-49B221E4814D}" destId="{A324C964-297E-4766-A288-4C0B37B751B8}" srcOrd="11" destOrd="0" presId="urn:microsoft.com/office/officeart/2005/8/layout/vProcess5"/>
    <dgm:cxn modelId="{A11E2CD2-21BD-4699-8DA1-7D668E07A2DE}" type="presParOf" srcId="{41EDCC21-DE62-46F7-A6C0-49B221E4814D}" destId="{7621EF54-3F18-43C3-86D6-1C4FF2BBC2FB}" srcOrd="12" destOrd="0" presId="urn:microsoft.com/office/officeart/2005/8/layout/vProcess5"/>
    <dgm:cxn modelId="{28F495E4-63C3-4F1A-AADC-C6A2458872C6}" type="presParOf" srcId="{41EDCC21-DE62-46F7-A6C0-49B221E4814D}" destId="{506EA33B-479C-49C1-85CA-07F41A5104D2}" srcOrd="13" destOrd="0" presId="urn:microsoft.com/office/officeart/2005/8/layout/vProcess5"/>
    <dgm:cxn modelId="{73B4BBF5-1ADA-458B-9F35-B3CE69855FF2}" type="presParOf" srcId="{41EDCC21-DE62-46F7-A6C0-49B221E4814D}" destId="{2820460C-221F-423E-B1BC-E00062E8DEC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65208-B95C-4317-88DD-00BDD5EDF556}">
      <dsp:nvSpPr>
        <dsp:cNvPr id="0" name=""/>
        <dsp:cNvSpPr/>
      </dsp:nvSpPr>
      <dsp:spPr>
        <a:xfrm>
          <a:off x="0" y="0"/>
          <a:ext cx="8097012" cy="7832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t>Student health and wellbeing fundamental to successful performance and productivity. (Dooris et al, 2020)</a:t>
          </a:r>
          <a:endParaRPr lang="en-US" sz="2000" kern="1200"/>
        </a:p>
      </dsp:txBody>
      <dsp:txXfrm>
        <a:off x="22940" y="22940"/>
        <a:ext cx="7160195" cy="737360"/>
      </dsp:txXfrm>
    </dsp:sp>
    <dsp:sp modelId="{60B94EFE-F735-4688-8230-7E88D076B6A1}">
      <dsp:nvSpPr>
        <dsp:cNvPr id="0" name=""/>
        <dsp:cNvSpPr/>
      </dsp:nvSpPr>
      <dsp:spPr>
        <a:xfrm>
          <a:off x="604647" y="892024"/>
          <a:ext cx="8097012" cy="78324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t>Growing appreciation that human and planetry health are interconnected (WHO, 2016)</a:t>
          </a:r>
          <a:endParaRPr lang="en-US" sz="2000" kern="1200"/>
        </a:p>
      </dsp:txBody>
      <dsp:txXfrm>
        <a:off x="627587" y="914964"/>
        <a:ext cx="6937378" cy="737360"/>
      </dsp:txXfrm>
    </dsp:sp>
    <dsp:sp modelId="{8DE72F89-2B35-4023-81F5-6257C12CC142}">
      <dsp:nvSpPr>
        <dsp:cNvPr id="0" name=""/>
        <dsp:cNvSpPr/>
      </dsp:nvSpPr>
      <dsp:spPr>
        <a:xfrm>
          <a:off x="1209293" y="1784048"/>
          <a:ext cx="8097012" cy="7832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t>Campus dedication to health and wellbeing can improve academic performance and graduation rates.</a:t>
          </a:r>
          <a:endParaRPr lang="en-US" sz="2000" kern="1200"/>
        </a:p>
      </dsp:txBody>
      <dsp:txXfrm>
        <a:off x="1232233" y="1806988"/>
        <a:ext cx="6937378" cy="737360"/>
      </dsp:txXfrm>
    </dsp:sp>
    <dsp:sp modelId="{DA34EC78-7D53-47C6-8760-59288AE74FF6}">
      <dsp:nvSpPr>
        <dsp:cNvPr id="0" name=""/>
        <dsp:cNvSpPr/>
      </dsp:nvSpPr>
      <dsp:spPr>
        <a:xfrm>
          <a:off x="1813940" y="2676072"/>
          <a:ext cx="8097012" cy="78324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t>Regular exercise promotes better mental health and emotional wellbeing</a:t>
          </a:r>
          <a:endParaRPr lang="en-US" sz="2000" kern="1200"/>
        </a:p>
      </dsp:txBody>
      <dsp:txXfrm>
        <a:off x="1836880" y="2699012"/>
        <a:ext cx="6937378" cy="737360"/>
      </dsp:txXfrm>
    </dsp:sp>
    <dsp:sp modelId="{9B098846-CA08-4027-A29E-26C0FD71EF52}">
      <dsp:nvSpPr>
        <dsp:cNvPr id="0" name=""/>
        <dsp:cNvSpPr/>
      </dsp:nvSpPr>
      <dsp:spPr>
        <a:xfrm>
          <a:off x="2418587" y="3568097"/>
          <a:ext cx="8097012" cy="78324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t>“Healthy Body, Healthy Mind!”</a:t>
          </a:r>
          <a:endParaRPr lang="en-US" sz="2000" kern="1200"/>
        </a:p>
      </dsp:txBody>
      <dsp:txXfrm>
        <a:off x="2441527" y="3591037"/>
        <a:ext cx="6937378" cy="737360"/>
      </dsp:txXfrm>
    </dsp:sp>
    <dsp:sp modelId="{9C5919E2-7066-4FA8-8CEA-34E01469FE6F}">
      <dsp:nvSpPr>
        <dsp:cNvPr id="0" name=""/>
        <dsp:cNvSpPr/>
      </dsp:nvSpPr>
      <dsp:spPr>
        <a:xfrm>
          <a:off x="7587905" y="572200"/>
          <a:ext cx="509106" cy="50910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02454" y="572200"/>
        <a:ext cx="280008" cy="383102"/>
      </dsp:txXfrm>
    </dsp:sp>
    <dsp:sp modelId="{D940554E-E6F6-4FB2-900F-BADA9EEE4844}">
      <dsp:nvSpPr>
        <dsp:cNvPr id="0" name=""/>
        <dsp:cNvSpPr/>
      </dsp:nvSpPr>
      <dsp:spPr>
        <a:xfrm>
          <a:off x="8192552" y="1464225"/>
          <a:ext cx="509106" cy="50910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307101" y="1464225"/>
        <a:ext cx="280008" cy="383102"/>
      </dsp:txXfrm>
    </dsp:sp>
    <dsp:sp modelId="{F90A35E5-03E6-45C2-A399-14AEDB1B1F9E}">
      <dsp:nvSpPr>
        <dsp:cNvPr id="0" name=""/>
        <dsp:cNvSpPr/>
      </dsp:nvSpPr>
      <dsp:spPr>
        <a:xfrm>
          <a:off x="8797199" y="2343195"/>
          <a:ext cx="509106" cy="509106"/>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911748" y="2343195"/>
        <a:ext cx="280008" cy="383102"/>
      </dsp:txXfrm>
    </dsp:sp>
    <dsp:sp modelId="{8E2FD87B-B7DA-420B-8F24-72D52F1324CC}">
      <dsp:nvSpPr>
        <dsp:cNvPr id="0" name=""/>
        <dsp:cNvSpPr/>
      </dsp:nvSpPr>
      <dsp:spPr>
        <a:xfrm>
          <a:off x="9401846" y="3243922"/>
          <a:ext cx="509106" cy="50910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516395" y="3243922"/>
        <a:ext cx="280008" cy="3831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06E0D-CF04-43B8-97D1-7FF8978AB0D6}" type="datetimeFigureOut">
              <a:rPr lang="en-IE" smtClean="0"/>
              <a:t>26/10/2022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6C7CB-4697-4C05-BB10-BAEC89A632B0}" type="slidenum">
              <a:rPr lang="en-IE" smtClean="0"/>
              <a:t>‹#›</a:t>
            </a:fld>
            <a:endParaRPr lang="en-IE"/>
          </a:p>
        </p:txBody>
      </p:sp>
    </p:spTree>
    <p:extLst>
      <p:ext uri="{BB962C8B-B14F-4D97-AF65-F5344CB8AC3E}">
        <p14:creationId xmlns:p14="http://schemas.microsoft.com/office/powerpoint/2010/main" val="284238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29A8408-F879-46F9-8963-13D5304416EF}" type="slidenum">
              <a:rPr lang="en-IE" smtClean="0"/>
              <a:t>1</a:t>
            </a:fld>
            <a:endParaRPr lang="en-IE"/>
          </a:p>
        </p:txBody>
      </p:sp>
    </p:spTree>
    <p:extLst>
      <p:ext uri="{BB962C8B-B14F-4D97-AF65-F5344CB8AC3E}">
        <p14:creationId xmlns:p14="http://schemas.microsoft.com/office/powerpoint/2010/main" val="834123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29A8408-F879-46F9-8963-13D5304416EF}" type="slidenum">
              <a:rPr lang="en-IE" smtClean="0"/>
              <a:t>3</a:t>
            </a:fld>
            <a:endParaRPr lang="en-IE"/>
          </a:p>
        </p:txBody>
      </p:sp>
    </p:spTree>
    <p:extLst>
      <p:ext uri="{BB962C8B-B14F-4D97-AF65-F5344CB8AC3E}">
        <p14:creationId xmlns:p14="http://schemas.microsoft.com/office/powerpoint/2010/main" val="211628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232367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800" dirty="0">
              <a:effectLst/>
              <a:latin typeface="Calibri" panose="020F0502020204030204" pitchFamily="34" charset="0"/>
              <a:ea typeface="MS Mincho" panose="02020609040205080304" pitchFamily="49" charset="-128"/>
            </a:endParaRPr>
          </a:p>
          <a:p>
            <a:r>
              <a:rPr lang="en-IE" sz="1800" dirty="0">
                <a:effectLst/>
                <a:latin typeface="Calibri" panose="020F0502020204030204" pitchFamily="34" charset="0"/>
                <a:ea typeface="MS Mincho" panose="02020609040205080304" pitchFamily="49" charset="-128"/>
              </a:rPr>
              <a:t>‘Healthy UL’ seeks to bring together university expertise from multiple disciplines and in addition enhance partnership links with local and national agencies like Limerick City and County Council, the Health Services Executive and the wider health, education, transport, planning and environment systems.  In so doing, and in addressing the promotion of health and wellbeing, UL will also be contributing, in part, to addressing some of the issues surrounding chronic disease and wider societal concerns.</a:t>
            </a:r>
            <a:endParaRPr lang="en-IE" dirty="0"/>
          </a:p>
        </p:txBody>
      </p:sp>
      <p:sp>
        <p:nvSpPr>
          <p:cNvPr id="4" name="Slide Number Placeholder 3"/>
          <p:cNvSpPr>
            <a:spLocks noGrp="1"/>
          </p:cNvSpPr>
          <p:nvPr>
            <p:ph type="sldNum" sz="quarter" idx="5"/>
          </p:nvPr>
        </p:nvSpPr>
        <p:spPr/>
        <p:txBody>
          <a:bodyPr/>
          <a:lstStyle/>
          <a:p>
            <a:fld id="{A29A8408-F879-46F9-8963-13D5304416EF}" type="slidenum">
              <a:rPr lang="en-IE" smtClean="0"/>
              <a:t>6</a:t>
            </a:fld>
            <a:endParaRPr lang="en-IE"/>
          </a:p>
        </p:txBody>
      </p:sp>
    </p:spTree>
    <p:extLst>
      <p:ext uri="{BB962C8B-B14F-4D97-AF65-F5344CB8AC3E}">
        <p14:creationId xmlns:p14="http://schemas.microsoft.com/office/powerpoint/2010/main" val="110799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29A8408-F879-46F9-8963-13D5304416EF}" type="slidenum">
              <a:rPr lang="en-IE" smtClean="0"/>
              <a:t>8</a:t>
            </a:fld>
            <a:endParaRPr lang="en-IE"/>
          </a:p>
        </p:txBody>
      </p:sp>
    </p:spTree>
    <p:extLst>
      <p:ext uri="{BB962C8B-B14F-4D97-AF65-F5344CB8AC3E}">
        <p14:creationId xmlns:p14="http://schemas.microsoft.com/office/powerpoint/2010/main" val="2575862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a:t>06.11.19</a:t>
            </a:r>
            <a:endParaRPr lang="en-US"/>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a:t>06.11.19</a:t>
            </a:r>
            <a:endParaRPr lang="en-US"/>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647939" y="1628355"/>
            <a:ext cx="4859525" cy="1204687"/>
          </a:xfrm>
        </p:spPr>
        <p:txBody>
          <a:bodyPr/>
          <a:lstStyle>
            <a:lvl1pPr marL="0" indent="0">
              <a:lnSpc>
                <a:spcPct val="100000"/>
              </a:lnSpc>
              <a:buNone/>
              <a:defRPr b="1"/>
            </a:lvl1pPr>
            <a:lvl2pPr marL="411589" indent="0">
              <a:buNone/>
              <a:defRPr/>
            </a:lvl2pPr>
            <a:lvl3pPr marL="823178" indent="0">
              <a:buNone/>
              <a:defRPr/>
            </a:lvl3pPr>
            <a:lvl4pPr marL="1234767" indent="0">
              <a:buNone/>
              <a:defRPr/>
            </a:lvl4pPr>
            <a:lvl5pPr marL="1646356" indent="0">
              <a:buNone/>
              <a:defRPr/>
            </a:lvl5pPr>
          </a:lstStyle>
          <a:p>
            <a:pPr lvl="0"/>
            <a:r>
              <a:rPr lang="en-US"/>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647939" y="2940152"/>
            <a:ext cx="4859525" cy="3039541"/>
          </a:xfrm>
        </p:spPr>
        <p:txBody>
          <a:bodyPr/>
          <a:lstStyle>
            <a:lvl1pPr marL="0" indent="0">
              <a:lnSpc>
                <a:spcPct val="100000"/>
              </a:lnSpc>
              <a:spcBef>
                <a:spcPts val="0"/>
              </a:spcBef>
              <a:buNone/>
              <a:defRPr b="0"/>
            </a:lvl1pPr>
            <a:lvl2pPr marL="411589" indent="0">
              <a:buNone/>
              <a:defRPr/>
            </a:lvl2pPr>
            <a:lvl3pPr marL="823178" indent="0">
              <a:buNone/>
              <a:defRPr/>
            </a:lvl3pPr>
            <a:lvl4pPr marL="1234767" indent="0">
              <a:buNone/>
              <a:defRPr/>
            </a:lvl4pPr>
            <a:lvl5pPr marL="1646356" indent="0">
              <a:buNone/>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5669446" y="1628355"/>
            <a:ext cx="5939420" cy="3645569"/>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32118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647936" y="5249620"/>
            <a:ext cx="7559262" cy="537713"/>
          </a:xfrm>
        </p:spPr>
        <p:txBody>
          <a:bodyPr anchor="t">
            <a:normAutofit/>
          </a:bodyPr>
          <a:lstStyle>
            <a:lvl1pPr algn="l">
              <a:defRPr sz="3038">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647936" y="5787333"/>
            <a:ext cx="7559262" cy="537713"/>
          </a:xfrm>
        </p:spPr>
        <p:txBody>
          <a:bodyPr anchor="t">
            <a:normAutofit/>
          </a:bodyPr>
          <a:lstStyle>
            <a:lvl1pPr marL="0" indent="0" algn="l">
              <a:buNone/>
              <a:defRPr sz="2363">
                <a:solidFill>
                  <a:srgbClr val="00A956"/>
                </a:solidFill>
                <a:latin typeface="Georgia" panose="02040502050405020303" pitchFamily="18" charset="0"/>
              </a:defRPr>
            </a:lvl1pPr>
            <a:lvl2pPr marL="411589" indent="0" algn="ctr">
              <a:buNone/>
              <a:defRPr sz="1800"/>
            </a:lvl2pPr>
            <a:lvl3pPr marL="823178" indent="0" algn="ctr">
              <a:buNone/>
              <a:defRPr sz="1620"/>
            </a:lvl3pPr>
            <a:lvl4pPr marL="1234767" indent="0" algn="ctr">
              <a:buNone/>
              <a:defRPr sz="1441"/>
            </a:lvl4pPr>
            <a:lvl5pPr marL="1646356" indent="0" algn="ctr">
              <a:buNone/>
              <a:defRPr sz="1441"/>
            </a:lvl5pPr>
            <a:lvl6pPr marL="2057945" indent="0" algn="ctr">
              <a:buNone/>
              <a:defRPr sz="1441"/>
            </a:lvl6pPr>
            <a:lvl7pPr marL="2469534" indent="0" algn="ctr">
              <a:buNone/>
              <a:defRPr sz="1441"/>
            </a:lvl7pPr>
            <a:lvl8pPr marL="2881122" indent="0" algn="ctr">
              <a:buNone/>
              <a:defRPr sz="1441"/>
            </a:lvl8pPr>
            <a:lvl9pPr marL="3292712" indent="0" algn="ctr">
              <a:buNone/>
              <a:defRPr sz="1441"/>
            </a:lvl9pPr>
          </a:lstStyle>
          <a:p>
            <a:r>
              <a:rPr lang="en-US"/>
              <a:t>Click to edit Master subtitle style</a:t>
            </a:r>
            <a:endParaRPr lang="en-US" dirty="0"/>
          </a:p>
        </p:txBody>
      </p:sp>
    </p:spTree>
    <p:extLst>
      <p:ext uri="{BB962C8B-B14F-4D97-AF65-F5344CB8AC3E}">
        <p14:creationId xmlns:p14="http://schemas.microsoft.com/office/powerpoint/2010/main" val="187172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8A67F-5C02-4B3F-9218-5B7553EABCC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51D496F-D4B0-475F-B535-8F572190D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0573A57-917F-460F-83A5-9DF3097B69B7}"/>
              </a:ext>
            </a:extLst>
          </p:cNvPr>
          <p:cNvSpPr>
            <a:spLocks noGrp="1"/>
          </p:cNvSpPr>
          <p:nvPr>
            <p:ph type="dt" sz="half" idx="10"/>
          </p:nvPr>
        </p:nvSpPr>
        <p:spPr/>
        <p:txBody>
          <a:bodyPr/>
          <a:lstStyle/>
          <a:p>
            <a:fld id="{1B2543FA-D603-4355-9017-79EF2023A8CD}" type="datetimeFigureOut">
              <a:rPr lang="en-IE" smtClean="0"/>
              <a:t>26/10/2022</a:t>
            </a:fld>
            <a:endParaRPr lang="en-IE"/>
          </a:p>
        </p:txBody>
      </p:sp>
      <p:sp>
        <p:nvSpPr>
          <p:cNvPr id="5" name="Footer Placeholder 4">
            <a:extLst>
              <a:ext uri="{FF2B5EF4-FFF2-40B4-BE49-F238E27FC236}">
                <a16:creationId xmlns:a16="http://schemas.microsoft.com/office/drawing/2014/main" id="{47A8DEC1-A5FF-4000-9D8F-2640B8F8126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CE43062-E9C7-4647-8C64-88201591DE3E}"/>
              </a:ext>
            </a:extLst>
          </p:cNvPr>
          <p:cNvSpPr>
            <a:spLocks noGrp="1"/>
          </p:cNvSpPr>
          <p:nvPr>
            <p:ph type="sldNum" sz="quarter" idx="12"/>
          </p:nvPr>
        </p:nvSpPr>
        <p:spPr/>
        <p:txBody>
          <a:bodyPr/>
          <a:lstStyle/>
          <a:p>
            <a:fld id="{0098524A-E182-4324-8E19-B26544D9F465}" type="slidenum">
              <a:rPr lang="en-IE" smtClean="0"/>
              <a:t>‹#›</a:t>
            </a:fld>
            <a:endParaRPr lang="en-IE"/>
          </a:p>
        </p:txBody>
      </p:sp>
    </p:spTree>
    <p:extLst>
      <p:ext uri="{BB962C8B-B14F-4D97-AF65-F5344CB8AC3E}">
        <p14:creationId xmlns:p14="http://schemas.microsoft.com/office/powerpoint/2010/main" val="91914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3AD3-2666-4A97-8CD0-929D8DE436C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7CAF2D8-A5FC-4498-82D3-D4E111ECD6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8994E438-3D67-4B80-A134-6A17DA3D2C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256658C-6997-4077-B77B-8BFC40F75C5D}"/>
              </a:ext>
            </a:extLst>
          </p:cNvPr>
          <p:cNvSpPr>
            <a:spLocks noGrp="1"/>
          </p:cNvSpPr>
          <p:nvPr>
            <p:ph type="dt" sz="half" idx="10"/>
          </p:nvPr>
        </p:nvSpPr>
        <p:spPr/>
        <p:txBody>
          <a:bodyPr/>
          <a:lstStyle/>
          <a:p>
            <a:fld id="{1B2543FA-D603-4355-9017-79EF2023A8CD}" type="datetimeFigureOut">
              <a:rPr lang="en-IE" smtClean="0"/>
              <a:t>26/10/2022</a:t>
            </a:fld>
            <a:endParaRPr lang="en-IE"/>
          </a:p>
        </p:txBody>
      </p:sp>
      <p:sp>
        <p:nvSpPr>
          <p:cNvPr id="6" name="Footer Placeholder 5">
            <a:extLst>
              <a:ext uri="{FF2B5EF4-FFF2-40B4-BE49-F238E27FC236}">
                <a16:creationId xmlns:a16="http://schemas.microsoft.com/office/drawing/2014/main" id="{510138EA-C9A3-4087-9F03-159D66E980E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CC3E1C7-B5CD-4DF8-8E6E-912BC8471D6D}"/>
              </a:ext>
            </a:extLst>
          </p:cNvPr>
          <p:cNvSpPr>
            <a:spLocks noGrp="1"/>
          </p:cNvSpPr>
          <p:nvPr>
            <p:ph type="sldNum" sz="quarter" idx="12"/>
          </p:nvPr>
        </p:nvSpPr>
        <p:spPr/>
        <p:txBody>
          <a:bodyPr/>
          <a:lstStyle/>
          <a:p>
            <a:fld id="{0098524A-E182-4324-8E19-B26544D9F465}" type="slidenum">
              <a:rPr lang="en-IE" smtClean="0"/>
              <a:t>‹#›</a:t>
            </a:fld>
            <a:endParaRPr lang="en-IE"/>
          </a:p>
        </p:txBody>
      </p:sp>
    </p:spTree>
    <p:extLst>
      <p:ext uri="{BB962C8B-B14F-4D97-AF65-F5344CB8AC3E}">
        <p14:creationId xmlns:p14="http://schemas.microsoft.com/office/powerpoint/2010/main" val="2186815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C868-3594-397E-AFDA-0E34FD56C8C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A5D8ACA-31D2-65B3-9449-DEFE9A8CD1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06947BF-ED15-71F0-7565-0DFF5C7A7995}"/>
              </a:ext>
            </a:extLst>
          </p:cNvPr>
          <p:cNvSpPr>
            <a:spLocks noGrp="1"/>
          </p:cNvSpPr>
          <p:nvPr>
            <p:ph type="dt" sz="half" idx="10"/>
          </p:nvPr>
        </p:nvSpPr>
        <p:spPr/>
        <p:txBody>
          <a:bodyPr/>
          <a:lstStyle/>
          <a:p>
            <a:fld id="{EE1F8333-EA18-443D-ABA1-FD213EBB650B}" type="datetimeFigureOut">
              <a:rPr lang="en-IE" smtClean="0"/>
              <a:t>26/10/2022</a:t>
            </a:fld>
            <a:endParaRPr lang="en-IE"/>
          </a:p>
        </p:txBody>
      </p:sp>
      <p:sp>
        <p:nvSpPr>
          <p:cNvPr id="5" name="Footer Placeholder 4">
            <a:extLst>
              <a:ext uri="{FF2B5EF4-FFF2-40B4-BE49-F238E27FC236}">
                <a16:creationId xmlns:a16="http://schemas.microsoft.com/office/drawing/2014/main" id="{19A74ACA-0AFA-B2BD-D6B2-47ABD02F84F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0A6C661-F8CA-A68C-E608-ACAA40C09DFF}"/>
              </a:ext>
            </a:extLst>
          </p:cNvPr>
          <p:cNvSpPr>
            <a:spLocks noGrp="1"/>
          </p:cNvSpPr>
          <p:nvPr>
            <p:ph type="sldNum" sz="quarter" idx="12"/>
          </p:nvPr>
        </p:nvSpPr>
        <p:spPr/>
        <p:txBody>
          <a:bodyPr/>
          <a:lstStyle/>
          <a:p>
            <a:fld id="{D416A6DF-704B-48A9-8049-A51C6004C459}" type="slidenum">
              <a:rPr lang="en-IE" smtClean="0"/>
              <a:t>‹#›</a:t>
            </a:fld>
            <a:endParaRPr lang="en-IE"/>
          </a:p>
        </p:txBody>
      </p:sp>
    </p:spTree>
    <p:extLst>
      <p:ext uri="{BB962C8B-B14F-4D97-AF65-F5344CB8AC3E}">
        <p14:creationId xmlns:p14="http://schemas.microsoft.com/office/powerpoint/2010/main" val="37954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F5DD-D2E4-7E6C-146C-302A8CC9E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07E9D1C-F8EF-3809-CBAF-7668C065D6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03A480E-7415-33C7-666E-8D2E468CAA05}"/>
              </a:ext>
            </a:extLst>
          </p:cNvPr>
          <p:cNvSpPr>
            <a:spLocks noGrp="1"/>
          </p:cNvSpPr>
          <p:nvPr>
            <p:ph type="dt" sz="half" idx="10"/>
          </p:nvPr>
        </p:nvSpPr>
        <p:spPr/>
        <p:txBody>
          <a:bodyPr/>
          <a:lstStyle/>
          <a:p>
            <a:fld id="{EE1F8333-EA18-443D-ABA1-FD213EBB650B}" type="datetimeFigureOut">
              <a:rPr lang="en-IE" smtClean="0"/>
              <a:t>26/10/2022</a:t>
            </a:fld>
            <a:endParaRPr lang="en-IE"/>
          </a:p>
        </p:txBody>
      </p:sp>
      <p:sp>
        <p:nvSpPr>
          <p:cNvPr id="5" name="Footer Placeholder 4">
            <a:extLst>
              <a:ext uri="{FF2B5EF4-FFF2-40B4-BE49-F238E27FC236}">
                <a16:creationId xmlns:a16="http://schemas.microsoft.com/office/drawing/2014/main" id="{B597B042-D7D7-4D7B-02AF-FBA5A56B8F0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005D913-5F24-B4AE-F374-38E9F5D13057}"/>
              </a:ext>
            </a:extLst>
          </p:cNvPr>
          <p:cNvSpPr>
            <a:spLocks noGrp="1"/>
          </p:cNvSpPr>
          <p:nvPr>
            <p:ph type="sldNum" sz="quarter" idx="12"/>
          </p:nvPr>
        </p:nvSpPr>
        <p:spPr/>
        <p:txBody>
          <a:bodyPr/>
          <a:lstStyle/>
          <a:p>
            <a:fld id="{D416A6DF-704B-48A9-8049-A51C6004C459}" type="slidenum">
              <a:rPr lang="en-IE" smtClean="0"/>
              <a:t>‹#›</a:t>
            </a:fld>
            <a:endParaRPr lang="en-IE"/>
          </a:p>
        </p:txBody>
      </p:sp>
    </p:spTree>
    <p:extLst>
      <p:ext uri="{BB962C8B-B14F-4D97-AF65-F5344CB8AC3E}">
        <p14:creationId xmlns:p14="http://schemas.microsoft.com/office/powerpoint/2010/main" val="88893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C868-3594-397E-AFDA-0E34FD56C8C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A5D8ACA-31D2-65B3-9449-DEFE9A8CD1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06947BF-ED15-71F0-7565-0DFF5C7A7995}"/>
              </a:ext>
            </a:extLst>
          </p:cNvPr>
          <p:cNvSpPr>
            <a:spLocks noGrp="1"/>
          </p:cNvSpPr>
          <p:nvPr>
            <p:ph type="dt" sz="half" idx="10"/>
          </p:nvPr>
        </p:nvSpPr>
        <p:spPr/>
        <p:txBody>
          <a:bodyPr/>
          <a:lstStyle/>
          <a:p>
            <a:fld id="{EE1F8333-EA18-443D-ABA1-FD213EBB650B}" type="datetimeFigureOut">
              <a:rPr lang="en-IE" smtClean="0"/>
              <a:t>26/10/2022</a:t>
            </a:fld>
            <a:endParaRPr lang="en-IE"/>
          </a:p>
        </p:txBody>
      </p:sp>
      <p:sp>
        <p:nvSpPr>
          <p:cNvPr id="5" name="Footer Placeholder 4">
            <a:extLst>
              <a:ext uri="{FF2B5EF4-FFF2-40B4-BE49-F238E27FC236}">
                <a16:creationId xmlns:a16="http://schemas.microsoft.com/office/drawing/2014/main" id="{19A74ACA-0AFA-B2BD-D6B2-47ABD02F84F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0A6C661-F8CA-A68C-E608-ACAA40C09DFF}"/>
              </a:ext>
            </a:extLst>
          </p:cNvPr>
          <p:cNvSpPr>
            <a:spLocks noGrp="1"/>
          </p:cNvSpPr>
          <p:nvPr>
            <p:ph type="sldNum" sz="quarter" idx="12"/>
          </p:nvPr>
        </p:nvSpPr>
        <p:spPr/>
        <p:txBody>
          <a:bodyPr/>
          <a:lstStyle/>
          <a:p>
            <a:fld id="{D416A6DF-704B-48A9-8049-A51C6004C459}" type="slidenum">
              <a:rPr lang="en-IE" smtClean="0"/>
              <a:t>‹#›</a:t>
            </a:fld>
            <a:endParaRPr lang="en-IE"/>
          </a:p>
        </p:txBody>
      </p:sp>
    </p:spTree>
    <p:extLst>
      <p:ext uri="{BB962C8B-B14F-4D97-AF65-F5344CB8AC3E}">
        <p14:creationId xmlns:p14="http://schemas.microsoft.com/office/powerpoint/2010/main" val="3795438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647937" y="826329"/>
            <a:ext cx="10515600" cy="704101"/>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647937" y="1628354"/>
            <a:ext cx="10515600" cy="322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647937" y="6318987"/>
            <a:ext cx="2743200" cy="365125"/>
          </a:xfrm>
          <a:prstGeom prst="rect">
            <a:avLst/>
          </a:prstGeom>
        </p:spPr>
        <p:txBody>
          <a:bodyPr vert="horz" lIns="91440" tIns="45720" rIns="91440" bIns="45720" rtlCol="0" anchor="ctr">
            <a:noAutofit/>
          </a:bodyPr>
          <a:lstStyle>
            <a:lvl1pPr algn="l">
              <a:defRPr sz="1080">
                <a:solidFill>
                  <a:srgbClr val="005336"/>
                </a:solidFill>
                <a:latin typeface="Helvetica" pitchFamily="2" charset="0"/>
              </a:defRPr>
            </a:lvl1pPr>
          </a:lstStyle>
          <a:p>
            <a:r>
              <a:rPr lang="en-IE"/>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3391136" y="6318987"/>
            <a:ext cx="4114800" cy="365125"/>
          </a:xfrm>
          <a:prstGeom prst="rect">
            <a:avLst/>
          </a:prstGeom>
        </p:spPr>
        <p:txBody>
          <a:bodyPr vert="horz" lIns="91440" tIns="45720" rIns="91440" bIns="45720" rtlCol="0" anchor="ctr">
            <a:noAutofit/>
          </a:bodyPr>
          <a:lstStyle>
            <a:lvl1pPr algn="ctr">
              <a:defRPr sz="108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7505937" y="6318987"/>
            <a:ext cx="2237187" cy="365125"/>
          </a:xfrm>
          <a:prstGeom prst="rect">
            <a:avLst/>
          </a:prstGeom>
        </p:spPr>
        <p:txBody>
          <a:bodyPr vert="horz" lIns="91440" tIns="45720" rIns="91440" bIns="45720" rtlCol="0" anchor="ctr">
            <a:noAutofit/>
          </a:bodyPr>
          <a:lstStyle>
            <a:lvl1pPr algn="r">
              <a:defRPr sz="108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54" r:id="rId1"/>
    <p:sldLayoutId id="2147483672" r:id="rId2"/>
    <p:sldLayoutId id="2147483663" r:id="rId3"/>
    <p:sldLayoutId id="2147483671" r:id="rId4"/>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1B55EA-1FF9-47FF-B8F4-33A2B4060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0B38601-0D08-4066-A812-058371355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951BCCF-AB51-4DFE-8C8B-E3412FB96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543FA-D603-4355-9017-79EF2023A8CD}" type="datetimeFigureOut">
              <a:rPr lang="en-IE" smtClean="0"/>
              <a:t>26/10/2022</a:t>
            </a:fld>
            <a:endParaRPr lang="en-IE"/>
          </a:p>
        </p:txBody>
      </p:sp>
      <p:sp>
        <p:nvSpPr>
          <p:cNvPr id="5" name="Footer Placeholder 4">
            <a:extLst>
              <a:ext uri="{FF2B5EF4-FFF2-40B4-BE49-F238E27FC236}">
                <a16:creationId xmlns:a16="http://schemas.microsoft.com/office/drawing/2014/main" id="{DB65BCCE-39CF-48A8-A740-FE2497DCF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B5FC504B-B88B-4251-9522-EB1AE1FDEB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8524A-E182-4324-8E19-B26544D9F465}" type="slidenum">
              <a:rPr lang="en-IE" smtClean="0"/>
              <a:t>‹#›</a:t>
            </a:fld>
            <a:endParaRPr lang="en-IE"/>
          </a:p>
        </p:txBody>
      </p:sp>
    </p:spTree>
    <p:extLst>
      <p:ext uri="{BB962C8B-B14F-4D97-AF65-F5344CB8AC3E}">
        <p14:creationId xmlns:p14="http://schemas.microsoft.com/office/powerpoint/2010/main" val="913625534"/>
      </p:ext>
    </p:extLst>
  </p:cSld>
  <p:clrMap bg1="lt1" tx1="dk1" bg2="lt2" tx2="dk2" accent1="accent1" accent2="accent2" accent3="accent3" accent4="accent4" accent5="accent5" accent6="accent6" hlink="hlink" folHlink="folHlink"/>
  <p:sldLayoutIdLst>
    <p:sldLayoutId id="2147483666"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F37EFB-3CE3-1909-7614-EEAAB5728F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C72B140-69B1-24F7-2DA4-C89EF68D4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AFCD715-8AE5-67DA-B0CE-6AFFD4AB93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F8333-EA18-443D-ABA1-FD213EBB650B}" type="datetimeFigureOut">
              <a:rPr lang="en-IE" smtClean="0"/>
              <a:t>26/10/2022</a:t>
            </a:fld>
            <a:endParaRPr lang="en-IE"/>
          </a:p>
        </p:txBody>
      </p:sp>
      <p:sp>
        <p:nvSpPr>
          <p:cNvPr id="5" name="Footer Placeholder 4">
            <a:extLst>
              <a:ext uri="{FF2B5EF4-FFF2-40B4-BE49-F238E27FC236}">
                <a16:creationId xmlns:a16="http://schemas.microsoft.com/office/drawing/2014/main" id="{E9365927-21D4-AC56-ADE5-5246C97A2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3C48DEB-7EF8-55D1-8638-CDE942906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6A6DF-704B-48A9-8049-A51C6004C459}" type="slidenum">
              <a:rPr lang="en-IE" smtClean="0"/>
              <a:t>‹#›</a:t>
            </a:fld>
            <a:endParaRPr lang="en-IE"/>
          </a:p>
        </p:txBody>
      </p:sp>
    </p:spTree>
    <p:extLst>
      <p:ext uri="{BB962C8B-B14F-4D97-AF65-F5344CB8AC3E}">
        <p14:creationId xmlns:p14="http://schemas.microsoft.com/office/powerpoint/2010/main" val="3554636558"/>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F37EFB-3CE3-1909-7614-EEAAB5728F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C72B140-69B1-24F7-2DA4-C89EF68D4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AFCD715-8AE5-67DA-B0CE-6AFFD4AB93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F8333-EA18-443D-ABA1-FD213EBB650B}" type="datetimeFigureOut">
              <a:rPr lang="en-IE" smtClean="0"/>
              <a:t>26/10/2022</a:t>
            </a:fld>
            <a:endParaRPr lang="en-IE"/>
          </a:p>
        </p:txBody>
      </p:sp>
      <p:sp>
        <p:nvSpPr>
          <p:cNvPr id="5" name="Footer Placeholder 4">
            <a:extLst>
              <a:ext uri="{FF2B5EF4-FFF2-40B4-BE49-F238E27FC236}">
                <a16:creationId xmlns:a16="http://schemas.microsoft.com/office/drawing/2014/main" id="{E9365927-21D4-AC56-ADE5-5246C97A2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3C48DEB-7EF8-55D1-8638-CDE942906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6A6DF-704B-48A9-8049-A51C6004C459}" type="slidenum">
              <a:rPr lang="en-IE" smtClean="0"/>
              <a:t>‹#›</a:t>
            </a:fld>
            <a:endParaRPr lang="en-IE"/>
          </a:p>
        </p:txBody>
      </p:sp>
    </p:spTree>
    <p:extLst>
      <p:ext uri="{BB962C8B-B14F-4D97-AF65-F5344CB8AC3E}">
        <p14:creationId xmlns:p14="http://schemas.microsoft.com/office/powerpoint/2010/main" val="3554636558"/>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https://dim.mcusercontent.com/cs/06c0deb8ad160c7e7778fff2a/images/1777ade9-e1a4-42bf-b008-63a266130dea.png?w=564&amp;dpr=2&amp;rect=0%2C1%2C829%2C101" TargetMode="External"/><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8.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Layout" Target="../slideLayouts/slideLayout2.xml"/><Relationship Id="rId16" Type="http://schemas.openxmlformats.org/officeDocument/2006/relationships/image" Target="../media/image19.png"/><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CB0A-7993-BA4C-8272-98FAE8DB7368}"/>
              </a:ext>
            </a:extLst>
          </p:cNvPr>
          <p:cNvSpPr>
            <a:spLocks noGrp="1"/>
          </p:cNvSpPr>
          <p:nvPr>
            <p:ph type="ctrTitle"/>
          </p:nvPr>
        </p:nvSpPr>
        <p:spPr>
          <a:xfrm>
            <a:off x="647935" y="3922644"/>
            <a:ext cx="8562971" cy="689113"/>
          </a:xfrm>
        </p:spPr>
        <p:txBody>
          <a:bodyPr>
            <a:no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r>
              <a:rPr lang="en-US" sz="2800" dirty="0">
                <a:solidFill>
                  <a:schemeClr val="bg1"/>
                </a:solidFill>
              </a:rPr>
              <a:t>Healthy UL, </a:t>
            </a:r>
            <a:br>
              <a:rPr lang="en-US" sz="2800" dirty="0">
                <a:solidFill>
                  <a:schemeClr val="bg1"/>
                </a:solidFill>
              </a:rPr>
            </a:br>
            <a:r>
              <a:rPr lang="en-US" sz="2800" dirty="0">
                <a:solidFill>
                  <a:schemeClr val="bg1"/>
                </a:solidFill>
              </a:rPr>
              <a:t>Healthy UL and Wellbeing for Postgraduate Researchers</a:t>
            </a:r>
            <a:br>
              <a:rPr lang="en-US" sz="2400" dirty="0">
                <a:solidFill>
                  <a:schemeClr val="bg1"/>
                </a:solidFill>
              </a:rPr>
            </a:br>
            <a:br>
              <a:rPr lang="en-US" sz="2400" dirty="0">
                <a:solidFill>
                  <a:schemeClr val="bg1"/>
                </a:solidFill>
              </a:rPr>
            </a:br>
            <a:endParaRPr lang="en-US" sz="2400" dirty="0">
              <a:solidFill>
                <a:schemeClr val="bg1"/>
              </a:solidFill>
            </a:endParaRPr>
          </a:p>
        </p:txBody>
      </p:sp>
      <p:sp>
        <p:nvSpPr>
          <p:cNvPr id="3" name="Subtitle 2">
            <a:extLst>
              <a:ext uri="{FF2B5EF4-FFF2-40B4-BE49-F238E27FC236}">
                <a16:creationId xmlns:a16="http://schemas.microsoft.com/office/drawing/2014/main" id="{6394F361-F4D6-E44D-BA05-8CE0226C3547}"/>
              </a:ext>
            </a:extLst>
          </p:cNvPr>
          <p:cNvSpPr>
            <a:spLocks noGrp="1"/>
          </p:cNvSpPr>
          <p:nvPr>
            <p:ph type="subTitle" idx="1"/>
          </p:nvPr>
        </p:nvSpPr>
        <p:spPr>
          <a:xfrm>
            <a:off x="1191498" y="5787334"/>
            <a:ext cx="6805063" cy="839370"/>
          </a:xfrm>
        </p:spPr>
        <p:txBody>
          <a:bodyPr>
            <a:normAutofit fontScale="92500" lnSpcReduction="10000"/>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ctr"/>
            <a:r>
              <a:rPr lang="en-US" sz="2400" dirty="0">
                <a:solidFill>
                  <a:schemeClr val="bg1"/>
                </a:solidFill>
              </a:rPr>
              <a:t>Sarah Kennedy, Healthy UL Manager</a:t>
            </a:r>
          </a:p>
          <a:p>
            <a:pPr algn="ctr"/>
            <a:r>
              <a:rPr lang="en-US" sz="2400" dirty="0">
                <a:solidFill>
                  <a:schemeClr val="bg1"/>
                </a:solidFill>
              </a:rPr>
              <a:t>27/10/2022</a:t>
            </a:r>
          </a:p>
        </p:txBody>
      </p:sp>
      <p:pic>
        <p:nvPicPr>
          <p:cNvPr id="6" name="Picture 5" descr="Diagram&#10;&#10;Description automatically generated">
            <a:extLst>
              <a:ext uri="{FF2B5EF4-FFF2-40B4-BE49-F238E27FC236}">
                <a16:creationId xmlns:a16="http://schemas.microsoft.com/office/drawing/2014/main" id="{53FD019B-AF32-482E-B50D-1672801EF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6" y="133869"/>
            <a:ext cx="2279043" cy="2154076"/>
          </a:xfrm>
          <a:prstGeom prst="rect">
            <a:avLst/>
          </a:prstGeom>
        </p:spPr>
      </p:pic>
    </p:spTree>
    <p:extLst>
      <p:ext uri="{BB962C8B-B14F-4D97-AF65-F5344CB8AC3E}">
        <p14:creationId xmlns:p14="http://schemas.microsoft.com/office/powerpoint/2010/main" val="125921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0" name="Rectangle 17">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3EBA4D4-A099-1F4A-5F74-5C68BB4992DD}"/>
              </a:ext>
            </a:extLst>
          </p:cNvPr>
          <p:cNvPicPr>
            <a:picLocks noChangeAspect="1"/>
          </p:cNvPicPr>
          <p:nvPr/>
        </p:nvPicPr>
        <p:blipFill rotWithShape="1">
          <a:blip r:embed="rId2"/>
          <a:srcRect t="20881" r="-3" b="32307"/>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5" name="Picture 4">
            <a:extLst>
              <a:ext uri="{FF2B5EF4-FFF2-40B4-BE49-F238E27FC236}">
                <a16:creationId xmlns:a16="http://schemas.microsoft.com/office/drawing/2014/main" id="{24CA357C-0F11-384D-8E5F-C06FA80240C6}"/>
              </a:ext>
            </a:extLst>
          </p:cNvPr>
          <p:cNvPicPr>
            <a:picLocks noChangeAspect="1"/>
          </p:cNvPicPr>
          <p:nvPr/>
        </p:nvPicPr>
        <p:blipFill rotWithShape="1">
          <a:blip r:embed="rId3"/>
          <a:srcRect t="768" r="-3" b="8502"/>
          <a:stretch/>
        </p:blipFill>
        <p:spPr>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61"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15EC55-CBE0-55FA-595A-1DE573E4C106}"/>
              </a:ext>
            </a:extLst>
          </p:cNvPr>
          <p:cNvSpPr>
            <a:spLocks noGrp="1"/>
          </p:cNvSpPr>
          <p:nvPr>
            <p:ph type="title"/>
          </p:nvPr>
        </p:nvSpPr>
        <p:spPr>
          <a:xfrm>
            <a:off x="682388" y="3098042"/>
            <a:ext cx="5308979" cy="852985"/>
          </a:xfrm>
        </p:spPr>
        <p:txBody>
          <a:bodyPr>
            <a:normAutofit/>
          </a:bodyPr>
          <a:lstStyle/>
          <a:p>
            <a:r>
              <a:rPr lang="en-IE" sz="3600">
                <a:solidFill>
                  <a:srgbClr val="FFFFFF"/>
                </a:solidFill>
              </a:rPr>
              <a:t>First 7 Weeks </a:t>
            </a:r>
          </a:p>
        </p:txBody>
      </p:sp>
      <p:pic>
        <p:nvPicPr>
          <p:cNvPr id="4" name="Picture 3">
            <a:extLst>
              <a:ext uri="{FF2B5EF4-FFF2-40B4-BE49-F238E27FC236}">
                <a16:creationId xmlns:a16="http://schemas.microsoft.com/office/drawing/2014/main" id="{E2CD0E4D-AD28-C1D0-EAC0-CD08D713F92C}"/>
              </a:ext>
            </a:extLst>
          </p:cNvPr>
          <p:cNvPicPr>
            <a:picLocks noChangeAspect="1"/>
          </p:cNvPicPr>
          <p:nvPr/>
        </p:nvPicPr>
        <p:blipFill rotWithShape="1">
          <a:blip r:embed="rId4"/>
          <a:srcRect t="16452" r="1" b="35351"/>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a:extLst>
              <a:ext uri="{FF2B5EF4-FFF2-40B4-BE49-F238E27FC236}">
                <a16:creationId xmlns:a16="http://schemas.microsoft.com/office/drawing/2014/main" id="{96939688-6C72-BC85-62F5-0CAB68014F73}"/>
              </a:ext>
            </a:extLst>
          </p:cNvPr>
          <p:cNvPicPr>
            <a:picLocks noChangeAspect="1"/>
          </p:cNvPicPr>
          <p:nvPr/>
        </p:nvPicPr>
        <p:blipFill rotWithShape="1">
          <a:blip r:embed="rId5"/>
          <a:srcRect t="9679" r="1" b="9135"/>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10" name="Picture 9">
            <a:extLst>
              <a:ext uri="{FF2B5EF4-FFF2-40B4-BE49-F238E27FC236}">
                <a16:creationId xmlns:a16="http://schemas.microsoft.com/office/drawing/2014/main" id="{C55A877F-191A-3BA2-5C17-D0B7BD3B3E2E}"/>
              </a:ext>
            </a:extLst>
          </p:cNvPr>
          <p:cNvPicPr>
            <a:picLocks noChangeAspect="1"/>
          </p:cNvPicPr>
          <p:nvPr/>
        </p:nvPicPr>
        <p:blipFill rotWithShape="1">
          <a:blip r:embed="rId3"/>
          <a:srcRect t="11518" r="6" b="11524"/>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sp>
        <p:nvSpPr>
          <p:cNvPr id="3" name="Content Placeholder 2">
            <a:extLst>
              <a:ext uri="{FF2B5EF4-FFF2-40B4-BE49-F238E27FC236}">
                <a16:creationId xmlns:a16="http://schemas.microsoft.com/office/drawing/2014/main" id="{DF52402C-F501-D747-BE4F-87AB74379A41}"/>
              </a:ext>
            </a:extLst>
          </p:cNvPr>
          <p:cNvSpPr>
            <a:spLocks noGrp="1"/>
          </p:cNvSpPr>
          <p:nvPr>
            <p:ph idx="1"/>
          </p:nvPr>
        </p:nvSpPr>
        <p:spPr>
          <a:xfrm>
            <a:off x="682388" y="3951027"/>
            <a:ext cx="4746863" cy="2130364"/>
          </a:xfrm>
        </p:spPr>
        <p:txBody>
          <a:bodyPr anchor="ctr">
            <a:normAutofit/>
          </a:bodyPr>
          <a:lstStyle/>
          <a:p>
            <a:pPr marL="0" indent="0">
              <a:buNone/>
            </a:pPr>
            <a:r>
              <a:rPr lang="en-IE" sz="2000">
                <a:solidFill>
                  <a:srgbClr val="FFFFFF"/>
                </a:solidFill>
              </a:rPr>
              <a:t> </a:t>
            </a:r>
          </a:p>
          <a:p>
            <a:pPr marL="0" indent="0">
              <a:buNone/>
            </a:pPr>
            <a:endParaRPr lang="en-IE" sz="2000">
              <a:solidFill>
                <a:srgbClr val="FFFFFF"/>
              </a:solidFill>
            </a:endParaRPr>
          </a:p>
        </p:txBody>
      </p:sp>
      <p:pic>
        <p:nvPicPr>
          <p:cNvPr id="8" name="Picture 7">
            <a:extLst>
              <a:ext uri="{FF2B5EF4-FFF2-40B4-BE49-F238E27FC236}">
                <a16:creationId xmlns:a16="http://schemas.microsoft.com/office/drawing/2014/main" id="{1F9F83A7-1D76-5B57-DB7C-FAD5358224A6}"/>
              </a:ext>
            </a:extLst>
          </p:cNvPr>
          <p:cNvPicPr>
            <a:picLocks noChangeAspect="1"/>
          </p:cNvPicPr>
          <p:nvPr/>
        </p:nvPicPr>
        <p:blipFill rotWithShape="1">
          <a:blip r:embed="rId6"/>
          <a:srcRect t="24905" r="-2" b="-2"/>
          <a:stretch/>
        </p:blipFill>
        <p:spPr>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Tree>
    <p:extLst>
      <p:ext uri="{BB962C8B-B14F-4D97-AF65-F5344CB8AC3E}">
        <p14:creationId xmlns:p14="http://schemas.microsoft.com/office/powerpoint/2010/main" val="195240336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E61A46D-1D64-191A-00CD-DACC3F294D4C}"/>
              </a:ext>
            </a:extLst>
          </p:cNvPr>
          <p:cNvPicPr>
            <a:picLocks noGrp="1" noChangeAspect="1"/>
          </p:cNvPicPr>
          <p:nvPr>
            <p:ph idx="1"/>
          </p:nvPr>
        </p:nvPicPr>
        <p:blipFill>
          <a:blip r:embed="rId2"/>
          <a:stretch>
            <a:fillRect/>
          </a:stretch>
        </p:blipFill>
        <p:spPr>
          <a:xfrm>
            <a:off x="642938" y="1711325"/>
            <a:ext cx="2278063" cy="2078038"/>
          </a:xfrm>
          <a:prstGeom prst="rect">
            <a:avLst/>
          </a:prstGeom>
        </p:spPr>
      </p:pic>
      <p:pic>
        <p:nvPicPr>
          <p:cNvPr id="7" name="Picture 6">
            <a:extLst>
              <a:ext uri="{FF2B5EF4-FFF2-40B4-BE49-F238E27FC236}">
                <a16:creationId xmlns:a16="http://schemas.microsoft.com/office/drawing/2014/main" id="{708887E0-95E1-1F43-C176-2417D521CA0C}"/>
              </a:ext>
            </a:extLst>
          </p:cNvPr>
          <p:cNvPicPr>
            <a:picLocks noChangeAspect="1"/>
          </p:cNvPicPr>
          <p:nvPr/>
        </p:nvPicPr>
        <p:blipFill>
          <a:blip r:embed="rId3"/>
          <a:stretch>
            <a:fillRect/>
          </a:stretch>
        </p:blipFill>
        <p:spPr>
          <a:xfrm>
            <a:off x="642938" y="3865563"/>
            <a:ext cx="2278063" cy="2166938"/>
          </a:xfrm>
          <a:prstGeom prst="rect">
            <a:avLst/>
          </a:prstGeom>
        </p:spPr>
      </p:pic>
      <p:pic>
        <p:nvPicPr>
          <p:cNvPr id="9" name="Picture 8">
            <a:extLst>
              <a:ext uri="{FF2B5EF4-FFF2-40B4-BE49-F238E27FC236}">
                <a16:creationId xmlns:a16="http://schemas.microsoft.com/office/drawing/2014/main" id="{A244EB2C-0287-BAE6-11F6-4F88BD6E7B0B}"/>
              </a:ext>
            </a:extLst>
          </p:cNvPr>
          <p:cNvPicPr>
            <a:picLocks noChangeAspect="1"/>
          </p:cNvPicPr>
          <p:nvPr/>
        </p:nvPicPr>
        <p:blipFill>
          <a:blip r:embed="rId4"/>
          <a:stretch>
            <a:fillRect/>
          </a:stretch>
        </p:blipFill>
        <p:spPr>
          <a:xfrm>
            <a:off x="2997200" y="1711325"/>
            <a:ext cx="4319588" cy="4319588"/>
          </a:xfrm>
          <a:prstGeom prst="rect">
            <a:avLst/>
          </a:prstGeom>
        </p:spPr>
      </p:pic>
      <p:pic>
        <p:nvPicPr>
          <p:cNvPr id="5" name="Picture 4">
            <a:extLst>
              <a:ext uri="{FF2B5EF4-FFF2-40B4-BE49-F238E27FC236}">
                <a16:creationId xmlns:a16="http://schemas.microsoft.com/office/drawing/2014/main" id="{FF40C070-5BE0-4DCB-AE94-87FDA44F499C}"/>
              </a:ext>
            </a:extLst>
          </p:cNvPr>
          <p:cNvPicPr>
            <a:picLocks noChangeAspect="1"/>
          </p:cNvPicPr>
          <p:nvPr/>
        </p:nvPicPr>
        <p:blipFill>
          <a:blip r:embed="rId5"/>
          <a:stretch>
            <a:fillRect/>
          </a:stretch>
        </p:blipFill>
        <p:spPr>
          <a:xfrm>
            <a:off x="7391400" y="1711325"/>
            <a:ext cx="1925638" cy="1525588"/>
          </a:xfrm>
          <a:prstGeom prst="rect">
            <a:avLst/>
          </a:prstGeom>
        </p:spPr>
      </p:pic>
      <p:pic>
        <p:nvPicPr>
          <p:cNvPr id="8" name="Picture 7">
            <a:extLst>
              <a:ext uri="{FF2B5EF4-FFF2-40B4-BE49-F238E27FC236}">
                <a16:creationId xmlns:a16="http://schemas.microsoft.com/office/drawing/2014/main" id="{AC520388-9E7D-54DB-8A85-470819374F9A}"/>
              </a:ext>
            </a:extLst>
          </p:cNvPr>
          <p:cNvPicPr>
            <a:picLocks noChangeAspect="1"/>
          </p:cNvPicPr>
          <p:nvPr/>
        </p:nvPicPr>
        <p:blipFill>
          <a:blip r:embed="rId6"/>
          <a:stretch>
            <a:fillRect/>
          </a:stretch>
        </p:blipFill>
        <p:spPr>
          <a:xfrm>
            <a:off x="9391650" y="1711325"/>
            <a:ext cx="2157413" cy="1525588"/>
          </a:xfrm>
          <a:prstGeom prst="rect">
            <a:avLst/>
          </a:prstGeom>
        </p:spPr>
      </p:pic>
      <p:pic>
        <p:nvPicPr>
          <p:cNvPr id="6" name="Picture 5">
            <a:extLst>
              <a:ext uri="{FF2B5EF4-FFF2-40B4-BE49-F238E27FC236}">
                <a16:creationId xmlns:a16="http://schemas.microsoft.com/office/drawing/2014/main" id="{4BC06B50-8D82-EED5-CCF8-915918F14552}"/>
              </a:ext>
            </a:extLst>
          </p:cNvPr>
          <p:cNvPicPr>
            <a:picLocks noChangeAspect="1"/>
          </p:cNvPicPr>
          <p:nvPr/>
        </p:nvPicPr>
        <p:blipFill>
          <a:blip r:embed="rId7"/>
          <a:stretch>
            <a:fillRect/>
          </a:stretch>
        </p:blipFill>
        <p:spPr>
          <a:xfrm>
            <a:off x="7391400" y="3311525"/>
            <a:ext cx="4157663" cy="2720975"/>
          </a:xfrm>
          <a:prstGeom prst="rect">
            <a:avLst/>
          </a:prstGeom>
        </p:spPr>
      </p:pic>
      <p:sp>
        <p:nvSpPr>
          <p:cNvPr id="2" name="Title 1">
            <a:extLst>
              <a:ext uri="{FF2B5EF4-FFF2-40B4-BE49-F238E27FC236}">
                <a16:creationId xmlns:a16="http://schemas.microsoft.com/office/drawing/2014/main" id="{B8E81298-2981-68E1-EAD1-8EA582DE08F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Instagram and Twitter Outputs </a:t>
            </a:r>
          </a:p>
        </p:txBody>
      </p:sp>
    </p:spTree>
    <p:extLst>
      <p:ext uri="{BB962C8B-B14F-4D97-AF65-F5344CB8AC3E}">
        <p14:creationId xmlns:p14="http://schemas.microsoft.com/office/powerpoint/2010/main" val="73348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Diagram&#10;&#10;Description automatically generated with medium confidence">
            <a:extLst>
              <a:ext uri="{FF2B5EF4-FFF2-40B4-BE49-F238E27FC236}">
                <a16:creationId xmlns:a16="http://schemas.microsoft.com/office/drawing/2014/main" id="{2516BDD4-0CE7-0704-13F5-B14F950AD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387475"/>
            <a:ext cx="2201863" cy="1708150"/>
          </a:xfrm>
          <a:prstGeom prst="rect">
            <a:avLst/>
          </a:prstGeom>
        </p:spPr>
      </p:pic>
      <p:pic>
        <p:nvPicPr>
          <p:cNvPr id="7" name="Picture 6" descr="Diagram&#10;&#10;Description automatically generated">
            <a:extLst>
              <a:ext uri="{FF2B5EF4-FFF2-40B4-BE49-F238E27FC236}">
                <a16:creationId xmlns:a16="http://schemas.microsoft.com/office/drawing/2014/main" id="{80A90AF4-17C4-D1C3-FFB6-1FACCAC1A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144838"/>
            <a:ext cx="2201863" cy="2317750"/>
          </a:xfrm>
          <a:prstGeom prst="rect">
            <a:avLst/>
          </a:prstGeom>
        </p:spPr>
      </p:pic>
      <p:pic>
        <p:nvPicPr>
          <p:cNvPr id="5" name="Content Placeholder 4" descr="Graphical user interface, text, website&#10;&#10;Description automatically generated">
            <a:extLst>
              <a:ext uri="{FF2B5EF4-FFF2-40B4-BE49-F238E27FC236}">
                <a16:creationId xmlns:a16="http://schemas.microsoft.com/office/drawing/2014/main" id="{29AE9D60-FD0C-366E-4924-F9DDE3E979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89675" y="1387475"/>
            <a:ext cx="1974850" cy="1851025"/>
          </a:xfrm>
        </p:spPr>
      </p:pic>
      <p:pic>
        <p:nvPicPr>
          <p:cNvPr id="9" name="Picture 8" descr="Website&#10;&#10;Description automatically generated with medium confidence">
            <a:extLst>
              <a:ext uri="{FF2B5EF4-FFF2-40B4-BE49-F238E27FC236}">
                <a16:creationId xmlns:a16="http://schemas.microsoft.com/office/drawing/2014/main" id="{BFA0394D-DE7E-8178-D00F-9D750F8D0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9675" y="3287713"/>
            <a:ext cx="1974850" cy="1177925"/>
          </a:xfrm>
          <a:prstGeom prst="rect">
            <a:avLst/>
          </a:prstGeom>
        </p:spPr>
      </p:pic>
      <p:pic>
        <p:nvPicPr>
          <p:cNvPr id="11" name="Picture 10" descr="Graphical user interface, diagram&#10;&#10;Description automatically generated with medium confidence">
            <a:extLst>
              <a:ext uri="{FF2B5EF4-FFF2-40B4-BE49-F238E27FC236}">
                <a16:creationId xmlns:a16="http://schemas.microsoft.com/office/drawing/2014/main" id="{73A9071C-4150-183E-E036-312379776B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675" y="4514850"/>
            <a:ext cx="1974850" cy="946150"/>
          </a:xfrm>
          <a:prstGeom prst="rect">
            <a:avLst/>
          </a:prstGeom>
        </p:spPr>
      </p:pic>
      <p:pic>
        <p:nvPicPr>
          <p:cNvPr id="13" name="Picture 12" descr="Graphical user interface, text, website&#10;&#10;Description automatically generated">
            <a:extLst>
              <a:ext uri="{FF2B5EF4-FFF2-40B4-BE49-F238E27FC236}">
                <a16:creationId xmlns:a16="http://schemas.microsoft.com/office/drawing/2014/main" id="{5CF29CA8-D607-44C2-C657-82D5DBBAD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3738" y="1387475"/>
            <a:ext cx="2911475" cy="2012950"/>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9F17387B-2A0B-AC90-44C9-C8BE5717F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3738" y="3449638"/>
            <a:ext cx="2911475" cy="2012950"/>
          </a:xfrm>
          <a:prstGeom prst="rect">
            <a:avLst/>
          </a:prstGeom>
        </p:spPr>
      </p:pic>
      <p:sp>
        <p:nvSpPr>
          <p:cNvPr id="2" name="Title 1">
            <a:extLst>
              <a:ext uri="{FF2B5EF4-FFF2-40B4-BE49-F238E27FC236}">
                <a16:creationId xmlns:a16="http://schemas.microsoft.com/office/drawing/2014/main" id="{7CA4A211-25BD-48B5-6DDB-312C062280E0}"/>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Harnessing Health Podcast </a:t>
            </a:r>
          </a:p>
        </p:txBody>
      </p:sp>
    </p:spTree>
    <p:extLst>
      <p:ext uri="{BB962C8B-B14F-4D97-AF65-F5344CB8AC3E}">
        <p14:creationId xmlns:p14="http://schemas.microsoft.com/office/powerpoint/2010/main" val="2262660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89392-E4C8-095B-4080-4FF0FA370032}"/>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b="1" dirty="0" err="1"/>
              <a:t>Cookalong</a:t>
            </a:r>
            <a:r>
              <a:rPr lang="en-US" sz="5200" b="1" dirty="0"/>
              <a:t> </a:t>
            </a:r>
          </a:p>
        </p:txBody>
      </p:sp>
      <p:pic>
        <p:nvPicPr>
          <p:cNvPr id="5" name="Content Placeholder 4" descr="Text&#10;&#10;Description automatically generated">
            <a:extLst>
              <a:ext uri="{FF2B5EF4-FFF2-40B4-BE49-F238E27FC236}">
                <a16:creationId xmlns:a16="http://schemas.microsoft.com/office/drawing/2014/main" id="{1F7FE9EC-291B-B292-96E0-05B881181C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439" y="2785950"/>
            <a:ext cx="3514855" cy="3514855"/>
          </a:xfrm>
          <a:prstGeom prst="rect">
            <a:avLst/>
          </a:prstGeom>
        </p:spPr>
      </p:pic>
      <p:pic>
        <p:nvPicPr>
          <p:cNvPr id="9" name="Picture 8" descr="Text&#10;&#10;Description automatically generated">
            <a:extLst>
              <a:ext uri="{FF2B5EF4-FFF2-40B4-BE49-F238E27FC236}">
                <a16:creationId xmlns:a16="http://schemas.microsoft.com/office/drawing/2014/main" id="{E1790233-3254-FE52-3C10-61594C038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726" y="2785950"/>
            <a:ext cx="3514855" cy="3514855"/>
          </a:xfrm>
          <a:prstGeom prst="rect">
            <a:avLst/>
          </a:prstGeom>
        </p:spPr>
      </p:pic>
      <p:pic>
        <p:nvPicPr>
          <p:cNvPr id="11" name="Picture 10" descr="Text&#10;&#10;Description automatically generated">
            <a:extLst>
              <a:ext uri="{FF2B5EF4-FFF2-40B4-BE49-F238E27FC236}">
                <a16:creationId xmlns:a16="http://schemas.microsoft.com/office/drawing/2014/main" id="{81FCE029-05B5-FAB9-1CB4-12DF3FEBC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013" y="2785950"/>
            <a:ext cx="3514855" cy="3514855"/>
          </a:xfrm>
          <a:prstGeom prst="rect">
            <a:avLst/>
          </a:prstGeom>
        </p:spPr>
      </p:pic>
    </p:spTree>
    <p:extLst>
      <p:ext uri="{BB962C8B-B14F-4D97-AF65-F5344CB8AC3E}">
        <p14:creationId xmlns:p14="http://schemas.microsoft.com/office/powerpoint/2010/main" val="2762523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4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9DE80-D131-9FC2-9304-43A27718CF15}"/>
              </a:ext>
            </a:extLst>
          </p:cNvPr>
          <p:cNvSpPr>
            <a:spLocks noGrp="1"/>
          </p:cNvSpPr>
          <p:nvPr>
            <p:ph type="ctrTitle"/>
          </p:nvPr>
        </p:nvSpPr>
        <p:spPr>
          <a:xfrm>
            <a:off x="599609" y="679731"/>
            <a:ext cx="4171994" cy="3736540"/>
          </a:xfrm>
        </p:spPr>
        <p:txBody>
          <a:bodyPr>
            <a:normAutofit/>
          </a:bodyPr>
          <a:lstStyle/>
          <a:p>
            <a:pPr marR="0" lvl="0" algn="l" defTabSz="914400" rtl="0" eaLnBrk="0" fontAlgn="base" latinLnBrk="0" hangingPunct="0">
              <a:spcBef>
                <a:spcPct val="0"/>
              </a:spcBef>
              <a:spcAft>
                <a:spcPct val="0"/>
              </a:spcAft>
              <a:buClrTx/>
              <a:buSzTx/>
              <a:tabLst/>
            </a:pPr>
            <a:br>
              <a:rPr kumimoji="0" lang="en-IE" altLang="en-US" b="0" i="0" u="none" strike="noStrike" cap="none" normalizeH="0" baseline="0" dirty="0">
                <a:ln>
                  <a:noFill/>
                </a:ln>
                <a:effectLst/>
                <a:latin typeface="Calibri" panose="020F0502020204030204" pitchFamily="34" charset="0"/>
                <a:ea typeface="Yu Gothic" panose="020B0400000000000000" pitchFamily="34" charset="-128"/>
                <a:cs typeface="Calibri" panose="020F0502020204030204" pitchFamily="34" charset="0"/>
              </a:rPr>
            </a:br>
            <a:br>
              <a:rPr kumimoji="0" lang="en-IE" altLang="en-US" b="0" i="0" u="none" strike="noStrike" cap="none" normalizeH="0" baseline="0" dirty="0">
                <a:ln>
                  <a:noFill/>
                </a:ln>
                <a:effectLst/>
                <a:latin typeface="Calibri" panose="020F0502020204030204" pitchFamily="34" charset="0"/>
                <a:ea typeface="Yu Gothic" panose="020B0400000000000000" pitchFamily="34" charset="-128"/>
                <a:cs typeface="Calibri" panose="020F0502020204030204" pitchFamily="34" charset="0"/>
              </a:rPr>
            </a:br>
            <a:br>
              <a:rPr kumimoji="0" lang="en-IE" altLang="en-US" b="0" i="0" u="none" strike="noStrike" cap="none" normalizeH="0" baseline="0" dirty="0">
                <a:ln>
                  <a:noFill/>
                </a:ln>
                <a:effectLst/>
              </a:rPr>
            </a:br>
            <a:endParaRPr lang="en-IE" dirty="0"/>
          </a:p>
        </p:txBody>
      </p:sp>
      <p:sp>
        <p:nvSpPr>
          <p:cNvPr id="3" name="Subtitle 2">
            <a:extLst>
              <a:ext uri="{FF2B5EF4-FFF2-40B4-BE49-F238E27FC236}">
                <a16:creationId xmlns:a16="http://schemas.microsoft.com/office/drawing/2014/main" id="{11321A07-29EB-9967-D557-385E8476896E}"/>
              </a:ext>
            </a:extLst>
          </p:cNvPr>
          <p:cNvSpPr>
            <a:spLocks noGrp="1"/>
          </p:cNvSpPr>
          <p:nvPr>
            <p:ph type="subTitle" idx="1"/>
          </p:nvPr>
        </p:nvSpPr>
        <p:spPr>
          <a:xfrm>
            <a:off x="599609" y="4685288"/>
            <a:ext cx="4171994" cy="1035781"/>
          </a:xfrm>
        </p:spPr>
        <p:txBody>
          <a:bodyPr>
            <a:normAutofit/>
          </a:bodyPr>
          <a:lstStyle/>
          <a:p>
            <a:pPr algn="l"/>
            <a:r>
              <a:rPr lang="en-IE" sz="4000" b="1" dirty="0">
                <a:latin typeface="+mj-lt"/>
              </a:rPr>
              <a:t>Healthy Eating</a:t>
            </a:r>
          </a:p>
        </p:txBody>
      </p:sp>
      <p:grpSp>
        <p:nvGrpSpPr>
          <p:cNvPr id="62" name="Group 5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63" name="Straight Connector 5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Rectangle 5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35B00B-7BF6-7099-8195-98A614DF135D}"/>
              </a:ext>
            </a:extLst>
          </p:cNvPr>
          <p:cNvPicPr>
            <a:picLocks noChangeAspect="1"/>
          </p:cNvPicPr>
          <p:nvPr/>
        </p:nvPicPr>
        <p:blipFill>
          <a:blip r:embed="rId2"/>
          <a:stretch>
            <a:fillRect/>
          </a:stretch>
        </p:blipFill>
        <p:spPr>
          <a:xfrm>
            <a:off x="6318913" y="269323"/>
            <a:ext cx="3571191" cy="5976029"/>
          </a:xfrm>
          <a:prstGeom prst="rect">
            <a:avLst/>
          </a:prstGeom>
        </p:spPr>
      </p:pic>
      <p:sp>
        <p:nvSpPr>
          <p:cNvPr id="5" name="Rectangle 1">
            <a:extLst>
              <a:ext uri="{FF2B5EF4-FFF2-40B4-BE49-F238E27FC236}">
                <a16:creationId xmlns:a16="http://schemas.microsoft.com/office/drawing/2014/main" id="{FFAF5365-499C-C064-952B-B7DD6F989BC1}"/>
              </a:ext>
            </a:extLst>
          </p:cNvPr>
          <p:cNvSpPr>
            <a:spLocks noChangeArrowheads="1"/>
          </p:cNvSpPr>
          <p:nvPr/>
        </p:nvSpPr>
        <p:spPr bwMode="auto">
          <a:xfrm>
            <a:off x="0" y="-361637"/>
            <a:ext cx="184731"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IE"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IE"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1911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94E99-1B71-20BF-2153-2E053671DBAB}"/>
              </a:ext>
            </a:extLst>
          </p:cNvPr>
          <p:cNvSpPr>
            <a:spLocks noGrp="1"/>
          </p:cNvSpPr>
          <p:nvPr>
            <p:ph type="title"/>
          </p:nvPr>
        </p:nvSpPr>
        <p:spPr>
          <a:xfrm>
            <a:off x="793662" y="386930"/>
            <a:ext cx="10066122" cy="1298448"/>
          </a:xfrm>
        </p:spPr>
        <p:txBody>
          <a:bodyPr anchor="b">
            <a:normAutofit/>
          </a:bodyPr>
          <a:lstStyle/>
          <a:p>
            <a:r>
              <a:rPr lang="en-IE" sz="4800"/>
              <a:t>Sexual Health and Wellbeing </a:t>
            </a:r>
          </a:p>
        </p:txBody>
      </p:sp>
      <p:sp>
        <p:nvSpPr>
          <p:cNvPr id="46" name="Rectangle 4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440BA7B-7290-1BBC-FEFB-2C1BBBE4F8A2}"/>
              </a:ext>
            </a:extLst>
          </p:cNvPr>
          <p:cNvSpPr>
            <a:spLocks noGrp="1"/>
          </p:cNvSpPr>
          <p:nvPr>
            <p:ph idx="1"/>
          </p:nvPr>
        </p:nvSpPr>
        <p:spPr>
          <a:xfrm>
            <a:off x="793661" y="2599509"/>
            <a:ext cx="4530898" cy="3639450"/>
          </a:xfrm>
        </p:spPr>
        <p:txBody>
          <a:bodyPr anchor="ctr">
            <a:normAutofit/>
          </a:bodyPr>
          <a:lstStyle/>
          <a:p>
            <a:endParaRPr lang="en-US" sz="2000"/>
          </a:p>
        </p:txBody>
      </p:sp>
      <p:pic>
        <p:nvPicPr>
          <p:cNvPr id="5" name="Picture 4">
            <a:extLst>
              <a:ext uri="{FF2B5EF4-FFF2-40B4-BE49-F238E27FC236}">
                <a16:creationId xmlns:a16="http://schemas.microsoft.com/office/drawing/2014/main" id="{C331DDE6-DE81-BE04-2D32-4E9591111F56}"/>
              </a:ext>
            </a:extLst>
          </p:cNvPr>
          <p:cNvPicPr>
            <a:picLocks noChangeAspect="1"/>
          </p:cNvPicPr>
          <p:nvPr/>
        </p:nvPicPr>
        <p:blipFill>
          <a:blip r:embed="rId2"/>
          <a:stretch>
            <a:fillRect/>
          </a:stretch>
        </p:blipFill>
        <p:spPr>
          <a:xfrm>
            <a:off x="5911532" y="2995867"/>
            <a:ext cx="5150277" cy="2691019"/>
          </a:xfrm>
          <a:prstGeom prst="rect">
            <a:avLst/>
          </a:prstGeom>
        </p:spPr>
      </p:pic>
      <p:sp>
        <p:nvSpPr>
          <p:cNvPr id="50" name="Rectangle 4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182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6" name="Rectangle 155">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9" name="Rectangle 15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Rectangle 16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0EA4A-A8E4-5902-96A0-2C70242AA8B5}"/>
              </a:ext>
            </a:extLst>
          </p:cNvPr>
          <p:cNvSpPr>
            <a:spLocks noGrp="1"/>
          </p:cNvSpPr>
          <p:nvPr>
            <p:ph type="title"/>
          </p:nvPr>
        </p:nvSpPr>
        <p:spPr>
          <a:xfrm>
            <a:off x="1043631" y="873940"/>
            <a:ext cx="5052369" cy="1035781"/>
          </a:xfrm>
        </p:spPr>
        <p:txBody>
          <a:bodyPr vert="horz" lIns="91440" tIns="45720" rIns="91440" bIns="45720" rtlCol="0" anchor="ctr">
            <a:normAutofit/>
          </a:bodyPr>
          <a:lstStyle/>
          <a:p>
            <a:r>
              <a:rPr lang="en-US" sz="3600" kern="1200">
                <a:latin typeface="+mj-lt"/>
                <a:ea typeface="+mj-ea"/>
                <a:cs typeface="+mj-cs"/>
              </a:rPr>
              <a:t>Addictive Behaviours</a:t>
            </a:r>
          </a:p>
        </p:txBody>
      </p:sp>
      <p:sp>
        <p:nvSpPr>
          <p:cNvPr id="10" name="Content Placeholder 9">
            <a:extLst>
              <a:ext uri="{FF2B5EF4-FFF2-40B4-BE49-F238E27FC236}">
                <a16:creationId xmlns:a16="http://schemas.microsoft.com/office/drawing/2014/main" id="{548DB3FE-179D-8FEE-8C1E-D38DAFAEEAFE}"/>
              </a:ext>
            </a:extLst>
          </p:cNvPr>
          <p:cNvSpPr>
            <a:spLocks noGrp="1"/>
          </p:cNvSpPr>
          <p:nvPr>
            <p:ph idx="1"/>
          </p:nvPr>
        </p:nvSpPr>
        <p:spPr>
          <a:xfrm>
            <a:off x="1045029" y="2524721"/>
            <a:ext cx="4991629" cy="3677123"/>
          </a:xfrm>
        </p:spPr>
        <p:txBody>
          <a:bodyPr anchor="ctr">
            <a:normAutofit/>
          </a:bodyPr>
          <a:lstStyle/>
          <a:p>
            <a:endParaRPr lang="en-IE" sz="1800"/>
          </a:p>
        </p:txBody>
      </p:sp>
      <p:sp>
        <p:nvSpPr>
          <p:cNvPr id="165" name="Rectangle 164">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ACADAB8-6A79-63FD-2F28-84391A1B2AB1}"/>
              </a:ext>
            </a:extLst>
          </p:cNvPr>
          <p:cNvPicPr>
            <a:picLocks noChangeAspect="1"/>
          </p:cNvPicPr>
          <p:nvPr/>
        </p:nvPicPr>
        <p:blipFill>
          <a:blip r:embed="rId2"/>
          <a:stretch>
            <a:fillRect/>
          </a:stretch>
        </p:blipFill>
        <p:spPr>
          <a:xfrm>
            <a:off x="7357775" y="396717"/>
            <a:ext cx="2987227" cy="5593443"/>
          </a:xfrm>
          <a:prstGeom prst="rect">
            <a:avLst/>
          </a:prstGeom>
        </p:spPr>
      </p:pic>
      <p:cxnSp>
        <p:nvCxnSpPr>
          <p:cNvPr id="167" name="Straight Connector 16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20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485582-B775-E6BE-751B-3F5CD0CD42C5}"/>
              </a:ext>
            </a:extLst>
          </p:cNvPr>
          <p:cNvSpPr>
            <a:spLocks noGrp="1"/>
          </p:cNvSpPr>
          <p:nvPr>
            <p:ph type="title"/>
          </p:nvPr>
        </p:nvSpPr>
        <p:spPr>
          <a:xfrm>
            <a:off x="645064" y="525982"/>
            <a:ext cx="4282983" cy="1200361"/>
          </a:xfrm>
        </p:spPr>
        <p:txBody>
          <a:bodyPr anchor="b">
            <a:normAutofit/>
          </a:bodyPr>
          <a:lstStyle/>
          <a:p>
            <a:r>
              <a:rPr lang="en-IE" sz="3600"/>
              <a:t>Mental Health &amp; Wellbeing</a:t>
            </a:r>
          </a:p>
        </p:txBody>
      </p:sp>
      <p:sp>
        <p:nvSpPr>
          <p:cNvPr id="41" name="Rectangle 4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1B928F-511A-D455-9D84-A2BFCCF93101}"/>
              </a:ext>
            </a:extLst>
          </p:cNvPr>
          <p:cNvPicPr>
            <a:picLocks noChangeAspect="1"/>
          </p:cNvPicPr>
          <p:nvPr/>
        </p:nvPicPr>
        <p:blipFill>
          <a:blip r:embed="rId2"/>
          <a:stretch>
            <a:fillRect/>
          </a:stretch>
        </p:blipFill>
        <p:spPr>
          <a:xfrm>
            <a:off x="6619164" y="348895"/>
            <a:ext cx="3247411" cy="5625741"/>
          </a:xfrm>
          <a:prstGeom prst="rect">
            <a:avLst/>
          </a:prstGeom>
        </p:spPr>
      </p:pic>
      <p:pic>
        <p:nvPicPr>
          <p:cNvPr id="7" name="Content Placeholder 6">
            <a:extLst>
              <a:ext uri="{FF2B5EF4-FFF2-40B4-BE49-F238E27FC236}">
                <a16:creationId xmlns:a16="http://schemas.microsoft.com/office/drawing/2014/main" id="{640A62D0-B7D5-C3A8-3B03-F3CF1DF43F2D}"/>
              </a:ext>
            </a:extLst>
          </p:cNvPr>
          <p:cNvPicPr>
            <a:picLocks noGrp="1" noChangeAspect="1"/>
          </p:cNvPicPr>
          <p:nvPr>
            <p:ph idx="1"/>
          </p:nvPr>
        </p:nvPicPr>
        <p:blipFill>
          <a:blip r:embed="rId3"/>
          <a:stretch>
            <a:fillRect/>
          </a:stretch>
        </p:blipFill>
        <p:spPr>
          <a:xfrm>
            <a:off x="263357" y="5593864"/>
            <a:ext cx="1335140" cy="914479"/>
          </a:xfrm>
          <a:prstGeom prst="rect">
            <a:avLst/>
          </a:prstGeom>
        </p:spPr>
      </p:pic>
    </p:spTree>
    <p:extLst>
      <p:ext uri="{BB962C8B-B14F-4D97-AF65-F5344CB8AC3E}">
        <p14:creationId xmlns:p14="http://schemas.microsoft.com/office/powerpoint/2010/main" val="2621657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8D6E3E-69E8-2625-D3FC-1DDC326F408D}"/>
              </a:ext>
            </a:extLst>
          </p:cNvPr>
          <p:cNvSpPr>
            <a:spLocks noGrp="1"/>
          </p:cNvSpPr>
          <p:nvPr>
            <p:ph type="title"/>
          </p:nvPr>
        </p:nvSpPr>
        <p:spPr>
          <a:xfrm>
            <a:off x="645064" y="525982"/>
            <a:ext cx="4282983" cy="1200361"/>
          </a:xfrm>
        </p:spPr>
        <p:txBody>
          <a:bodyPr anchor="b">
            <a:normAutofit/>
          </a:bodyPr>
          <a:lstStyle/>
          <a:p>
            <a:r>
              <a:rPr lang="en-IE" sz="3600"/>
              <a:t>Environment</a:t>
            </a:r>
          </a:p>
        </p:txBody>
      </p:sp>
      <p:sp>
        <p:nvSpPr>
          <p:cNvPr id="39" name="Rectangle 3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BCDAB4-0197-E10D-1D75-3D123D5F2C5E}"/>
              </a:ext>
            </a:extLst>
          </p:cNvPr>
          <p:cNvSpPr>
            <a:spLocks noGrp="1"/>
          </p:cNvSpPr>
          <p:nvPr>
            <p:ph idx="1"/>
          </p:nvPr>
        </p:nvSpPr>
        <p:spPr>
          <a:xfrm>
            <a:off x="645066" y="2031101"/>
            <a:ext cx="4282984" cy="3511943"/>
          </a:xfrm>
        </p:spPr>
        <p:txBody>
          <a:bodyPr anchor="ctr">
            <a:normAutofit/>
          </a:bodyPr>
          <a:lstStyle/>
          <a:p>
            <a:pPr marL="0" indent="0">
              <a:buNone/>
            </a:pPr>
            <a:endParaRPr lang="en-IE" sz="1800"/>
          </a:p>
        </p:txBody>
      </p:sp>
      <p:sp>
        <p:nvSpPr>
          <p:cNvPr id="41" name="Rectangle 4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E55C35-B911-39F6-4F90-7A106F0C7309}"/>
              </a:ext>
            </a:extLst>
          </p:cNvPr>
          <p:cNvPicPr>
            <a:picLocks noChangeAspect="1"/>
          </p:cNvPicPr>
          <p:nvPr/>
        </p:nvPicPr>
        <p:blipFill>
          <a:blip r:embed="rId2"/>
          <a:stretch>
            <a:fillRect/>
          </a:stretch>
        </p:blipFill>
        <p:spPr>
          <a:xfrm>
            <a:off x="6796586" y="650494"/>
            <a:ext cx="3069990" cy="5324142"/>
          </a:xfrm>
          <a:prstGeom prst="rect">
            <a:avLst/>
          </a:prstGeom>
        </p:spPr>
      </p:pic>
    </p:spTree>
    <p:extLst>
      <p:ext uri="{BB962C8B-B14F-4D97-AF65-F5344CB8AC3E}">
        <p14:creationId xmlns:p14="http://schemas.microsoft.com/office/powerpoint/2010/main" val="114668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D06376-E01D-7E97-9A9B-83ACAE41AA51}"/>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b="1" kern="1200" dirty="0">
                <a:latin typeface="+mj-lt"/>
                <a:ea typeface="+mj-ea"/>
                <a:cs typeface="+mj-cs"/>
              </a:rPr>
              <a:t>Physical Activity</a:t>
            </a:r>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E375FBD0-EB64-BA15-49FA-60A2E915A6F0}"/>
              </a:ext>
            </a:extLst>
          </p:cNvPr>
          <p:cNvSpPr>
            <a:spLocks noGrp="1"/>
          </p:cNvSpPr>
          <p:nvPr>
            <p:ph idx="1"/>
          </p:nvPr>
        </p:nvSpPr>
        <p:spPr>
          <a:xfrm>
            <a:off x="645066" y="2031101"/>
            <a:ext cx="4282984" cy="3511943"/>
          </a:xfrm>
        </p:spPr>
        <p:txBody>
          <a:bodyPr anchor="ctr">
            <a:normAutofit/>
          </a:bodyPr>
          <a:lstStyle/>
          <a:p>
            <a:endParaRPr lang="en-US" sz="1800"/>
          </a:p>
        </p:txBody>
      </p:sp>
      <p:sp>
        <p:nvSpPr>
          <p:cNvPr id="23" name="Rectangle 2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12D46DA-4F9D-7272-0A53-BD6868A71A31}"/>
              </a:ext>
            </a:extLst>
          </p:cNvPr>
          <p:cNvPicPr>
            <a:picLocks noChangeAspect="1"/>
          </p:cNvPicPr>
          <p:nvPr/>
        </p:nvPicPr>
        <p:blipFill rotWithShape="1">
          <a:blip r:embed="rId2"/>
          <a:srcRect l="22473" r="17537" b="-2"/>
          <a:stretch/>
        </p:blipFill>
        <p:spPr>
          <a:xfrm>
            <a:off x="5696791" y="382391"/>
            <a:ext cx="5707200" cy="5529580"/>
          </a:xfrm>
          <a:prstGeom prst="rect">
            <a:avLst/>
          </a:prstGeom>
        </p:spPr>
      </p:pic>
    </p:spTree>
    <p:extLst>
      <p:ext uri="{BB962C8B-B14F-4D97-AF65-F5344CB8AC3E}">
        <p14:creationId xmlns:p14="http://schemas.microsoft.com/office/powerpoint/2010/main" val="516517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A221-1976-D845-BDDA-1D538249F10D}"/>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kern="1200" dirty="0">
                <a:latin typeface="+mj-lt"/>
                <a:ea typeface="+mj-ea"/>
                <a:cs typeface="+mj-cs"/>
              </a:rPr>
              <a:t>Welcome!</a:t>
            </a:r>
          </a:p>
        </p:txBody>
      </p:sp>
      <p:sp>
        <p:nvSpPr>
          <p:cNvPr id="100" name="Content Placeholder 82">
            <a:extLst>
              <a:ext uri="{FF2B5EF4-FFF2-40B4-BE49-F238E27FC236}">
                <a16:creationId xmlns:a16="http://schemas.microsoft.com/office/drawing/2014/main" id="{5C89F539-3474-5D32-A9D5-218085ADC5D8}"/>
              </a:ext>
            </a:extLst>
          </p:cNvPr>
          <p:cNvSpPr>
            <a:spLocks noGrp="1"/>
          </p:cNvSpPr>
          <p:nvPr>
            <p:ph idx="1"/>
          </p:nvPr>
        </p:nvSpPr>
        <p:spPr>
          <a:xfrm>
            <a:off x="4965431" y="2438400"/>
            <a:ext cx="6586489" cy="3785419"/>
          </a:xfrm>
        </p:spPr>
        <p:txBody>
          <a:bodyPr>
            <a:normAutofit/>
          </a:bodyPr>
          <a:lstStyle/>
          <a:p>
            <a:endParaRPr lang="en-US" sz="2000" dirty="0"/>
          </a:p>
        </p:txBody>
      </p:sp>
      <p:pic>
        <p:nvPicPr>
          <p:cNvPr id="5" name="Content Placeholder 4">
            <a:extLst>
              <a:ext uri="{FF2B5EF4-FFF2-40B4-BE49-F238E27FC236}">
                <a16:creationId xmlns:a16="http://schemas.microsoft.com/office/drawing/2014/main" id="{03BE5998-BABF-80CB-8B25-724F21FAFC19}"/>
              </a:ext>
            </a:extLst>
          </p:cNvPr>
          <p:cNvPicPr>
            <a:picLocks noChangeAspect="1"/>
          </p:cNvPicPr>
          <p:nvPr/>
        </p:nvPicPr>
        <p:blipFill rotWithShape="1">
          <a:blip r:embed="rId2"/>
          <a:srcRect l="3781"/>
          <a:stretch/>
        </p:blipFill>
        <p:spPr>
          <a:xfrm>
            <a:off x="20" y="10"/>
            <a:ext cx="4635571" cy="6857990"/>
          </a:xfrm>
          <a:prstGeom prst="rect">
            <a:avLst/>
          </a:prstGeom>
          <a:effectLst/>
        </p:spPr>
      </p:pic>
      <p:cxnSp>
        <p:nvCxnSpPr>
          <p:cNvPr id="114" name="Straight Connector 10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1A3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486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C400EB-44AC-1786-AE21-AC1DFF27AFEA}"/>
              </a:ext>
            </a:extLst>
          </p:cNvPr>
          <p:cNvSpPr>
            <a:spLocks noGrp="1"/>
          </p:cNvSpPr>
          <p:nvPr>
            <p:ph type="title"/>
          </p:nvPr>
        </p:nvSpPr>
        <p:spPr>
          <a:xfrm>
            <a:off x="645064" y="525982"/>
            <a:ext cx="4282983" cy="1200361"/>
          </a:xfrm>
        </p:spPr>
        <p:txBody>
          <a:bodyPr anchor="b">
            <a:normAutofit/>
          </a:bodyPr>
          <a:lstStyle/>
          <a:p>
            <a:r>
              <a:rPr lang="en-IE" sz="3600" b="1" dirty="0"/>
              <a:t>Wellbeing-5 Key Principles </a:t>
            </a:r>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AC8FC4-D1A7-06A0-62C5-3729F247D1DE}"/>
              </a:ext>
            </a:extLst>
          </p:cNvPr>
          <p:cNvSpPr>
            <a:spLocks noGrp="1"/>
          </p:cNvSpPr>
          <p:nvPr>
            <p:ph idx="1"/>
          </p:nvPr>
        </p:nvSpPr>
        <p:spPr>
          <a:xfrm>
            <a:off x="645066" y="2031101"/>
            <a:ext cx="4282984" cy="3511943"/>
          </a:xfrm>
        </p:spPr>
        <p:txBody>
          <a:bodyPr anchor="ctr">
            <a:normAutofit/>
          </a:bodyPr>
          <a:lstStyle/>
          <a:p>
            <a:r>
              <a:rPr lang="en-IE" sz="1800"/>
              <a:t>CONNECT-WITH OTHER PEOPLE</a:t>
            </a:r>
          </a:p>
          <a:p>
            <a:r>
              <a:rPr lang="en-IE" sz="1800"/>
              <a:t>BE ACTIVE-EXERCISE WE ENJOY MAKES US FEEL GOOD</a:t>
            </a:r>
          </a:p>
          <a:p>
            <a:r>
              <a:rPr lang="en-IE" sz="1800"/>
              <a:t>KEEP LEARNING-LEARNING NEW THINGS BUILDS CONFIDENCE</a:t>
            </a:r>
          </a:p>
          <a:p>
            <a:r>
              <a:rPr lang="en-IE" sz="1800"/>
              <a:t>GIVE –DOING SOMETHING FOR OTHER BEEFITS GIVER ALSO</a:t>
            </a:r>
          </a:p>
          <a:p>
            <a:r>
              <a:rPr lang="en-IE" sz="1800"/>
              <a:t>TAKE NOTICE-BECOME MORE AWARE OF THE PRESENT MOMENT</a:t>
            </a:r>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each other's wrists and interlinked to form a circle">
            <a:extLst>
              <a:ext uri="{FF2B5EF4-FFF2-40B4-BE49-F238E27FC236}">
                <a16:creationId xmlns:a16="http://schemas.microsoft.com/office/drawing/2014/main" id="{95B1E21D-9645-FFC4-2D7E-34C3681D89BF}"/>
              </a:ext>
            </a:extLst>
          </p:cNvPr>
          <p:cNvPicPr>
            <a:picLocks noChangeAspect="1"/>
          </p:cNvPicPr>
          <p:nvPr/>
        </p:nvPicPr>
        <p:blipFill rotWithShape="1">
          <a:blip r:embed="rId2"/>
          <a:srcRect l="16537" r="12904" b="2"/>
          <a:stretch/>
        </p:blipFill>
        <p:spPr>
          <a:xfrm>
            <a:off x="5987738" y="650494"/>
            <a:ext cx="5628018" cy="5324142"/>
          </a:xfrm>
          <a:prstGeom prst="rect">
            <a:avLst/>
          </a:prstGeom>
        </p:spPr>
      </p:pic>
    </p:spTree>
    <p:extLst>
      <p:ext uri="{BB962C8B-B14F-4D97-AF65-F5344CB8AC3E}">
        <p14:creationId xmlns:p14="http://schemas.microsoft.com/office/powerpoint/2010/main" val="596418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6B5B751-58CA-4AF0-9F7A-87BE14EFD472}"/>
              </a:ext>
            </a:extLst>
          </p:cNvPr>
          <p:cNvSpPr>
            <a:spLocks noGrp="1"/>
          </p:cNvSpPr>
          <p:nvPr>
            <p:ph type="title"/>
          </p:nvPr>
        </p:nvSpPr>
        <p:spPr/>
        <p:txBody>
          <a:bodyPr/>
          <a:lstStyle/>
          <a:p>
            <a:r>
              <a:rPr lang="en-IE" dirty="0"/>
              <a:t>Healthy Campus Initiative </a:t>
            </a:r>
          </a:p>
        </p:txBody>
      </p:sp>
      <p:sp>
        <p:nvSpPr>
          <p:cNvPr id="11" name="Content Placeholder 10">
            <a:extLst>
              <a:ext uri="{FF2B5EF4-FFF2-40B4-BE49-F238E27FC236}">
                <a16:creationId xmlns:a16="http://schemas.microsoft.com/office/drawing/2014/main" id="{C8A81CE8-5B93-4FAC-BF66-69DC0E3A26F2}"/>
              </a:ext>
            </a:extLst>
          </p:cNvPr>
          <p:cNvSpPr>
            <a:spLocks noGrp="1"/>
          </p:cNvSpPr>
          <p:nvPr>
            <p:ph sz="half" idx="1"/>
          </p:nvPr>
        </p:nvSpPr>
        <p:spPr/>
        <p:txBody>
          <a:bodyPr/>
          <a:lstStyle/>
          <a:p>
            <a:r>
              <a:rPr lang="en-IE" sz="2400" dirty="0">
                <a:solidFill>
                  <a:schemeClr val="bg1"/>
                </a:solidFill>
              </a:rPr>
              <a:t>On July 2</a:t>
            </a:r>
            <a:r>
              <a:rPr lang="en-IE" sz="2400" baseline="30000" dirty="0">
                <a:solidFill>
                  <a:schemeClr val="bg1"/>
                </a:solidFill>
              </a:rPr>
              <a:t>nd</a:t>
            </a:r>
            <a:r>
              <a:rPr lang="en-IE" sz="2400" dirty="0">
                <a:solidFill>
                  <a:schemeClr val="bg1"/>
                </a:solidFill>
              </a:rPr>
              <a:t>, 2021, Healthy Ireland’s National Healthy Campus Framework was launched, developed in partnership with the HEIs , the HSE and Healthy Ireland. </a:t>
            </a:r>
          </a:p>
          <a:p>
            <a:r>
              <a:rPr lang="en-IE" sz="2400" dirty="0">
                <a:solidFill>
                  <a:schemeClr val="bg1"/>
                </a:solidFill>
              </a:rPr>
              <a:t>The framework was developed in line with international best practice and is based on the </a:t>
            </a:r>
            <a:r>
              <a:rPr lang="en-IE" sz="2400" dirty="0" err="1">
                <a:solidFill>
                  <a:schemeClr val="bg1"/>
                </a:solidFill>
              </a:rPr>
              <a:t>Onkangan</a:t>
            </a:r>
            <a:r>
              <a:rPr lang="en-IE" sz="2400" dirty="0">
                <a:solidFill>
                  <a:schemeClr val="bg1"/>
                </a:solidFill>
              </a:rPr>
              <a:t> International Charter for Health Promoting Universities.</a:t>
            </a:r>
          </a:p>
          <a:p>
            <a:endParaRPr lang="en-IE" dirty="0"/>
          </a:p>
        </p:txBody>
      </p:sp>
      <p:sp>
        <p:nvSpPr>
          <p:cNvPr id="4" name="Date Placeholder 3">
            <a:extLst>
              <a:ext uri="{FF2B5EF4-FFF2-40B4-BE49-F238E27FC236}">
                <a16:creationId xmlns:a16="http://schemas.microsoft.com/office/drawing/2014/main" id="{A5D5C8D7-9292-4F6B-8811-6A8ED62C0C68}"/>
              </a:ext>
            </a:extLst>
          </p:cNvPr>
          <p:cNvSpPr>
            <a:spLocks noGrp="1"/>
          </p:cNvSpPr>
          <p:nvPr>
            <p:ph type="dt" sz="half" idx="10"/>
          </p:nvPr>
        </p:nvSpPr>
        <p:spPr/>
        <p:txBody>
          <a:bodyPr/>
          <a:lstStyle/>
          <a:p>
            <a:r>
              <a:rPr lang="en-IE" dirty="0"/>
              <a:t>06.11.19</a:t>
            </a:r>
            <a:endParaRPr lang="en-US" dirty="0"/>
          </a:p>
        </p:txBody>
      </p:sp>
      <p:sp>
        <p:nvSpPr>
          <p:cNvPr id="12" name="Content Placeholder 11">
            <a:extLst>
              <a:ext uri="{FF2B5EF4-FFF2-40B4-BE49-F238E27FC236}">
                <a16:creationId xmlns:a16="http://schemas.microsoft.com/office/drawing/2014/main" id="{E074F9B7-AAD7-4280-A941-752E89E17CCB}"/>
              </a:ext>
            </a:extLst>
          </p:cNvPr>
          <p:cNvSpPr>
            <a:spLocks noGrp="1"/>
          </p:cNvSpPr>
          <p:nvPr>
            <p:ph sz="half" idx="13"/>
          </p:nvPr>
        </p:nvSpPr>
        <p:spPr/>
        <p:txBody>
          <a:bodyPr/>
          <a:lstStyle/>
          <a:p>
            <a:r>
              <a:rPr lang="en-IE" sz="2000" dirty="0">
                <a:solidFill>
                  <a:schemeClr val="tx1"/>
                </a:solidFill>
              </a:rPr>
              <a:t>To create a shared understanding of a healthy campus to guide and inspire action by HEIs.</a:t>
            </a:r>
          </a:p>
          <a:p>
            <a:r>
              <a:rPr lang="en-IE" sz="2000" dirty="0">
                <a:solidFill>
                  <a:schemeClr val="tx1"/>
                </a:solidFill>
              </a:rPr>
              <a:t>To support and recognise the work of HEIs in improving the health and wellbeing of campus communities.</a:t>
            </a:r>
          </a:p>
          <a:p>
            <a:r>
              <a:rPr lang="en-IE" sz="2000" dirty="0">
                <a:solidFill>
                  <a:schemeClr val="tx1"/>
                </a:solidFill>
              </a:rPr>
              <a:t>To generate and disseminate knowledge for promoting health and wellbeing in the HEIs.</a:t>
            </a:r>
          </a:p>
        </p:txBody>
      </p:sp>
      <p:sp>
        <p:nvSpPr>
          <p:cNvPr id="9" name="Picture Placeholder 7">
            <a:extLst>
              <a:ext uri="{FF2B5EF4-FFF2-40B4-BE49-F238E27FC236}">
                <a16:creationId xmlns:a16="http://schemas.microsoft.com/office/drawing/2014/main" id="{5DF345DA-04C8-4939-8585-08DD1D0D8F40}"/>
              </a:ext>
            </a:extLst>
          </p:cNvPr>
          <p:cNvSpPr txBox="1">
            <a:spLocks/>
          </p:cNvSpPr>
          <p:nvPr/>
        </p:nvSpPr>
        <p:spPr>
          <a:xfrm>
            <a:off x="5604641" y="1628355"/>
            <a:ext cx="5939420" cy="3645569"/>
          </a:xfrm>
          <a:prstGeom prst="rect">
            <a:avLst/>
          </a:prstGeom>
        </p:spPr>
      </p:sp>
      <p:pic>
        <p:nvPicPr>
          <p:cNvPr id="20" name="Picture 19">
            <a:extLst>
              <a:ext uri="{FF2B5EF4-FFF2-40B4-BE49-F238E27FC236}">
                <a16:creationId xmlns:a16="http://schemas.microsoft.com/office/drawing/2014/main" id="{6D40D240-D799-461D-ABF0-F7039B861CE6}"/>
              </a:ext>
            </a:extLst>
          </p:cNvPr>
          <p:cNvPicPr>
            <a:picLocks noChangeAspect="1"/>
          </p:cNvPicPr>
          <p:nvPr/>
        </p:nvPicPr>
        <p:blipFill>
          <a:blip r:embed="rId3"/>
          <a:stretch>
            <a:fillRect/>
          </a:stretch>
        </p:blipFill>
        <p:spPr>
          <a:xfrm>
            <a:off x="6522353" y="1441923"/>
            <a:ext cx="4942280" cy="5431077"/>
          </a:xfrm>
          <a:prstGeom prst="rect">
            <a:avLst/>
          </a:prstGeom>
        </p:spPr>
      </p:pic>
      <p:sp>
        <p:nvSpPr>
          <p:cNvPr id="19" name="Picture Placeholder 18">
            <a:extLst>
              <a:ext uri="{FF2B5EF4-FFF2-40B4-BE49-F238E27FC236}">
                <a16:creationId xmlns:a16="http://schemas.microsoft.com/office/drawing/2014/main" id="{041D4B1B-30D3-4AE3-8304-D7237BFFD514}"/>
              </a:ext>
            </a:extLst>
          </p:cNvPr>
          <p:cNvSpPr>
            <a:spLocks noGrp="1"/>
          </p:cNvSpPr>
          <p:nvPr>
            <p:ph type="pic" sz="quarter" idx="14"/>
          </p:nvPr>
        </p:nvSpPr>
        <p:spPr>
          <a:xfrm>
            <a:off x="5905737" y="1720588"/>
            <a:ext cx="5939420" cy="3645569"/>
          </a:xfrm>
        </p:spPr>
      </p:sp>
    </p:spTree>
    <p:extLst>
      <p:ext uri="{BB962C8B-B14F-4D97-AF65-F5344CB8AC3E}">
        <p14:creationId xmlns:p14="http://schemas.microsoft.com/office/powerpoint/2010/main" val="150715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8657-858E-4A01-A644-C0BF7A91878B}"/>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2400" kern="1200" dirty="0">
                <a:solidFill>
                  <a:schemeClr val="tx1"/>
                </a:solidFill>
                <a:latin typeface="+mj-lt"/>
                <a:ea typeface="+mj-ea"/>
                <a:cs typeface="+mj-cs"/>
              </a:rPr>
              <a:t>‘A healthy campus adopts a holistic understanding of health, takes a whole campus approach, and aspires to create a learning environment and </a:t>
            </a:r>
            <a:r>
              <a:rPr lang="en-US" sz="2400" kern="1200" dirty="0" err="1">
                <a:solidFill>
                  <a:schemeClr val="tx1"/>
                </a:solidFill>
                <a:latin typeface="+mj-lt"/>
                <a:ea typeface="+mj-ea"/>
                <a:cs typeface="+mj-cs"/>
              </a:rPr>
              <a:t>organisational</a:t>
            </a:r>
            <a:r>
              <a:rPr lang="en-US" sz="2400" kern="1200" dirty="0">
                <a:solidFill>
                  <a:schemeClr val="tx1"/>
                </a:solidFill>
                <a:latin typeface="+mj-lt"/>
                <a:ea typeface="+mj-ea"/>
                <a:cs typeface="+mj-cs"/>
              </a:rPr>
              <a:t> culture that enhances the health and wellbeing of its community and enables people to achieve their full potential’</a:t>
            </a: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pic>
        <p:nvPicPr>
          <p:cNvPr id="6" name="Picture 2" descr="Image result for Limerick University Ireland">
            <a:extLst>
              <a:ext uri="{FF2B5EF4-FFF2-40B4-BE49-F238E27FC236}">
                <a16:creationId xmlns:a16="http://schemas.microsoft.com/office/drawing/2014/main" id="{53E71694-9C95-48C9-B15C-9101B9870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20" b="7220"/>
          <a:stretch>
            <a:fillRect/>
          </a:stretch>
        </p:blipFill>
        <p:spPr bwMode="auto">
          <a:xfrm>
            <a:off x="5669446" y="1628355"/>
            <a:ext cx="5939420" cy="364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5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SDG wheel with SDG 3 in the middle">
            <a:extLst>
              <a:ext uri="{FF2B5EF4-FFF2-40B4-BE49-F238E27FC236}">
                <a16:creationId xmlns:a16="http://schemas.microsoft.com/office/drawing/2014/main" id="{0972E9B0-E5D3-4992-A452-26952868E9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26251" y="1530431"/>
            <a:ext cx="4257266" cy="4278133"/>
          </a:xfrm>
          <a:prstGeom prst="rect">
            <a:avLst/>
          </a:prstGeom>
          <a:solidFill>
            <a:schemeClr val="bg1"/>
          </a:solidFill>
        </p:spPr>
      </p:pic>
      <p:sp>
        <p:nvSpPr>
          <p:cNvPr id="11" name="Title 10">
            <a:extLst>
              <a:ext uri="{FF2B5EF4-FFF2-40B4-BE49-F238E27FC236}">
                <a16:creationId xmlns:a16="http://schemas.microsoft.com/office/drawing/2014/main" id="{78EF7EB6-2604-4337-BA25-8DBB17F873BD}"/>
              </a:ext>
            </a:extLst>
          </p:cNvPr>
          <p:cNvSpPr>
            <a:spLocks noGrp="1"/>
          </p:cNvSpPr>
          <p:nvPr>
            <p:ph type="title"/>
          </p:nvPr>
        </p:nvSpPr>
        <p:spPr>
          <a:xfrm>
            <a:off x="834264" y="826330"/>
            <a:ext cx="10515600" cy="704101"/>
          </a:xfrm>
        </p:spPr>
        <p:txBody>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r>
              <a:rPr lang="en-IE" sz="2800" b="1" dirty="0">
                <a:solidFill>
                  <a:schemeClr val="accent6">
                    <a:lumMod val="50000"/>
                  </a:schemeClr>
                </a:solidFill>
              </a:rPr>
              <a:t>Healthy UL: Sustainable Development Goals</a:t>
            </a:r>
          </a:p>
        </p:txBody>
      </p:sp>
      <p:sp>
        <p:nvSpPr>
          <p:cNvPr id="13" name="TextBox 12">
            <a:extLst>
              <a:ext uri="{FF2B5EF4-FFF2-40B4-BE49-F238E27FC236}">
                <a16:creationId xmlns:a16="http://schemas.microsoft.com/office/drawing/2014/main" id="{A52DBFF8-0C44-492F-AAF9-EBA0346447E7}"/>
              </a:ext>
            </a:extLst>
          </p:cNvPr>
          <p:cNvSpPr txBox="1"/>
          <p:nvPr/>
        </p:nvSpPr>
        <p:spPr>
          <a:xfrm>
            <a:off x="6957747" y="2229899"/>
            <a:ext cx="4459797" cy="1900769"/>
          </a:xfrm>
          <a:prstGeom prst="rect">
            <a:avLst/>
          </a:prstGeom>
          <a:noFill/>
        </p:spPr>
        <p:txBody>
          <a:bodyPr wrap="square" rtlCol="0">
            <a:sp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r>
              <a:rPr lang="en-US" sz="2700" b="1" kern="0" dirty="0">
                <a:solidFill>
                  <a:srgbClr val="005336"/>
                </a:solidFill>
              </a:rPr>
              <a:t>By 2030, </a:t>
            </a:r>
            <a:r>
              <a:rPr lang="en-US" sz="1890" b="1" kern="0" dirty="0">
                <a:solidFill>
                  <a:srgbClr val="005336"/>
                </a:solidFill>
              </a:rPr>
              <a:t>reduce by one-third pre-mature mortality from non-communicable diseases (NCDs) through prevention and treatment, and promote mental health and wellbeing</a:t>
            </a:r>
            <a:endParaRPr lang="en-GB" sz="1890" b="1" kern="0" dirty="0">
              <a:solidFill>
                <a:srgbClr val="005336"/>
              </a:solidFill>
            </a:endParaRPr>
          </a:p>
          <a:p>
            <a:endParaRPr lang="en-IE" sz="1215" dirty="0"/>
          </a:p>
        </p:txBody>
      </p:sp>
    </p:spTree>
    <p:extLst>
      <p:ext uri="{BB962C8B-B14F-4D97-AF65-F5344CB8AC3E}">
        <p14:creationId xmlns:p14="http://schemas.microsoft.com/office/powerpoint/2010/main" val="3613798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61C71-C79E-4E51-BB77-486E05315F9A}"/>
              </a:ext>
            </a:extLst>
          </p:cNvPr>
          <p:cNvPicPr>
            <a:picLocks noChangeAspect="1"/>
          </p:cNvPicPr>
          <p:nvPr/>
        </p:nvPicPr>
        <p:blipFill>
          <a:blip r:embed="rId4"/>
          <a:stretch>
            <a:fillRect/>
          </a:stretch>
        </p:blipFill>
        <p:spPr>
          <a:xfrm>
            <a:off x="4090293" y="1474701"/>
            <a:ext cx="3692669" cy="3638763"/>
          </a:xfrm>
          <a:prstGeom prst="rect">
            <a:avLst/>
          </a:prstGeom>
        </p:spPr>
      </p:pic>
      <p:pic>
        <p:nvPicPr>
          <p:cNvPr id="6" name="Content Placeholder 4" descr="C:\Users\Alanna.obeirne\Desktop\Healthy UL Brand-02 (003).png">
            <a:extLst>
              <a:ext uri="{FF2B5EF4-FFF2-40B4-BE49-F238E27FC236}">
                <a16:creationId xmlns:a16="http://schemas.microsoft.com/office/drawing/2014/main" id="{B9F7574B-722C-46DE-8A67-18B01A4FA651}"/>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9275227" y="4109479"/>
            <a:ext cx="1684758" cy="1654969"/>
          </a:xfrm>
          <a:prstGeom prst="rect">
            <a:avLst/>
          </a:prstGeom>
          <a:noFill/>
          <a:ln>
            <a:noFill/>
          </a:ln>
        </p:spPr>
      </p:pic>
      <p:pic>
        <p:nvPicPr>
          <p:cNvPr id="7" name="Picture 6">
            <a:extLst>
              <a:ext uri="{FF2B5EF4-FFF2-40B4-BE49-F238E27FC236}">
                <a16:creationId xmlns:a16="http://schemas.microsoft.com/office/drawing/2014/main" id="{41D3F7AF-4E55-4820-89AE-9E9F191CEDC8}"/>
              </a:ext>
            </a:extLst>
          </p:cNvPr>
          <p:cNvPicPr>
            <a:picLocks noChangeAspect="1"/>
          </p:cNvPicPr>
          <p:nvPr/>
        </p:nvPicPr>
        <p:blipFill>
          <a:blip r:embed="rId6"/>
          <a:stretch>
            <a:fillRect/>
          </a:stretch>
        </p:blipFill>
        <p:spPr>
          <a:xfrm>
            <a:off x="965931" y="128608"/>
            <a:ext cx="2725512" cy="3906983"/>
          </a:xfrm>
          <a:prstGeom prst="rect">
            <a:avLst/>
          </a:prstGeom>
        </p:spPr>
      </p:pic>
      <p:pic>
        <p:nvPicPr>
          <p:cNvPr id="8" name="Picture 4" descr="Image result for SDG wheel with SDG 3 in the middle">
            <a:extLst>
              <a:ext uri="{FF2B5EF4-FFF2-40B4-BE49-F238E27FC236}">
                <a16:creationId xmlns:a16="http://schemas.microsoft.com/office/drawing/2014/main" id="{D26F3739-DAA6-40CB-AE16-172B718766C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007594" y="752475"/>
            <a:ext cx="1646897" cy="1654969"/>
          </a:xfrm>
          <a:prstGeom prst="rect">
            <a:avLst/>
          </a:prstGeom>
          <a:solidFill>
            <a:schemeClr val="bg1"/>
          </a:solidFill>
        </p:spPr>
      </p:pic>
      <p:pic>
        <p:nvPicPr>
          <p:cNvPr id="1026" name="Picture 2">
            <a:extLst>
              <a:ext uri="{FF2B5EF4-FFF2-40B4-BE49-F238E27FC236}">
                <a16:creationId xmlns:a16="http://schemas.microsoft.com/office/drawing/2014/main" id="{191FAE82-3FA5-4CBA-9400-441CE99338A8}"/>
              </a:ext>
            </a:extLst>
          </p:cNvPr>
          <p:cNvPicPr>
            <a:picLocks noChangeAspect="1" noChangeArrowheads="1"/>
          </p:cNvPicPr>
          <p:nvPr/>
        </p:nvPicPr>
        <p:blipFill>
          <a:blip r:link="rId8">
            <a:extLst>
              <a:ext uri="{28A0092B-C50C-407E-A947-70E740481C1C}">
                <a14:useLocalDpi xmlns:a14="http://schemas.microsoft.com/office/drawing/2010/main" val="0"/>
              </a:ext>
            </a:extLst>
          </a:blip>
          <a:srcRect/>
          <a:stretch>
            <a:fillRect/>
          </a:stretch>
        </p:blipFill>
        <p:spPr bwMode="auto">
          <a:xfrm>
            <a:off x="4123260" y="909575"/>
            <a:ext cx="3626734" cy="44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L Sport Logo">
            <a:extLst>
              <a:ext uri="{FF2B5EF4-FFF2-40B4-BE49-F238E27FC236}">
                <a16:creationId xmlns:a16="http://schemas.microsoft.com/office/drawing/2014/main" id="{CC859F8F-0A78-484C-A908-C5E07D853C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6802" y="399703"/>
            <a:ext cx="1286076" cy="315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31577DC-D583-4F41-BFB0-7841C6720417}"/>
              </a:ext>
            </a:extLst>
          </p:cNvPr>
          <p:cNvPicPr>
            <a:picLocks noChangeAspect="1"/>
          </p:cNvPicPr>
          <p:nvPr/>
        </p:nvPicPr>
        <p:blipFill>
          <a:blip r:embed="rId10"/>
          <a:stretch>
            <a:fillRect/>
          </a:stretch>
        </p:blipFill>
        <p:spPr>
          <a:xfrm>
            <a:off x="7530918" y="3682391"/>
            <a:ext cx="1729708" cy="2509144"/>
          </a:xfrm>
          <a:prstGeom prst="rect">
            <a:avLst/>
          </a:prstGeom>
        </p:spPr>
      </p:pic>
      <p:pic>
        <p:nvPicPr>
          <p:cNvPr id="12" name="Picture 11">
            <a:extLst>
              <a:ext uri="{FF2B5EF4-FFF2-40B4-BE49-F238E27FC236}">
                <a16:creationId xmlns:a16="http://schemas.microsoft.com/office/drawing/2014/main" id="{02C08E04-098E-4123-9FA8-70E585499A32}"/>
              </a:ext>
            </a:extLst>
          </p:cNvPr>
          <p:cNvPicPr>
            <a:picLocks noChangeAspect="1"/>
          </p:cNvPicPr>
          <p:nvPr/>
        </p:nvPicPr>
        <p:blipFill>
          <a:blip r:embed="rId11"/>
          <a:stretch>
            <a:fillRect/>
          </a:stretch>
        </p:blipFill>
        <p:spPr>
          <a:xfrm>
            <a:off x="7660624" y="2354138"/>
            <a:ext cx="2096709" cy="856656"/>
          </a:xfrm>
          <a:prstGeom prst="rect">
            <a:avLst/>
          </a:prstGeom>
        </p:spPr>
      </p:pic>
      <p:pic>
        <p:nvPicPr>
          <p:cNvPr id="14" name="Picture 13">
            <a:extLst>
              <a:ext uri="{FF2B5EF4-FFF2-40B4-BE49-F238E27FC236}">
                <a16:creationId xmlns:a16="http://schemas.microsoft.com/office/drawing/2014/main" id="{3B9BF93D-00F1-4535-94AC-CDDF4FAE09EE}"/>
              </a:ext>
            </a:extLst>
          </p:cNvPr>
          <p:cNvPicPr>
            <a:picLocks noChangeAspect="1"/>
          </p:cNvPicPr>
          <p:nvPr/>
        </p:nvPicPr>
        <p:blipFill>
          <a:blip r:embed="rId12"/>
          <a:stretch>
            <a:fillRect/>
          </a:stretch>
        </p:blipFill>
        <p:spPr>
          <a:xfrm>
            <a:off x="1013222" y="4283039"/>
            <a:ext cx="3626734" cy="1434889"/>
          </a:xfrm>
          <a:prstGeom prst="rect">
            <a:avLst/>
          </a:prstGeom>
        </p:spPr>
      </p:pic>
      <p:pic>
        <p:nvPicPr>
          <p:cNvPr id="16" name="Picture 15">
            <a:extLst>
              <a:ext uri="{FF2B5EF4-FFF2-40B4-BE49-F238E27FC236}">
                <a16:creationId xmlns:a16="http://schemas.microsoft.com/office/drawing/2014/main" id="{1156DE8E-998E-4489-B999-72AC4BB10554}"/>
              </a:ext>
            </a:extLst>
          </p:cNvPr>
          <p:cNvPicPr>
            <a:picLocks noChangeAspect="1"/>
          </p:cNvPicPr>
          <p:nvPr/>
        </p:nvPicPr>
        <p:blipFill>
          <a:blip r:embed="rId13"/>
          <a:stretch>
            <a:fillRect/>
          </a:stretch>
        </p:blipFill>
        <p:spPr>
          <a:xfrm>
            <a:off x="9757333" y="2653903"/>
            <a:ext cx="1636532" cy="1263570"/>
          </a:xfrm>
          <a:prstGeom prst="rect">
            <a:avLst/>
          </a:prstGeom>
        </p:spPr>
      </p:pic>
      <p:pic>
        <p:nvPicPr>
          <p:cNvPr id="18" name="Picture 17">
            <a:extLst>
              <a:ext uri="{FF2B5EF4-FFF2-40B4-BE49-F238E27FC236}">
                <a16:creationId xmlns:a16="http://schemas.microsoft.com/office/drawing/2014/main" id="{30F68428-DA7E-41AF-986D-4EF4C5EADFDD}"/>
              </a:ext>
            </a:extLst>
          </p:cNvPr>
          <p:cNvPicPr>
            <a:picLocks noChangeAspect="1"/>
          </p:cNvPicPr>
          <p:nvPr/>
        </p:nvPicPr>
        <p:blipFill>
          <a:blip r:embed="rId14"/>
          <a:stretch>
            <a:fillRect/>
          </a:stretch>
        </p:blipFill>
        <p:spPr>
          <a:xfrm>
            <a:off x="1542859" y="5764448"/>
            <a:ext cx="3931363" cy="862754"/>
          </a:xfrm>
          <a:prstGeom prst="rect">
            <a:avLst/>
          </a:prstGeom>
        </p:spPr>
      </p:pic>
      <p:pic>
        <p:nvPicPr>
          <p:cNvPr id="20" name="Picture 19">
            <a:extLst>
              <a:ext uri="{FF2B5EF4-FFF2-40B4-BE49-F238E27FC236}">
                <a16:creationId xmlns:a16="http://schemas.microsoft.com/office/drawing/2014/main" id="{95F478DB-6782-45A5-AE5D-CE3B9BF1F835}"/>
              </a:ext>
            </a:extLst>
          </p:cNvPr>
          <p:cNvPicPr>
            <a:picLocks noChangeAspect="1"/>
          </p:cNvPicPr>
          <p:nvPr/>
        </p:nvPicPr>
        <p:blipFill>
          <a:blip r:embed="rId15"/>
          <a:stretch>
            <a:fillRect/>
          </a:stretch>
        </p:blipFill>
        <p:spPr>
          <a:xfrm>
            <a:off x="5447183" y="5188193"/>
            <a:ext cx="1755494" cy="797367"/>
          </a:xfrm>
          <a:prstGeom prst="rect">
            <a:avLst/>
          </a:prstGeom>
        </p:spPr>
      </p:pic>
      <p:pic>
        <p:nvPicPr>
          <p:cNvPr id="22" name="Picture 21">
            <a:extLst>
              <a:ext uri="{FF2B5EF4-FFF2-40B4-BE49-F238E27FC236}">
                <a16:creationId xmlns:a16="http://schemas.microsoft.com/office/drawing/2014/main" id="{F0821211-5835-4F28-9436-BFA59FCE344E}"/>
              </a:ext>
            </a:extLst>
          </p:cNvPr>
          <p:cNvPicPr>
            <a:picLocks noChangeAspect="1"/>
          </p:cNvPicPr>
          <p:nvPr/>
        </p:nvPicPr>
        <p:blipFill>
          <a:blip r:embed="rId16"/>
          <a:stretch>
            <a:fillRect/>
          </a:stretch>
        </p:blipFill>
        <p:spPr>
          <a:xfrm>
            <a:off x="5533708" y="6094603"/>
            <a:ext cx="2084047" cy="727390"/>
          </a:xfrm>
          <a:prstGeom prst="rect">
            <a:avLst/>
          </a:prstGeom>
        </p:spPr>
      </p:pic>
      <p:pic>
        <p:nvPicPr>
          <p:cNvPr id="24" name="Picture 23">
            <a:extLst>
              <a:ext uri="{FF2B5EF4-FFF2-40B4-BE49-F238E27FC236}">
                <a16:creationId xmlns:a16="http://schemas.microsoft.com/office/drawing/2014/main" id="{3847073E-8E3B-42C3-853A-E0DBF18C2B37}"/>
              </a:ext>
            </a:extLst>
          </p:cNvPr>
          <p:cNvPicPr>
            <a:picLocks noChangeAspect="1"/>
          </p:cNvPicPr>
          <p:nvPr/>
        </p:nvPicPr>
        <p:blipFill>
          <a:blip r:embed="rId17"/>
          <a:stretch>
            <a:fillRect/>
          </a:stretch>
        </p:blipFill>
        <p:spPr>
          <a:xfrm>
            <a:off x="6919577" y="32231"/>
            <a:ext cx="2192855" cy="773550"/>
          </a:xfrm>
          <a:prstGeom prst="rect">
            <a:avLst/>
          </a:prstGeom>
        </p:spPr>
      </p:pic>
      <p:pic>
        <p:nvPicPr>
          <p:cNvPr id="26" name="Picture 25">
            <a:extLst>
              <a:ext uri="{FF2B5EF4-FFF2-40B4-BE49-F238E27FC236}">
                <a16:creationId xmlns:a16="http://schemas.microsoft.com/office/drawing/2014/main" id="{B5492A49-1FF8-4541-964B-2818E914FE66}"/>
              </a:ext>
            </a:extLst>
          </p:cNvPr>
          <p:cNvPicPr>
            <a:picLocks noChangeAspect="1"/>
          </p:cNvPicPr>
          <p:nvPr/>
        </p:nvPicPr>
        <p:blipFill>
          <a:blip r:embed="rId18"/>
          <a:stretch>
            <a:fillRect/>
          </a:stretch>
        </p:blipFill>
        <p:spPr>
          <a:xfrm>
            <a:off x="6919576" y="1657569"/>
            <a:ext cx="1933681" cy="202338"/>
          </a:xfrm>
          <a:prstGeom prst="rect">
            <a:avLst/>
          </a:prstGeom>
        </p:spPr>
      </p:pic>
    </p:spTree>
    <p:custDataLst>
      <p:tags r:id="rId1"/>
    </p:custDataLst>
    <p:extLst>
      <p:ext uri="{BB962C8B-B14F-4D97-AF65-F5344CB8AC3E}">
        <p14:creationId xmlns:p14="http://schemas.microsoft.com/office/powerpoint/2010/main" val="42935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3EA9D-6EF7-BF7F-52E4-78866A56C648}"/>
              </a:ext>
            </a:extLst>
          </p:cNvPr>
          <p:cNvSpPr>
            <a:spLocks noGrp="1"/>
          </p:cNvSpPr>
          <p:nvPr>
            <p:ph type="title"/>
          </p:nvPr>
        </p:nvSpPr>
        <p:spPr>
          <a:xfrm>
            <a:off x="793662" y="386930"/>
            <a:ext cx="10066122" cy="1298448"/>
          </a:xfrm>
        </p:spPr>
        <p:txBody>
          <a:bodyPr anchor="b">
            <a:normAutofit/>
          </a:bodyPr>
          <a:lstStyle/>
          <a:p>
            <a:r>
              <a:rPr lang="en-IE" sz="4800" dirty="0"/>
              <a:t>What is Wellbeing?</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581B4A-B886-3FFE-900D-B7E98BBB284D}"/>
              </a:ext>
            </a:extLst>
          </p:cNvPr>
          <p:cNvSpPr>
            <a:spLocks noGrp="1"/>
          </p:cNvSpPr>
          <p:nvPr>
            <p:ph idx="1"/>
          </p:nvPr>
        </p:nvSpPr>
        <p:spPr>
          <a:xfrm>
            <a:off x="793661" y="2599509"/>
            <a:ext cx="4530898" cy="3639450"/>
          </a:xfrm>
        </p:spPr>
        <p:txBody>
          <a:bodyPr anchor="ctr">
            <a:normAutofit/>
          </a:bodyPr>
          <a:lstStyle/>
          <a:p>
            <a:pPr marL="0" indent="0">
              <a:buNone/>
            </a:pPr>
            <a:r>
              <a:rPr lang="en-IE" sz="2000" u="sng"/>
              <a:t>Dodge et al</a:t>
            </a:r>
          </a:p>
          <a:p>
            <a:pPr marL="0" indent="0">
              <a:buNone/>
            </a:pPr>
            <a:r>
              <a:rPr lang="en-IE" sz="2000" u="sng"/>
              <a:t> Wellbeing is the balance between resources and demands</a:t>
            </a:r>
          </a:p>
          <a:p>
            <a:pPr marL="0" indent="0">
              <a:buNone/>
            </a:pPr>
            <a:endParaRPr lang="en-IE" sz="2000" u="sng"/>
          </a:p>
        </p:txBody>
      </p:sp>
      <p:pic>
        <p:nvPicPr>
          <p:cNvPr id="6" name="Picture 5">
            <a:extLst>
              <a:ext uri="{FF2B5EF4-FFF2-40B4-BE49-F238E27FC236}">
                <a16:creationId xmlns:a16="http://schemas.microsoft.com/office/drawing/2014/main" id="{B01EF1DE-4212-FFAB-4B1E-A9B2856A5892}"/>
              </a:ext>
            </a:extLst>
          </p:cNvPr>
          <p:cNvPicPr>
            <a:picLocks noChangeAspect="1"/>
          </p:cNvPicPr>
          <p:nvPr/>
        </p:nvPicPr>
        <p:blipFill>
          <a:blip r:embed="rId2"/>
          <a:stretch>
            <a:fillRect/>
          </a:stretch>
        </p:blipFill>
        <p:spPr>
          <a:xfrm>
            <a:off x="5911532" y="2590283"/>
            <a:ext cx="5150277" cy="3502188"/>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23DFB6C-5730-CE6C-E0E2-87A6B2A88735}"/>
              </a:ext>
            </a:extLst>
          </p:cNvPr>
          <p:cNvSpPr>
            <a:spLocks noGrp="1"/>
          </p:cNvSpPr>
          <p:nvPr>
            <p:ph type="dt" sz="half" idx="10"/>
          </p:nvPr>
        </p:nvSpPr>
        <p:spPr>
          <a:xfrm>
            <a:off x="838200" y="6492240"/>
            <a:ext cx="2743200" cy="365125"/>
          </a:xfrm>
        </p:spPr>
        <p:txBody>
          <a:bodyPr>
            <a:normAutofit/>
          </a:bodyPr>
          <a:lstStyle/>
          <a:p>
            <a:pPr>
              <a:spcAft>
                <a:spcPts val="600"/>
              </a:spcAft>
            </a:pPr>
            <a:r>
              <a:rPr lang="en-IE"/>
              <a:t>06.11.19</a:t>
            </a:r>
            <a:endParaRPr lang="en-US"/>
          </a:p>
        </p:txBody>
      </p:sp>
    </p:spTree>
    <p:extLst>
      <p:ext uri="{BB962C8B-B14F-4D97-AF65-F5344CB8AC3E}">
        <p14:creationId xmlns:p14="http://schemas.microsoft.com/office/powerpoint/2010/main" val="685964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4AF78-DD0F-438C-8DBB-22D9E2327A88}"/>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100" b="1" dirty="0"/>
              <a:t>Importance of Health and Wellbeing while Studying</a:t>
            </a:r>
          </a:p>
        </p:txBody>
      </p:sp>
      <p:sp>
        <p:nvSpPr>
          <p:cNvPr id="22" name="Rectangle 2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93BCE6-D3AC-4F4F-94DD-0540B588E6FC}"/>
              </a:ext>
            </a:extLst>
          </p:cNvPr>
          <p:cNvSpPr>
            <a:spLocks noGrp="1"/>
          </p:cNvSpPr>
          <p:nvPr>
            <p:ph sz="half" idx="1"/>
          </p:nvPr>
        </p:nvSpPr>
        <p:spPr>
          <a:xfrm>
            <a:off x="645066" y="2031101"/>
            <a:ext cx="4282984" cy="3511943"/>
          </a:xfrm>
        </p:spPr>
        <p:txBody>
          <a:bodyPr vert="horz" lIns="91440" tIns="45720" rIns="91440" bIns="45720" rtlCol="0" anchor="ctr">
            <a:normAutofit/>
          </a:bodyPr>
          <a:lstStyle/>
          <a:p>
            <a:r>
              <a:rPr lang="en-US" sz="1300" b="0" i="0" dirty="0">
                <a:effectLst/>
              </a:rPr>
              <a:t>There is a strong and expanding evidence base indicating that university students are a ‘very high risk population’ for psychological distress</a:t>
            </a:r>
          </a:p>
          <a:p>
            <a:r>
              <a:rPr lang="en-US" sz="1300" dirty="0"/>
              <a:t>Evidence shows that pandemic has had apparent negative impact on perceived mental health and wellbeing </a:t>
            </a:r>
          </a:p>
          <a:p>
            <a:r>
              <a:rPr lang="en-US" sz="1300" dirty="0"/>
              <a:t>Record demand for mental health services across universities</a:t>
            </a:r>
          </a:p>
          <a:p>
            <a:r>
              <a:rPr lang="en-US" sz="1300" dirty="0"/>
              <a:t>Healthy UL developing a Student Life Module, a module ‘for students, by students’ to help promote resilience and life skills </a:t>
            </a:r>
          </a:p>
          <a:p>
            <a:r>
              <a:rPr lang="en-US" sz="1300" dirty="0"/>
              <a:t>Mental health and wellbeing affects academic performance</a:t>
            </a:r>
          </a:p>
          <a:p>
            <a:r>
              <a:rPr lang="en-US" sz="1300" dirty="0"/>
              <a:t>Regular exercise promotes better mental health and emotional wellbeing</a:t>
            </a:r>
          </a:p>
        </p:txBody>
      </p:sp>
      <p:sp>
        <p:nvSpPr>
          <p:cNvPr id="24" name="Rectangle 2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3F5F70D-980E-4BAC-9AAC-217603841C08}"/>
              </a:ext>
            </a:extLst>
          </p:cNvPr>
          <p:cNvPicPr>
            <a:picLocks noGrp="1" noChangeAspect="1"/>
          </p:cNvPicPr>
          <p:nvPr>
            <p:ph sz="half" idx="2"/>
          </p:nvPr>
        </p:nvPicPr>
        <p:blipFill rotWithShape="1">
          <a:blip r:embed="rId3"/>
          <a:srcRect l="17175" r="12793" b="-1"/>
          <a:stretch/>
        </p:blipFill>
        <p:spPr>
          <a:xfrm>
            <a:off x="5987738" y="650494"/>
            <a:ext cx="5628018" cy="5324142"/>
          </a:xfrm>
          <a:prstGeom prst="rect">
            <a:avLst/>
          </a:prstGeom>
        </p:spPr>
      </p:pic>
    </p:spTree>
    <p:extLst>
      <p:ext uri="{BB962C8B-B14F-4D97-AF65-F5344CB8AC3E}">
        <p14:creationId xmlns:p14="http://schemas.microsoft.com/office/powerpoint/2010/main" val="665518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0C4D9-3713-3C97-9386-EF3310AD78FC}"/>
              </a:ext>
            </a:extLst>
          </p:cNvPr>
          <p:cNvSpPr>
            <a:spLocks noGrp="1"/>
          </p:cNvSpPr>
          <p:nvPr>
            <p:ph type="title"/>
          </p:nvPr>
        </p:nvSpPr>
        <p:spPr>
          <a:xfrm>
            <a:off x="838200" y="556995"/>
            <a:ext cx="10515600" cy="1133693"/>
          </a:xfrm>
        </p:spPr>
        <p:txBody>
          <a:bodyPr>
            <a:normAutofit/>
          </a:bodyPr>
          <a:lstStyle/>
          <a:p>
            <a:r>
              <a:rPr lang="en-IE" sz="3600" b="1"/>
              <a:t>Importance of Health &amp; Wellbeing for College Students </a:t>
            </a:r>
          </a:p>
        </p:txBody>
      </p:sp>
      <p:graphicFrame>
        <p:nvGraphicFramePr>
          <p:cNvPr id="25" name="Content Placeholder 2">
            <a:extLst>
              <a:ext uri="{FF2B5EF4-FFF2-40B4-BE49-F238E27FC236}">
                <a16:creationId xmlns:a16="http://schemas.microsoft.com/office/drawing/2014/main" id="{43B7E9D6-54EE-F765-1EBA-8EACAE818122}"/>
              </a:ext>
            </a:extLst>
          </p:cNvPr>
          <p:cNvGraphicFramePr>
            <a:graphicFrameLocks noGrp="1"/>
          </p:cNvGraphicFramePr>
          <p:nvPr>
            <p:ph idx="1"/>
            <p:extLst>
              <p:ext uri="{D42A27DB-BD31-4B8C-83A1-F6EECF244321}">
                <p14:modId xmlns:p14="http://schemas.microsoft.com/office/powerpoint/2010/main" val="39227303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25460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61_RD_UL_PPT_V1" id="{B1DF1E9F-A915-334F-8576-F19A781521BD}" vid="{D2420B80-F699-684B-A18E-0344655F8F7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542</Words>
  <Application>Microsoft Office PowerPoint</Application>
  <PresentationFormat>Widescreen</PresentationFormat>
  <Paragraphs>56</Paragraphs>
  <Slides>20</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Arial</vt:lpstr>
      <vt:lpstr>Calibri</vt:lpstr>
      <vt:lpstr>Calibri Light</vt:lpstr>
      <vt:lpstr>Georgia</vt:lpstr>
      <vt:lpstr>Helvetica</vt:lpstr>
      <vt:lpstr>Office Theme</vt:lpstr>
      <vt:lpstr>1_Office Theme</vt:lpstr>
      <vt:lpstr>Office Theme</vt:lpstr>
      <vt:lpstr>Office Theme</vt:lpstr>
      <vt:lpstr>Healthy UL,  Healthy UL and Wellbeing for Postgraduate Researchers  </vt:lpstr>
      <vt:lpstr>Welcome!</vt:lpstr>
      <vt:lpstr>Healthy Campus Initiative </vt:lpstr>
      <vt:lpstr>‘A healthy campus adopts a holistic understanding of health, takes a whole campus approach, and aspires to create a learning environment and organisational culture that enhances the health and wellbeing of its community and enables people to achieve their full potential’  </vt:lpstr>
      <vt:lpstr>Healthy UL: Sustainable Development Goals</vt:lpstr>
      <vt:lpstr>PowerPoint Presentation</vt:lpstr>
      <vt:lpstr>What is Wellbeing?</vt:lpstr>
      <vt:lpstr>Importance of Health and Wellbeing while Studying</vt:lpstr>
      <vt:lpstr>Importance of Health &amp; Wellbeing for College Students </vt:lpstr>
      <vt:lpstr>First 7 Weeks </vt:lpstr>
      <vt:lpstr>Instagram and Twitter Outputs </vt:lpstr>
      <vt:lpstr>Harnessing Health Podcast </vt:lpstr>
      <vt:lpstr>Cookalong </vt:lpstr>
      <vt:lpstr>   </vt:lpstr>
      <vt:lpstr>Sexual Health and Wellbeing </vt:lpstr>
      <vt:lpstr>Addictive Behaviours</vt:lpstr>
      <vt:lpstr>Mental Health &amp; Wellbeing</vt:lpstr>
      <vt:lpstr>Environment</vt:lpstr>
      <vt:lpstr>Physical Activity</vt:lpstr>
      <vt:lpstr>Wellbeing-5 Key Principles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UL,  Healthy UL and Wellbeing for Postgraduate Researchers  </dc:title>
  <dc:creator>Sarah.Kennedy</dc:creator>
  <cp:lastModifiedBy>Sarah.Kennedy</cp:lastModifiedBy>
  <cp:revision>1</cp:revision>
  <dcterms:created xsi:type="dcterms:W3CDTF">2022-10-26T13:21:19Z</dcterms:created>
  <dcterms:modified xsi:type="dcterms:W3CDTF">2022-10-26T18:04:58Z</dcterms:modified>
</cp:coreProperties>
</file>