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67" r:id="rId5"/>
    <p:sldId id="278" r:id="rId6"/>
    <p:sldId id="280" r:id="rId7"/>
    <p:sldId id="288" r:id="rId8"/>
    <p:sldId id="296" r:id="rId9"/>
    <p:sldId id="298" r:id="rId10"/>
    <p:sldId id="299" r:id="rId11"/>
    <p:sldId id="291" r:id="rId12"/>
    <p:sldId id="293" r:id="rId13"/>
    <p:sldId id="297" r:id="rId14"/>
    <p:sldId id="295" r:id="rId15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56"/>
    <a:srgbClr val="005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2F655-B6C7-3F7A-AE58-1E0C80974D75}" v="18" dt="2022-08-24T13:32:26.139"/>
    <p1510:client id="{70D08D99-9896-BEB0-376C-28B17F5CA3CC}" v="25" dt="2022-08-24T13:34:00.652"/>
    <p1510:client id="{7DA61BE2-EAA6-3B6B-9B8B-A486F44C0B73}" v="24" dt="2022-08-16T13:16:45.994"/>
    <p1510:client id="{DE0ABD68-7932-D9D4-FBBC-20EBCA96B960}" v="11" dt="2022-08-24T13:28:04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.Kenihan" userId="S::ciara.kenihan@ul.ie::b3ab9f34-1aeb-4acb-ae24-074c5f197631" providerId="AD" clId="Web-{7DA61BE2-EAA6-3B6B-9B8B-A486F44C0B73}"/>
    <pc:docChg chg="modSld">
      <pc:chgData name="Ciara.Kenihan" userId="S::ciara.kenihan@ul.ie::b3ab9f34-1aeb-4acb-ae24-074c5f197631" providerId="AD" clId="Web-{7DA61BE2-EAA6-3B6B-9B8B-A486F44C0B73}" dt="2022-08-16T13:16:40.665" v="10" actId="20577"/>
      <pc:docMkLst>
        <pc:docMk/>
      </pc:docMkLst>
      <pc:sldChg chg="modSp">
        <pc:chgData name="Ciara.Kenihan" userId="S::ciara.kenihan@ul.ie::b3ab9f34-1aeb-4acb-ae24-074c5f197631" providerId="AD" clId="Web-{7DA61BE2-EAA6-3B6B-9B8B-A486F44C0B73}" dt="2022-08-16T13:16:40.665" v="10" actId="20577"/>
        <pc:sldMkLst>
          <pc:docMk/>
          <pc:sldMk cId="475688069" sldId="296"/>
        </pc:sldMkLst>
        <pc:spChg chg="mod">
          <ac:chgData name="Ciara.Kenihan" userId="S::ciara.kenihan@ul.ie::b3ab9f34-1aeb-4acb-ae24-074c5f197631" providerId="AD" clId="Web-{7DA61BE2-EAA6-3B6B-9B8B-A486F44C0B73}" dt="2022-08-16T13:16:40.665" v="10" actId="20577"/>
          <ac:spMkLst>
            <pc:docMk/>
            <pc:sldMk cId="475688069" sldId="296"/>
            <ac:spMk id="9" creationId="{00000000-0000-0000-0000-000000000000}"/>
          </ac:spMkLst>
        </pc:spChg>
      </pc:sldChg>
    </pc:docChg>
  </pc:docChgLst>
  <pc:docChgLst>
    <pc:chgData name="Ciara.Kenihan" userId="S::ciara.kenihan@ul.ie::b3ab9f34-1aeb-4acb-ae24-074c5f197631" providerId="AD" clId="Web-{70D08D99-9896-BEB0-376C-28B17F5CA3CC}"/>
    <pc:docChg chg="modSld">
      <pc:chgData name="Ciara.Kenihan" userId="S::ciara.kenihan@ul.ie::b3ab9f34-1aeb-4acb-ae24-074c5f197631" providerId="AD" clId="Web-{70D08D99-9896-BEB0-376C-28B17F5CA3CC}" dt="2022-08-24T13:34:18.575" v="24" actId="20577"/>
      <pc:docMkLst>
        <pc:docMk/>
      </pc:docMkLst>
      <pc:sldChg chg="modSp">
        <pc:chgData name="Ciara.Kenihan" userId="S::ciara.kenihan@ul.ie::b3ab9f34-1aeb-4acb-ae24-074c5f197631" providerId="AD" clId="Web-{70D08D99-9896-BEB0-376C-28B17F5CA3CC}" dt="2022-08-24T13:34:00.355" v="12" actId="20577"/>
        <pc:sldMkLst>
          <pc:docMk/>
          <pc:sldMk cId="122112309" sldId="267"/>
        </pc:sldMkLst>
        <pc:spChg chg="mod">
          <ac:chgData name="Ciara.Kenihan" userId="S::ciara.kenihan@ul.ie::b3ab9f34-1aeb-4acb-ae24-074c5f197631" providerId="AD" clId="Web-{70D08D99-9896-BEB0-376C-28B17F5CA3CC}" dt="2022-08-24T13:34:00.355" v="12" actId="20577"/>
          <ac:spMkLst>
            <pc:docMk/>
            <pc:sldMk cId="122112309" sldId="267"/>
            <ac:spMk id="5" creationId="{00000000-0000-0000-0000-000000000000}"/>
          </ac:spMkLst>
        </pc:spChg>
      </pc:sldChg>
      <pc:sldChg chg="modSp">
        <pc:chgData name="Ciara.Kenihan" userId="S::ciara.kenihan@ul.ie::b3ab9f34-1aeb-4acb-ae24-074c5f197631" providerId="AD" clId="Web-{70D08D99-9896-BEB0-376C-28B17F5CA3CC}" dt="2022-08-24T13:34:18.575" v="24" actId="20577"/>
        <pc:sldMkLst>
          <pc:docMk/>
          <pc:sldMk cId="3998277700" sldId="271"/>
        </pc:sldMkLst>
        <pc:graphicFrameChg chg="modGraphic">
          <ac:chgData name="Ciara.Kenihan" userId="S::ciara.kenihan@ul.ie::b3ab9f34-1aeb-4acb-ae24-074c5f197631" providerId="AD" clId="Web-{70D08D99-9896-BEB0-376C-28B17F5CA3CC}" dt="2022-08-24T13:34:18.575" v="24" actId="20577"/>
          <ac:graphicFrameMkLst>
            <pc:docMk/>
            <pc:sldMk cId="3998277700" sldId="271"/>
            <ac:graphicFrameMk id="6" creationId="{09952706-BF31-4E93-82A8-C81989931D63}"/>
          </ac:graphicFrameMkLst>
        </pc:graphicFrameChg>
      </pc:sldChg>
    </pc:docChg>
  </pc:docChgLst>
  <pc:docChgLst>
    <pc:chgData name="Ciara.Kenihan" userId="S::ciara.kenihan@ul.ie::b3ab9f34-1aeb-4acb-ae24-074c5f197631" providerId="AD" clId="Web-{0E12F655-B6C7-3F7A-AE58-1E0C80974D75}"/>
    <pc:docChg chg="modSld">
      <pc:chgData name="Ciara.Kenihan" userId="S::ciara.kenihan@ul.ie::b3ab9f34-1aeb-4acb-ae24-074c5f197631" providerId="AD" clId="Web-{0E12F655-B6C7-3F7A-AE58-1E0C80974D75}" dt="2022-08-24T13:32:26.139" v="8" actId="20577"/>
      <pc:docMkLst>
        <pc:docMk/>
      </pc:docMkLst>
      <pc:sldChg chg="modSp">
        <pc:chgData name="Ciara.Kenihan" userId="S::ciara.kenihan@ul.ie::b3ab9f34-1aeb-4acb-ae24-074c5f197631" providerId="AD" clId="Web-{0E12F655-B6C7-3F7A-AE58-1E0C80974D75}" dt="2022-08-24T13:32:26.139" v="8" actId="20577"/>
        <pc:sldMkLst>
          <pc:docMk/>
          <pc:sldMk cId="475688069" sldId="296"/>
        </pc:sldMkLst>
        <pc:spChg chg="mod">
          <ac:chgData name="Ciara.Kenihan" userId="S::ciara.kenihan@ul.ie::b3ab9f34-1aeb-4acb-ae24-074c5f197631" providerId="AD" clId="Web-{0E12F655-B6C7-3F7A-AE58-1E0C80974D75}" dt="2022-08-24T13:32:26.139" v="8" actId="20577"/>
          <ac:spMkLst>
            <pc:docMk/>
            <pc:sldMk cId="475688069" sldId="296"/>
            <ac:spMk id="9" creationId="{00000000-0000-0000-0000-000000000000}"/>
          </ac:spMkLst>
        </pc:spChg>
      </pc:sldChg>
    </pc:docChg>
  </pc:docChgLst>
  <pc:docChgLst>
    <pc:chgData name="Ciara.Kenihan" userId="S::ciara.kenihan@ul.ie::b3ab9f34-1aeb-4acb-ae24-074c5f197631" providerId="AD" clId="Web-{DE0ABD68-7932-D9D4-FBBC-20EBCA96B960}"/>
    <pc:docChg chg="modSld">
      <pc:chgData name="Ciara.Kenihan" userId="S::ciara.kenihan@ul.ie::b3ab9f34-1aeb-4acb-ae24-074c5f197631" providerId="AD" clId="Web-{DE0ABD68-7932-D9D4-FBBC-20EBCA96B960}" dt="2022-08-24T13:28:04.443" v="7" actId="20577"/>
      <pc:docMkLst>
        <pc:docMk/>
      </pc:docMkLst>
      <pc:sldChg chg="modSp">
        <pc:chgData name="Ciara.Kenihan" userId="S::ciara.kenihan@ul.ie::b3ab9f34-1aeb-4acb-ae24-074c5f197631" providerId="AD" clId="Web-{DE0ABD68-7932-D9D4-FBBC-20EBCA96B960}" dt="2022-08-24T13:28:04.443" v="7" actId="20577"/>
        <pc:sldMkLst>
          <pc:docMk/>
          <pc:sldMk cId="3042820297" sldId="298"/>
        </pc:sldMkLst>
        <pc:spChg chg="mod">
          <ac:chgData name="Ciara.Kenihan" userId="S::ciara.kenihan@ul.ie::b3ab9f34-1aeb-4acb-ae24-074c5f197631" providerId="AD" clId="Web-{DE0ABD68-7932-D9D4-FBBC-20EBCA96B960}" dt="2022-08-24T13:28:04.443" v="7" actId="20577"/>
          <ac:spMkLst>
            <pc:docMk/>
            <pc:sldMk cId="3042820297" sldId="298"/>
            <ac:spMk id="9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da.ie/en/contact-us/station-directory/" TargetMode="External"/><Relationship Id="rId1" Type="http://schemas.openxmlformats.org/officeDocument/2006/relationships/hyperlink" Target="https://burghquayregistrationoffice.inis.gov.ie/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da.ie/en/contact-us/station-directory/" TargetMode="External"/><Relationship Id="rId1" Type="http://schemas.openxmlformats.org/officeDocument/2006/relationships/hyperlink" Target="https://burghquayregistrationoffice.inis.gov.ie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D23EE-4656-45B2-94D7-8395644A3C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905021-7D67-4102-A725-65947A99FB23}">
      <dgm:prSet/>
      <dgm:spPr/>
      <dgm:t>
        <a:bodyPr/>
        <a:lstStyle/>
        <a:p>
          <a:r>
            <a:rPr lang="en-IE"/>
            <a:t>Mandatory for all Non-EEA students (including those who do not require a visa to come to Ireland) and must be done in due time</a:t>
          </a:r>
          <a:endParaRPr lang="en-US"/>
        </a:p>
      </dgm:t>
    </dgm:pt>
    <dgm:pt modelId="{CB172DF6-246C-4362-9DD6-12AEDEB7EB54}" type="parTrans" cxnId="{61425A6A-D783-41EC-BBCA-DEDAD79F5A0C}">
      <dgm:prSet/>
      <dgm:spPr/>
      <dgm:t>
        <a:bodyPr/>
        <a:lstStyle/>
        <a:p>
          <a:endParaRPr lang="en-US"/>
        </a:p>
      </dgm:t>
    </dgm:pt>
    <dgm:pt modelId="{EC1CDE79-F0DF-4DA4-84C2-4C540158FA97}" type="sibTrans" cxnId="{61425A6A-D783-41EC-BBCA-DEDAD79F5A0C}">
      <dgm:prSet/>
      <dgm:spPr/>
      <dgm:t>
        <a:bodyPr/>
        <a:lstStyle/>
        <a:p>
          <a:endParaRPr lang="en-US"/>
        </a:p>
      </dgm:t>
    </dgm:pt>
    <dgm:pt modelId="{4672A7C4-EE6B-4FE8-8434-B404F9EF4F18}">
      <dgm:prSet/>
      <dgm:spPr/>
      <dgm:t>
        <a:bodyPr/>
        <a:lstStyle/>
        <a:p>
          <a:r>
            <a:rPr lang="en-IE"/>
            <a:t>If you reside in Dublin, you will need to book your own appointment </a:t>
          </a:r>
          <a:r>
            <a:rPr lang="en-IE">
              <a:hlinkClick xmlns:r="http://schemas.openxmlformats.org/officeDocument/2006/relationships" r:id="rId1"/>
            </a:rPr>
            <a:t>online</a:t>
          </a:r>
          <a:r>
            <a:rPr lang="en-IE"/>
            <a:t> with the Immigration Service Delivery Office.</a:t>
          </a:r>
          <a:endParaRPr lang="en-US"/>
        </a:p>
      </dgm:t>
    </dgm:pt>
    <dgm:pt modelId="{01B4F5E0-AAE4-4649-8856-6006F2842B19}" type="parTrans" cxnId="{97CCBF5F-0FCB-414A-AFA2-2D0E9F9C0438}">
      <dgm:prSet/>
      <dgm:spPr/>
      <dgm:t>
        <a:bodyPr/>
        <a:lstStyle/>
        <a:p>
          <a:endParaRPr lang="en-US"/>
        </a:p>
      </dgm:t>
    </dgm:pt>
    <dgm:pt modelId="{1AAA67E4-EAF8-4423-BE9B-3406416F90E6}" type="sibTrans" cxnId="{97CCBF5F-0FCB-414A-AFA2-2D0E9F9C0438}">
      <dgm:prSet/>
      <dgm:spPr/>
      <dgm:t>
        <a:bodyPr/>
        <a:lstStyle/>
        <a:p>
          <a:endParaRPr lang="en-US"/>
        </a:p>
      </dgm:t>
    </dgm:pt>
    <dgm:pt modelId="{2805DE01-F6C5-42BD-A8EA-87067C54DB39}">
      <dgm:prSet/>
      <dgm:spPr/>
      <dgm:t>
        <a:bodyPr/>
        <a:lstStyle/>
        <a:p>
          <a:r>
            <a:rPr lang="en-IE" dirty="0"/>
            <a:t>If you are residing outside of Dublin, you will be registering with the Garda National Immigration Bureau. </a:t>
          </a:r>
          <a:r>
            <a:rPr lang="en-IE" b="1" dirty="0" smtClean="0">
              <a:solidFill>
                <a:srgbClr val="FF0000"/>
              </a:solidFill>
            </a:rPr>
            <a:t>Important</a:t>
          </a:r>
          <a:r>
            <a:rPr lang="en-IE" b="1" dirty="0">
              <a:solidFill>
                <a:srgbClr val="FF0000"/>
              </a:solidFill>
            </a:rPr>
            <a:t>: </a:t>
          </a:r>
          <a:r>
            <a:rPr lang="en-IE" dirty="0"/>
            <a:t>If you do not have a Limerick address, you will need to book </a:t>
          </a:r>
          <a:r>
            <a:rPr lang="en-IE" dirty="0" smtClean="0"/>
            <a:t>your </a:t>
          </a:r>
          <a:r>
            <a:rPr lang="en-IE" dirty="0"/>
            <a:t>immigration appointment at your local immigration office. Contact details can be found on the Garda website here - </a:t>
          </a:r>
          <a:r>
            <a:rPr lang="en-US" dirty="0">
              <a:hlinkClick xmlns:r="http://schemas.openxmlformats.org/officeDocument/2006/relationships" r:id="rId2"/>
            </a:rPr>
            <a:t>https://www.garda.ie/en/contact-us/station-directory/</a:t>
          </a:r>
          <a:r>
            <a:rPr lang="en-US" dirty="0"/>
            <a:t> </a:t>
          </a:r>
          <a:r>
            <a:rPr lang="en-US" dirty="0" smtClean="0"/>
            <a:t>If you live in Limerick you can book an appointment by email Limerick.registration@garda.ie</a:t>
          </a:r>
          <a:endParaRPr lang="en-US" dirty="0"/>
        </a:p>
      </dgm:t>
    </dgm:pt>
    <dgm:pt modelId="{2FD50C30-33C3-4422-9CE6-30ABA36FC9EE}" type="parTrans" cxnId="{C36A7AD4-6CD6-4164-BF54-6CBCB7B9EC5A}">
      <dgm:prSet/>
      <dgm:spPr/>
      <dgm:t>
        <a:bodyPr/>
        <a:lstStyle/>
        <a:p>
          <a:endParaRPr lang="en-US"/>
        </a:p>
      </dgm:t>
    </dgm:pt>
    <dgm:pt modelId="{8C5D0FF8-2AEB-4ABD-99FB-7BAF6A7C3FE6}" type="sibTrans" cxnId="{C36A7AD4-6CD6-4164-BF54-6CBCB7B9EC5A}">
      <dgm:prSet/>
      <dgm:spPr/>
      <dgm:t>
        <a:bodyPr/>
        <a:lstStyle/>
        <a:p>
          <a:endParaRPr lang="en-US"/>
        </a:p>
      </dgm:t>
    </dgm:pt>
    <dgm:pt modelId="{EA77B98B-932E-4CEC-965E-268F529B1A4A}" type="pres">
      <dgm:prSet presAssocID="{207D23EE-4656-45B2-94D7-8395644A3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EC202-BD2F-4B75-84A1-66FB64E6A71E}" type="pres">
      <dgm:prSet presAssocID="{4F905021-7D67-4102-A725-65947A99FB23}" presName="parentText" presStyleLbl="node1" presStyleIdx="0" presStyleCnt="3" custLinFactNeighborX="-1127" custLinFactNeighborY="-73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2CFE4-9DB6-4115-B0B5-C88328E313E1}" type="pres">
      <dgm:prSet presAssocID="{EC1CDE79-F0DF-4DA4-84C2-4C540158FA97}" presName="spacer" presStyleCnt="0"/>
      <dgm:spPr/>
    </dgm:pt>
    <dgm:pt modelId="{B9DFACDF-43ED-4137-814D-2EA389F04E7F}" type="pres">
      <dgm:prSet presAssocID="{4672A7C4-EE6B-4FE8-8434-B404F9EF4F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8B2F3-FE30-4D1D-AF3B-62AE6D53C7C0}" type="pres">
      <dgm:prSet presAssocID="{1AAA67E4-EAF8-4423-BE9B-3406416F90E6}" presName="spacer" presStyleCnt="0"/>
      <dgm:spPr/>
    </dgm:pt>
    <dgm:pt modelId="{E50BEC86-739F-44D1-968B-B4361E9AA687}" type="pres">
      <dgm:prSet presAssocID="{2805DE01-F6C5-42BD-A8EA-87067C54DB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B97819-37AB-47BE-A52F-1F2F29C4C838}" type="presOf" srcId="{4672A7C4-EE6B-4FE8-8434-B404F9EF4F18}" destId="{B9DFACDF-43ED-4137-814D-2EA389F04E7F}" srcOrd="0" destOrd="0" presId="urn:microsoft.com/office/officeart/2005/8/layout/vList2"/>
    <dgm:cxn modelId="{C36A7AD4-6CD6-4164-BF54-6CBCB7B9EC5A}" srcId="{207D23EE-4656-45B2-94D7-8395644A3C55}" destId="{2805DE01-F6C5-42BD-A8EA-87067C54DB39}" srcOrd="2" destOrd="0" parTransId="{2FD50C30-33C3-4422-9CE6-30ABA36FC9EE}" sibTransId="{8C5D0FF8-2AEB-4ABD-99FB-7BAF6A7C3FE6}"/>
    <dgm:cxn modelId="{56B79809-C996-4869-B719-C33F44E2ACE9}" type="presOf" srcId="{2805DE01-F6C5-42BD-A8EA-87067C54DB39}" destId="{E50BEC86-739F-44D1-968B-B4361E9AA687}" srcOrd="0" destOrd="0" presId="urn:microsoft.com/office/officeart/2005/8/layout/vList2"/>
    <dgm:cxn modelId="{97CCBF5F-0FCB-414A-AFA2-2D0E9F9C0438}" srcId="{207D23EE-4656-45B2-94D7-8395644A3C55}" destId="{4672A7C4-EE6B-4FE8-8434-B404F9EF4F18}" srcOrd="1" destOrd="0" parTransId="{01B4F5E0-AAE4-4649-8856-6006F2842B19}" sibTransId="{1AAA67E4-EAF8-4423-BE9B-3406416F90E6}"/>
    <dgm:cxn modelId="{54FC11B6-8DA7-4E8C-8F3E-F61EA8E720DD}" type="presOf" srcId="{207D23EE-4656-45B2-94D7-8395644A3C55}" destId="{EA77B98B-932E-4CEC-965E-268F529B1A4A}" srcOrd="0" destOrd="0" presId="urn:microsoft.com/office/officeart/2005/8/layout/vList2"/>
    <dgm:cxn modelId="{E4B5579B-8A88-46CA-8132-D8CD57355BFB}" type="presOf" srcId="{4F905021-7D67-4102-A725-65947A99FB23}" destId="{7AEEC202-BD2F-4B75-84A1-66FB64E6A71E}" srcOrd="0" destOrd="0" presId="urn:microsoft.com/office/officeart/2005/8/layout/vList2"/>
    <dgm:cxn modelId="{61425A6A-D783-41EC-BBCA-DEDAD79F5A0C}" srcId="{207D23EE-4656-45B2-94D7-8395644A3C55}" destId="{4F905021-7D67-4102-A725-65947A99FB23}" srcOrd="0" destOrd="0" parTransId="{CB172DF6-246C-4362-9DD6-12AEDEB7EB54}" sibTransId="{EC1CDE79-F0DF-4DA4-84C2-4C540158FA97}"/>
    <dgm:cxn modelId="{8BBC2526-86C2-4799-B2CF-72AE0B3D4CF6}" type="presParOf" srcId="{EA77B98B-932E-4CEC-965E-268F529B1A4A}" destId="{7AEEC202-BD2F-4B75-84A1-66FB64E6A71E}" srcOrd="0" destOrd="0" presId="urn:microsoft.com/office/officeart/2005/8/layout/vList2"/>
    <dgm:cxn modelId="{ACD69DDE-1056-4855-95C1-D03171C3DC9E}" type="presParOf" srcId="{EA77B98B-932E-4CEC-965E-268F529B1A4A}" destId="{5912CFE4-9DB6-4115-B0B5-C88328E313E1}" srcOrd="1" destOrd="0" presId="urn:microsoft.com/office/officeart/2005/8/layout/vList2"/>
    <dgm:cxn modelId="{0B47CA50-4993-47E1-9104-13D64DB1B73B}" type="presParOf" srcId="{EA77B98B-932E-4CEC-965E-268F529B1A4A}" destId="{B9DFACDF-43ED-4137-814D-2EA389F04E7F}" srcOrd="2" destOrd="0" presId="urn:microsoft.com/office/officeart/2005/8/layout/vList2"/>
    <dgm:cxn modelId="{A6DA2E30-864A-41A4-88BB-8C00B08EF8D0}" type="presParOf" srcId="{EA77B98B-932E-4CEC-965E-268F529B1A4A}" destId="{87D8B2F3-FE30-4D1D-AF3B-62AE6D53C7C0}" srcOrd="3" destOrd="0" presId="urn:microsoft.com/office/officeart/2005/8/layout/vList2"/>
    <dgm:cxn modelId="{A581BCA4-BD72-4750-966C-E2C4C0DDE8DC}" type="presParOf" srcId="{EA77B98B-932E-4CEC-965E-268F529B1A4A}" destId="{E50BEC86-739F-44D1-968B-B4361E9AA6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06092-B603-457F-8485-13D8C2677E0E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FD862C-34CF-45F3-B044-D1B5E349B348}">
      <dgm:prSet/>
      <dgm:spPr/>
      <dgm:t>
        <a:bodyPr/>
        <a:lstStyle/>
        <a:p>
          <a:r>
            <a:rPr lang="en-IE" dirty="0"/>
            <a:t>Biometric data (fingerprinting) is part of this registration process. Your photo will also be taken.</a:t>
          </a:r>
          <a:endParaRPr lang="en-US" dirty="0"/>
        </a:p>
      </dgm:t>
    </dgm:pt>
    <dgm:pt modelId="{6E72A0AD-5E06-4592-9B8F-4CECB2FA5897}" type="parTrans" cxnId="{3FCF996B-CE52-407B-8548-92F36561480D}">
      <dgm:prSet/>
      <dgm:spPr/>
      <dgm:t>
        <a:bodyPr/>
        <a:lstStyle/>
        <a:p>
          <a:endParaRPr lang="en-US"/>
        </a:p>
      </dgm:t>
    </dgm:pt>
    <dgm:pt modelId="{CC326112-CB69-4BDE-A7C0-EFC5701E12FE}" type="sibTrans" cxnId="{3FCF996B-CE52-407B-8548-92F36561480D}">
      <dgm:prSet/>
      <dgm:spPr/>
      <dgm:t>
        <a:bodyPr/>
        <a:lstStyle/>
        <a:p>
          <a:endParaRPr lang="en-US"/>
        </a:p>
      </dgm:t>
    </dgm:pt>
    <dgm:pt modelId="{0F8883FB-1383-4D1B-9C29-7B30B3812A2B}">
      <dgm:prSet/>
      <dgm:spPr/>
      <dgm:t>
        <a:bodyPr/>
        <a:lstStyle/>
        <a:p>
          <a:r>
            <a:rPr lang="en-IE"/>
            <a:t>Your passport will receive a new Stamp usually valid for 12 months.</a:t>
          </a:r>
          <a:endParaRPr lang="en-US"/>
        </a:p>
      </dgm:t>
    </dgm:pt>
    <dgm:pt modelId="{2782FC87-4E3C-4FCC-84E2-FF6DCBEFFB9F}" type="parTrans" cxnId="{2CD258FD-8447-4B87-80EE-66A0ECC115D0}">
      <dgm:prSet/>
      <dgm:spPr/>
      <dgm:t>
        <a:bodyPr/>
        <a:lstStyle/>
        <a:p>
          <a:endParaRPr lang="en-US"/>
        </a:p>
      </dgm:t>
    </dgm:pt>
    <dgm:pt modelId="{3A0993B7-586D-4E18-8660-20F2777BB846}" type="sibTrans" cxnId="{2CD258FD-8447-4B87-80EE-66A0ECC115D0}">
      <dgm:prSet/>
      <dgm:spPr/>
      <dgm:t>
        <a:bodyPr/>
        <a:lstStyle/>
        <a:p>
          <a:endParaRPr lang="en-US"/>
        </a:p>
      </dgm:t>
    </dgm:pt>
    <dgm:pt modelId="{07B9E678-8841-4F3A-85EB-0D7FC1F4A3F1}">
      <dgm:prSet/>
      <dgm:spPr/>
      <dgm:t>
        <a:bodyPr/>
        <a:lstStyle/>
        <a:p>
          <a:r>
            <a:rPr lang="en-IE" dirty="0"/>
            <a:t>Your IRP card should be delivered to your address </a:t>
          </a:r>
          <a:r>
            <a:rPr lang="en-IE" dirty="0" smtClean="0"/>
            <a:t>within </a:t>
          </a:r>
          <a:r>
            <a:rPr lang="en-IE" dirty="0"/>
            <a:t>10 working days from the date of your appointment.</a:t>
          </a:r>
          <a:endParaRPr lang="en-US" dirty="0"/>
        </a:p>
      </dgm:t>
    </dgm:pt>
    <dgm:pt modelId="{3DDA5AC6-3760-4585-B2FB-CD82C98B586F}" type="parTrans" cxnId="{087310C3-5DDB-4C2C-997A-405E391EEF99}">
      <dgm:prSet/>
      <dgm:spPr/>
      <dgm:t>
        <a:bodyPr/>
        <a:lstStyle/>
        <a:p>
          <a:endParaRPr lang="en-US"/>
        </a:p>
      </dgm:t>
    </dgm:pt>
    <dgm:pt modelId="{CBAA0EED-8587-416B-AE97-EDF87C8665A7}" type="sibTrans" cxnId="{087310C3-5DDB-4C2C-997A-405E391EEF99}">
      <dgm:prSet/>
      <dgm:spPr/>
      <dgm:t>
        <a:bodyPr/>
        <a:lstStyle/>
        <a:p>
          <a:endParaRPr lang="en-US"/>
        </a:p>
      </dgm:t>
    </dgm:pt>
    <dgm:pt modelId="{A0023E04-46DC-4730-BD28-3C350AA7D575}" type="pres">
      <dgm:prSet presAssocID="{51406092-B603-457F-8485-13D8C2677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4136B-0443-4695-845F-DC0E04F28901}" type="pres">
      <dgm:prSet presAssocID="{C2FD862C-34CF-45F3-B044-D1B5E349B3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5BAB0-8994-4716-B554-0AF5D2DB6989}" type="pres">
      <dgm:prSet presAssocID="{CC326112-CB69-4BDE-A7C0-EFC5701E12FE}" presName="spacer" presStyleCnt="0"/>
      <dgm:spPr/>
    </dgm:pt>
    <dgm:pt modelId="{DB372FDE-2295-46BA-BB1E-6029C447C089}" type="pres">
      <dgm:prSet presAssocID="{0F8883FB-1383-4D1B-9C29-7B30B3812A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59A88-5CC8-45A0-B9EA-D6DA63A681F8}" type="pres">
      <dgm:prSet presAssocID="{3A0993B7-586D-4E18-8660-20F2777BB846}" presName="spacer" presStyleCnt="0"/>
      <dgm:spPr/>
    </dgm:pt>
    <dgm:pt modelId="{C13ADD5F-3AF5-4EAE-9F29-7A1EC5174AC6}" type="pres">
      <dgm:prSet presAssocID="{07B9E678-8841-4F3A-85EB-0D7FC1F4A3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72C2B-BA90-4C77-B980-E1A1D3DA53C7}" type="presOf" srcId="{07B9E678-8841-4F3A-85EB-0D7FC1F4A3F1}" destId="{C13ADD5F-3AF5-4EAE-9F29-7A1EC5174AC6}" srcOrd="0" destOrd="0" presId="urn:microsoft.com/office/officeart/2005/8/layout/vList2"/>
    <dgm:cxn modelId="{827CCEED-323C-4D8C-BA7C-4177046D978A}" type="presOf" srcId="{C2FD862C-34CF-45F3-B044-D1B5E349B348}" destId="{2664136B-0443-4695-845F-DC0E04F28901}" srcOrd="0" destOrd="0" presId="urn:microsoft.com/office/officeart/2005/8/layout/vList2"/>
    <dgm:cxn modelId="{3FCF996B-CE52-407B-8548-92F36561480D}" srcId="{51406092-B603-457F-8485-13D8C2677E0E}" destId="{C2FD862C-34CF-45F3-B044-D1B5E349B348}" srcOrd="0" destOrd="0" parTransId="{6E72A0AD-5E06-4592-9B8F-4CECB2FA5897}" sibTransId="{CC326112-CB69-4BDE-A7C0-EFC5701E12FE}"/>
    <dgm:cxn modelId="{8FEA4C42-E0B3-456E-BAB4-0E055795E458}" type="presOf" srcId="{0F8883FB-1383-4D1B-9C29-7B30B3812A2B}" destId="{DB372FDE-2295-46BA-BB1E-6029C447C089}" srcOrd="0" destOrd="0" presId="urn:microsoft.com/office/officeart/2005/8/layout/vList2"/>
    <dgm:cxn modelId="{087310C3-5DDB-4C2C-997A-405E391EEF99}" srcId="{51406092-B603-457F-8485-13D8C2677E0E}" destId="{07B9E678-8841-4F3A-85EB-0D7FC1F4A3F1}" srcOrd="2" destOrd="0" parTransId="{3DDA5AC6-3760-4585-B2FB-CD82C98B586F}" sibTransId="{CBAA0EED-8587-416B-AE97-EDF87C8665A7}"/>
    <dgm:cxn modelId="{62028422-7BCB-4813-90F7-1002574B60D6}" type="presOf" srcId="{51406092-B603-457F-8485-13D8C2677E0E}" destId="{A0023E04-46DC-4730-BD28-3C350AA7D575}" srcOrd="0" destOrd="0" presId="urn:microsoft.com/office/officeart/2005/8/layout/vList2"/>
    <dgm:cxn modelId="{2CD258FD-8447-4B87-80EE-66A0ECC115D0}" srcId="{51406092-B603-457F-8485-13D8C2677E0E}" destId="{0F8883FB-1383-4D1B-9C29-7B30B3812A2B}" srcOrd="1" destOrd="0" parTransId="{2782FC87-4E3C-4FCC-84E2-FF6DCBEFFB9F}" sibTransId="{3A0993B7-586D-4E18-8660-20F2777BB846}"/>
    <dgm:cxn modelId="{70B23ED3-E486-4CF2-911A-9D9FA9A320AE}" type="presParOf" srcId="{A0023E04-46DC-4730-BD28-3C350AA7D575}" destId="{2664136B-0443-4695-845F-DC0E04F28901}" srcOrd="0" destOrd="0" presId="urn:microsoft.com/office/officeart/2005/8/layout/vList2"/>
    <dgm:cxn modelId="{111A9B75-3E62-41B4-82AB-BAD66B8952F6}" type="presParOf" srcId="{A0023E04-46DC-4730-BD28-3C350AA7D575}" destId="{5F15BAB0-8994-4716-B554-0AF5D2DB6989}" srcOrd="1" destOrd="0" presId="urn:microsoft.com/office/officeart/2005/8/layout/vList2"/>
    <dgm:cxn modelId="{A569E4C5-25E4-4D13-9947-871C8B1B12C6}" type="presParOf" srcId="{A0023E04-46DC-4730-BD28-3C350AA7D575}" destId="{DB372FDE-2295-46BA-BB1E-6029C447C089}" srcOrd="2" destOrd="0" presId="urn:microsoft.com/office/officeart/2005/8/layout/vList2"/>
    <dgm:cxn modelId="{E93449EB-8686-478F-9E20-99CC8E95DC85}" type="presParOf" srcId="{A0023E04-46DC-4730-BD28-3C350AA7D575}" destId="{16659A88-5CC8-45A0-B9EA-D6DA63A681F8}" srcOrd="3" destOrd="0" presId="urn:microsoft.com/office/officeart/2005/8/layout/vList2"/>
    <dgm:cxn modelId="{EC70EB66-0906-4D42-8C59-6D29D31C528F}" type="presParOf" srcId="{A0023E04-46DC-4730-BD28-3C350AA7D575}" destId="{C13ADD5F-3AF5-4EAE-9F29-7A1EC5174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283BA-F394-4690-871D-6C7E8B10737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46A50A-F008-4B82-80C9-408999180440}">
      <dgm:prSet custT="1"/>
      <dgm:spPr/>
      <dgm:t>
        <a:bodyPr/>
        <a:lstStyle/>
        <a:p>
          <a:r>
            <a:rPr lang="en-IE" sz="2800"/>
            <a:t>Done Every 12 Months</a:t>
          </a:r>
        </a:p>
        <a:p>
          <a:r>
            <a:rPr lang="en-IE" sz="2000"/>
            <a:t>Renewal appointments will </a:t>
          </a:r>
          <a:r>
            <a:rPr lang="en-IE" sz="2000" u="sng"/>
            <a:t>not</a:t>
          </a:r>
          <a:r>
            <a:rPr lang="en-IE" sz="2000"/>
            <a:t> be made by UL Global. Students must contact the immigration office themselves ahead of their expiry date to request a renewal appointment. </a:t>
          </a:r>
        </a:p>
      </dgm:t>
    </dgm:pt>
    <dgm:pt modelId="{B51E0C97-EE2C-4D37-B614-65257448A45F}" type="parTrans" cxnId="{B1B134EA-C7D5-47BD-8E6A-AF747C4E4AF2}">
      <dgm:prSet/>
      <dgm:spPr/>
      <dgm:t>
        <a:bodyPr/>
        <a:lstStyle/>
        <a:p>
          <a:endParaRPr lang="en-US"/>
        </a:p>
      </dgm:t>
    </dgm:pt>
    <dgm:pt modelId="{2EA6EFCC-D33E-400A-A6BA-E6930A05D63B}" type="sibTrans" cxnId="{B1B134EA-C7D5-47BD-8E6A-AF747C4E4AF2}">
      <dgm:prSet/>
      <dgm:spPr/>
      <dgm:t>
        <a:bodyPr/>
        <a:lstStyle/>
        <a:p>
          <a:endParaRPr lang="en-US"/>
        </a:p>
      </dgm:t>
    </dgm:pt>
    <dgm:pt modelId="{3443EB4B-C4A9-4257-99A7-6BC2524B06C1}" type="pres">
      <dgm:prSet presAssocID="{70A283BA-F394-4690-871D-6C7E8B10737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0F722-5E03-4A6C-8436-3827680191D8}" type="pres">
      <dgm:prSet presAssocID="{F446A50A-F008-4B82-80C9-408999180440}" presName="compNode" presStyleCnt="0"/>
      <dgm:spPr/>
    </dgm:pt>
    <dgm:pt modelId="{F7CBF4B9-E9EB-4B1D-BA30-395D2034BA06}" type="pres">
      <dgm:prSet presAssocID="{F446A50A-F008-4B82-80C9-40899918044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619FEEC-05F8-4C9D-9587-59124601DDBA}" type="pres">
      <dgm:prSet presAssocID="{F446A50A-F008-4B82-80C9-408999180440}" presName="spaceRect" presStyleCnt="0"/>
      <dgm:spPr/>
    </dgm:pt>
    <dgm:pt modelId="{16172E75-0573-4DD8-8CFC-11AED1F71047}" type="pres">
      <dgm:prSet presAssocID="{F446A50A-F008-4B82-80C9-408999180440}" presName="textRect" presStyleLbl="revTx" presStyleIdx="0" presStyleCnt="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134EA-C7D5-47BD-8E6A-AF747C4E4AF2}" srcId="{70A283BA-F394-4690-871D-6C7E8B107370}" destId="{F446A50A-F008-4B82-80C9-408999180440}" srcOrd="0" destOrd="0" parTransId="{B51E0C97-EE2C-4D37-B614-65257448A45F}" sibTransId="{2EA6EFCC-D33E-400A-A6BA-E6930A05D63B}"/>
    <dgm:cxn modelId="{EF9FC650-C94C-4122-947B-0136EAD98771}" type="presOf" srcId="{70A283BA-F394-4690-871D-6C7E8B107370}" destId="{3443EB4B-C4A9-4257-99A7-6BC2524B06C1}" srcOrd="0" destOrd="0" presId="urn:microsoft.com/office/officeart/2018/2/layout/IconLabelList"/>
    <dgm:cxn modelId="{A639B4E2-4053-4F7E-9325-CAC8050DB7FB}" type="presOf" srcId="{F446A50A-F008-4B82-80C9-408999180440}" destId="{16172E75-0573-4DD8-8CFC-11AED1F71047}" srcOrd="0" destOrd="0" presId="urn:microsoft.com/office/officeart/2018/2/layout/IconLabelList"/>
    <dgm:cxn modelId="{E3710414-5F2C-4B27-ACFF-3E3E6C5D511F}" type="presParOf" srcId="{3443EB4B-C4A9-4257-99A7-6BC2524B06C1}" destId="{01C0F722-5E03-4A6C-8436-3827680191D8}" srcOrd="0" destOrd="0" presId="urn:microsoft.com/office/officeart/2018/2/layout/IconLabelList"/>
    <dgm:cxn modelId="{35CB1850-663C-4C15-B3E9-B09A1367902E}" type="presParOf" srcId="{01C0F722-5E03-4A6C-8436-3827680191D8}" destId="{F7CBF4B9-E9EB-4B1D-BA30-395D2034BA06}" srcOrd="0" destOrd="0" presId="urn:microsoft.com/office/officeart/2018/2/layout/IconLabelList"/>
    <dgm:cxn modelId="{191EAA03-A08E-41F9-81B4-CBF81FB853A4}" type="presParOf" srcId="{01C0F722-5E03-4A6C-8436-3827680191D8}" destId="{A619FEEC-05F8-4C9D-9587-59124601DDBA}" srcOrd="1" destOrd="0" presId="urn:microsoft.com/office/officeart/2018/2/layout/IconLabelList"/>
    <dgm:cxn modelId="{4BFA7B30-C955-4192-B5C3-22FC30B4742C}" type="presParOf" srcId="{01C0F722-5E03-4A6C-8436-3827680191D8}" destId="{16172E75-0573-4DD8-8CFC-11AED1F710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283BA-F394-4690-871D-6C7E8B10737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446A50A-F008-4B82-80C9-408999180440}">
      <dgm:prSet custT="1"/>
      <dgm:spPr/>
      <dgm:t>
        <a:bodyPr/>
        <a:lstStyle/>
        <a:p>
          <a:pPr algn="l"/>
          <a:r>
            <a:rPr lang="en-IE" sz="2800" b="0" i="0" u="none"/>
            <a:t>Term Time: Part time work is permitted - up to 20 hours per week.</a:t>
          </a:r>
          <a:endParaRPr lang="en-IE" sz="2000"/>
        </a:p>
      </dgm:t>
    </dgm:pt>
    <dgm:pt modelId="{B51E0C97-EE2C-4D37-B614-65257448A45F}" type="parTrans" cxnId="{B1B134EA-C7D5-47BD-8E6A-AF747C4E4AF2}">
      <dgm:prSet/>
      <dgm:spPr/>
      <dgm:t>
        <a:bodyPr/>
        <a:lstStyle/>
        <a:p>
          <a:endParaRPr lang="en-US"/>
        </a:p>
      </dgm:t>
    </dgm:pt>
    <dgm:pt modelId="{2EA6EFCC-D33E-400A-A6BA-E6930A05D63B}" type="sibTrans" cxnId="{B1B134EA-C7D5-47BD-8E6A-AF747C4E4AF2}">
      <dgm:prSet/>
      <dgm:spPr/>
      <dgm:t>
        <a:bodyPr/>
        <a:lstStyle/>
        <a:p>
          <a:endParaRPr lang="en-US"/>
        </a:p>
      </dgm:t>
    </dgm:pt>
    <dgm:pt modelId="{3443EB4B-C4A9-4257-99A7-6BC2524B06C1}" type="pres">
      <dgm:prSet presAssocID="{70A283BA-F394-4690-871D-6C7E8B10737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0F722-5E03-4A6C-8436-3827680191D8}" type="pres">
      <dgm:prSet presAssocID="{F446A50A-F008-4B82-80C9-408999180440}" presName="compNode" presStyleCnt="0"/>
      <dgm:spPr/>
    </dgm:pt>
    <dgm:pt modelId="{F7CBF4B9-E9EB-4B1D-BA30-395D2034BA06}" type="pres">
      <dgm:prSet presAssocID="{F446A50A-F008-4B82-80C9-408999180440}" presName="iconRect" presStyleLbl="node1" presStyleIdx="0" presStyleCnt="1" custLinFactX="-109554" custLinFactNeighborX="-200000" custLinFactNeighborY="-203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619FEEC-05F8-4C9D-9587-59124601DDBA}" type="pres">
      <dgm:prSet presAssocID="{F446A50A-F008-4B82-80C9-408999180440}" presName="spaceRect" presStyleCnt="0"/>
      <dgm:spPr/>
    </dgm:pt>
    <dgm:pt modelId="{16172E75-0573-4DD8-8CFC-11AED1F71047}" type="pres">
      <dgm:prSet presAssocID="{F446A50A-F008-4B82-80C9-408999180440}" presName="textRect" presStyleLbl="revTx" presStyleIdx="0" presStyleCnt="1" custScaleX="159172" custLinFactY="-100000" custLinFactNeighborX="3551" custLinFactNeighborY="-17013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134EA-C7D5-47BD-8E6A-AF747C4E4AF2}" srcId="{70A283BA-F394-4690-871D-6C7E8B107370}" destId="{F446A50A-F008-4B82-80C9-408999180440}" srcOrd="0" destOrd="0" parTransId="{B51E0C97-EE2C-4D37-B614-65257448A45F}" sibTransId="{2EA6EFCC-D33E-400A-A6BA-E6930A05D63B}"/>
    <dgm:cxn modelId="{EF9FC650-C94C-4122-947B-0136EAD98771}" type="presOf" srcId="{70A283BA-F394-4690-871D-6C7E8B107370}" destId="{3443EB4B-C4A9-4257-99A7-6BC2524B06C1}" srcOrd="0" destOrd="0" presId="urn:microsoft.com/office/officeart/2018/2/layout/IconLabelList"/>
    <dgm:cxn modelId="{A639B4E2-4053-4F7E-9325-CAC8050DB7FB}" type="presOf" srcId="{F446A50A-F008-4B82-80C9-408999180440}" destId="{16172E75-0573-4DD8-8CFC-11AED1F71047}" srcOrd="0" destOrd="0" presId="urn:microsoft.com/office/officeart/2018/2/layout/IconLabelList"/>
    <dgm:cxn modelId="{E3710414-5F2C-4B27-ACFF-3E3E6C5D511F}" type="presParOf" srcId="{3443EB4B-C4A9-4257-99A7-6BC2524B06C1}" destId="{01C0F722-5E03-4A6C-8436-3827680191D8}" srcOrd="0" destOrd="0" presId="urn:microsoft.com/office/officeart/2018/2/layout/IconLabelList"/>
    <dgm:cxn modelId="{35CB1850-663C-4C15-B3E9-B09A1367902E}" type="presParOf" srcId="{01C0F722-5E03-4A6C-8436-3827680191D8}" destId="{F7CBF4B9-E9EB-4B1D-BA30-395D2034BA06}" srcOrd="0" destOrd="0" presId="urn:microsoft.com/office/officeart/2018/2/layout/IconLabelList"/>
    <dgm:cxn modelId="{191EAA03-A08E-41F9-81B4-CBF81FB853A4}" type="presParOf" srcId="{01C0F722-5E03-4A6C-8436-3827680191D8}" destId="{A619FEEC-05F8-4C9D-9587-59124601DDBA}" srcOrd="1" destOrd="0" presId="urn:microsoft.com/office/officeart/2018/2/layout/IconLabelList"/>
    <dgm:cxn modelId="{4BFA7B30-C955-4192-B5C3-22FC30B4742C}" type="presParOf" srcId="{01C0F722-5E03-4A6C-8436-3827680191D8}" destId="{16172E75-0573-4DD8-8CFC-11AED1F710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E402A5-DF09-4FD3-AB76-9CA7B74B9A9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82F73E-CBCB-4F73-9651-1C66768FB163}">
      <dgm:prSet/>
      <dgm:spPr/>
      <dgm:t>
        <a:bodyPr/>
        <a:lstStyle/>
        <a:p>
          <a:r>
            <a:rPr lang="en-IE"/>
            <a:t>The intention of the programme is to allow legally resident Irish educated Non-EEA graduates to remain in Ireland after their studies.</a:t>
          </a:r>
          <a:endParaRPr lang="en-US"/>
        </a:p>
      </dgm:t>
    </dgm:pt>
    <dgm:pt modelId="{6427881F-2FE7-443F-8F90-22538A4B8092}" type="parTrans" cxnId="{ED560D5D-AA51-4C3E-868C-E03AAFFD934D}">
      <dgm:prSet/>
      <dgm:spPr/>
      <dgm:t>
        <a:bodyPr/>
        <a:lstStyle/>
        <a:p>
          <a:endParaRPr lang="en-US"/>
        </a:p>
      </dgm:t>
    </dgm:pt>
    <dgm:pt modelId="{9D9EAED3-68BE-4E44-AC90-34962D118F0C}" type="sibTrans" cxnId="{ED560D5D-AA51-4C3E-868C-E03AAFFD934D}">
      <dgm:prSet/>
      <dgm:spPr/>
      <dgm:t>
        <a:bodyPr/>
        <a:lstStyle/>
        <a:p>
          <a:endParaRPr lang="en-US"/>
        </a:p>
      </dgm:t>
    </dgm:pt>
    <dgm:pt modelId="{50B8CAE0-B5E3-4F2F-9BAF-CC2B25641BED}">
      <dgm:prSet/>
      <dgm:spPr/>
      <dgm:t>
        <a:bodyPr/>
        <a:lstStyle/>
        <a:p>
          <a:r>
            <a:rPr lang="en-IE"/>
            <a:t>Graduates with an award from an undergraduate programme will be granted a twelve-month permission.</a:t>
          </a:r>
          <a:endParaRPr lang="en-US"/>
        </a:p>
      </dgm:t>
    </dgm:pt>
    <dgm:pt modelId="{4CF2F078-2868-4A83-8529-2835A1C4F696}" type="parTrans" cxnId="{C46DF451-ABFB-42F5-8581-63104936519F}">
      <dgm:prSet/>
      <dgm:spPr/>
      <dgm:t>
        <a:bodyPr/>
        <a:lstStyle/>
        <a:p>
          <a:endParaRPr lang="en-US"/>
        </a:p>
      </dgm:t>
    </dgm:pt>
    <dgm:pt modelId="{D89D25D8-2AC2-46CC-A3B8-CAFE3C8D75C3}" type="sibTrans" cxnId="{C46DF451-ABFB-42F5-8581-63104936519F}">
      <dgm:prSet/>
      <dgm:spPr/>
      <dgm:t>
        <a:bodyPr/>
        <a:lstStyle/>
        <a:p>
          <a:endParaRPr lang="en-US"/>
        </a:p>
      </dgm:t>
    </dgm:pt>
    <dgm:pt modelId="{BD506060-84ED-4FE8-8950-9293F2100E65}">
      <dgm:prSet/>
      <dgm:spPr/>
      <dgm:t>
        <a:bodyPr/>
        <a:lstStyle/>
        <a:p>
          <a:r>
            <a:rPr lang="en-IE"/>
            <a:t>Graduates with a Masters or PhD award will be granted permission for twenty-four months (twelve months initially).</a:t>
          </a:r>
          <a:endParaRPr lang="en-US"/>
        </a:p>
      </dgm:t>
    </dgm:pt>
    <dgm:pt modelId="{1DF4C64F-D1DC-4165-8BCE-386AF0AA6113}" type="parTrans" cxnId="{508119F1-61E1-4A2F-A879-589D71D364AF}">
      <dgm:prSet/>
      <dgm:spPr/>
      <dgm:t>
        <a:bodyPr/>
        <a:lstStyle/>
        <a:p>
          <a:endParaRPr lang="en-US"/>
        </a:p>
      </dgm:t>
    </dgm:pt>
    <dgm:pt modelId="{3DA395ED-C00D-47D3-9C49-AB34AB814B3A}" type="sibTrans" cxnId="{508119F1-61E1-4A2F-A879-589D71D364AF}">
      <dgm:prSet/>
      <dgm:spPr/>
      <dgm:t>
        <a:bodyPr/>
        <a:lstStyle/>
        <a:p>
          <a:endParaRPr lang="en-US"/>
        </a:p>
      </dgm:t>
    </dgm:pt>
    <dgm:pt modelId="{4E205A1A-1B27-49A2-882C-52B9FC319BD2}">
      <dgm:prSet/>
      <dgm:spPr/>
      <dgm:t>
        <a:bodyPr/>
        <a:lstStyle/>
        <a:p>
          <a:r>
            <a:rPr lang="en-IE"/>
            <a:t>Holders of Stamp 1G are exempt from the requirement to possess an employment permit from the Department of Jobs Enterprise and Innovation.</a:t>
          </a:r>
          <a:endParaRPr lang="en-US"/>
        </a:p>
      </dgm:t>
    </dgm:pt>
    <dgm:pt modelId="{871833BD-41C9-4E60-9E6D-A6C6173438A7}" type="parTrans" cxnId="{36982B75-A586-44E4-8074-99573913BFAC}">
      <dgm:prSet/>
      <dgm:spPr/>
      <dgm:t>
        <a:bodyPr/>
        <a:lstStyle/>
        <a:p>
          <a:endParaRPr lang="en-US"/>
        </a:p>
      </dgm:t>
    </dgm:pt>
    <dgm:pt modelId="{925B0EB0-74F0-40F2-9E76-DA6373C85ECC}" type="sibTrans" cxnId="{36982B75-A586-44E4-8074-99573913BFAC}">
      <dgm:prSet/>
      <dgm:spPr/>
      <dgm:t>
        <a:bodyPr/>
        <a:lstStyle/>
        <a:p>
          <a:endParaRPr lang="en-US"/>
        </a:p>
      </dgm:t>
    </dgm:pt>
    <dgm:pt modelId="{CFF442D3-6D65-4ADD-B9DB-AAB2A9C91357}">
      <dgm:prSet/>
      <dgm:spPr/>
      <dgm:t>
        <a:bodyPr/>
        <a:lstStyle/>
        <a:p>
          <a:r>
            <a:rPr lang="en-IE"/>
            <a:t>This should be for the purpose of seeking graduate level employment and applying for a general employment permit, a critical skills employment permit or research hosting agreement. </a:t>
          </a:r>
          <a:endParaRPr lang="en-US"/>
        </a:p>
      </dgm:t>
    </dgm:pt>
    <dgm:pt modelId="{0F463DEF-CE3E-47CD-8DEF-5A0394D2B6DB}" type="parTrans" cxnId="{C7382472-AB22-4F48-91CD-3138401C7FA1}">
      <dgm:prSet/>
      <dgm:spPr/>
      <dgm:t>
        <a:bodyPr/>
        <a:lstStyle/>
        <a:p>
          <a:endParaRPr lang="en-US"/>
        </a:p>
      </dgm:t>
    </dgm:pt>
    <dgm:pt modelId="{5CD812EB-0D64-4B65-A149-0661FC898ACF}" type="sibTrans" cxnId="{C7382472-AB22-4F48-91CD-3138401C7FA1}">
      <dgm:prSet/>
      <dgm:spPr/>
      <dgm:t>
        <a:bodyPr/>
        <a:lstStyle/>
        <a:p>
          <a:endParaRPr lang="en-US"/>
        </a:p>
      </dgm:t>
    </dgm:pt>
    <dgm:pt modelId="{F3F4E09B-C328-414C-AE79-BC8F88A84E34}" type="pres">
      <dgm:prSet presAssocID="{2DE402A5-DF09-4FD3-AB76-9CA7B74B9A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4BB33-EAA5-4FED-8B96-6B4706D702D9}" type="pres">
      <dgm:prSet presAssocID="{6C82F73E-CBCB-4F73-9651-1C66768FB16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AFB2E-EBC0-4644-A41D-AA84B2D864BC}" type="pres">
      <dgm:prSet presAssocID="{9D9EAED3-68BE-4E44-AC90-34962D118F0C}" presName="spacer" presStyleCnt="0"/>
      <dgm:spPr/>
    </dgm:pt>
    <dgm:pt modelId="{A5B990E3-9778-4A57-BD97-CBEF54E556C5}" type="pres">
      <dgm:prSet presAssocID="{50B8CAE0-B5E3-4F2F-9BAF-CC2B25641B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5D1C-6D0D-47A6-B15E-F79DCA7FC8E3}" type="pres">
      <dgm:prSet presAssocID="{D89D25D8-2AC2-46CC-A3B8-CAFE3C8D75C3}" presName="spacer" presStyleCnt="0"/>
      <dgm:spPr/>
    </dgm:pt>
    <dgm:pt modelId="{B1075B86-4285-4958-A494-6225A07B6C78}" type="pres">
      <dgm:prSet presAssocID="{BD506060-84ED-4FE8-8950-9293F2100E6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A34C4-4D71-4E5E-BFE2-8C8AE2FBE90D}" type="pres">
      <dgm:prSet presAssocID="{3DA395ED-C00D-47D3-9C49-AB34AB814B3A}" presName="spacer" presStyleCnt="0"/>
      <dgm:spPr/>
    </dgm:pt>
    <dgm:pt modelId="{0CF87050-8445-408C-8ECB-70B739595BA0}" type="pres">
      <dgm:prSet presAssocID="{4E205A1A-1B27-49A2-882C-52B9FC319B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0525D-5617-4427-B54C-81A6C38C9314}" type="pres">
      <dgm:prSet presAssocID="{925B0EB0-74F0-40F2-9E76-DA6373C85ECC}" presName="spacer" presStyleCnt="0"/>
      <dgm:spPr/>
    </dgm:pt>
    <dgm:pt modelId="{DF4B63C3-738C-4596-BC62-47DDBD34DC1C}" type="pres">
      <dgm:prSet presAssocID="{CFF442D3-6D65-4ADD-B9DB-AAB2A9C913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AE175F-D35F-43F2-A371-3222C9EEB86B}" type="presOf" srcId="{2DE402A5-DF09-4FD3-AB76-9CA7B74B9A94}" destId="{F3F4E09B-C328-414C-AE79-BC8F88A84E34}" srcOrd="0" destOrd="0" presId="urn:microsoft.com/office/officeart/2005/8/layout/vList2"/>
    <dgm:cxn modelId="{C7382472-AB22-4F48-91CD-3138401C7FA1}" srcId="{2DE402A5-DF09-4FD3-AB76-9CA7B74B9A94}" destId="{CFF442D3-6D65-4ADD-B9DB-AAB2A9C91357}" srcOrd="4" destOrd="0" parTransId="{0F463DEF-CE3E-47CD-8DEF-5A0394D2B6DB}" sibTransId="{5CD812EB-0D64-4B65-A149-0661FC898ACF}"/>
    <dgm:cxn modelId="{508119F1-61E1-4A2F-A879-589D71D364AF}" srcId="{2DE402A5-DF09-4FD3-AB76-9CA7B74B9A94}" destId="{BD506060-84ED-4FE8-8950-9293F2100E65}" srcOrd="2" destOrd="0" parTransId="{1DF4C64F-D1DC-4165-8BCE-386AF0AA6113}" sibTransId="{3DA395ED-C00D-47D3-9C49-AB34AB814B3A}"/>
    <dgm:cxn modelId="{527E8507-1864-4D70-AC67-F443E3173232}" type="presOf" srcId="{CFF442D3-6D65-4ADD-B9DB-AAB2A9C91357}" destId="{DF4B63C3-738C-4596-BC62-47DDBD34DC1C}" srcOrd="0" destOrd="0" presId="urn:microsoft.com/office/officeart/2005/8/layout/vList2"/>
    <dgm:cxn modelId="{ADC354DB-EFB8-454A-B912-E7FBBA266665}" type="presOf" srcId="{50B8CAE0-B5E3-4F2F-9BAF-CC2B25641BED}" destId="{A5B990E3-9778-4A57-BD97-CBEF54E556C5}" srcOrd="0" destOrd="0" presId="urn:microsoft.com/office/officeart/2005/8/layout/vList2"/>
    <dgm:cxn modelId="{ED560D5D-AA51-4C3E-868C-E03AAFFD934D}" srcId="{2DE402A5-DF09-4FD3-AB76-9CA7B74B9A94}" destId="{6C82F73E-CBCB-4F73-9651-1C66768FB163}" srcOrd="0" destOrd="0" parTransId="{6427881F-2FE7-443F-8F90-22538A4B8092}" sibTransId="{9D9EAED3-68BE-4E44-AC90-34962D118F0C}"/>
    <dgm:cxn modelId="{9A23A83E-469A-4032-AAEF-29951C285998}" type="presOf" srcId="{BD506060-84ED-4FE8-8950-9293F2100E65}" destId="{B1075B86-4285-4958-A494-6225A07B6C78}" srcOrd="0" destOrd="0" presId="urn:microsoft.com/office/officeart/2005/8/layout/vList2"/>
    <dgm:cxn modelId="{14BFD861-1761-4F03-9682-096EE4BFF3DC}" type="presOf" srcId="{6C82F73E-CBCB-4F73-9651-1C66768FB163}" destId="{3564BB33-EAA5-4FED-8B96-6B4706D702D9}" srcOrd="0" destOrd="0" presId="urn:microsoft.com/office/officeart/2005/8/layout/vList2"/>
    <dgm:cxn modelId="{82991AF6-1E24-4E4C-917B-E6950194A693}" type="presOf" srcId="{4E205A1A-1B27-49A2-882C-52B9FC319BD2}" destId="{0CF87050-8445-408C-8ECB-70B739595BA0}" srcOrd="0" destOrd="0" presId="urn:microsoft.com/office/officeart/2005/8/layout/vList2"/>
    <dgm:cxn modelId="{C46DF451-ABFB-42F5-8581-63104936519F}" srcId="{2DE402A5-DF09-4FD3-AB76-9CA7B74B9A94}" destId="{50B8CAE0-B5E3-4F2F-9BAF-CC2B25641BED}" srcOrd="1" destOrd="0" parTransId="{4CF2F078-2868-4A83-8529-2835A1C4F696}" sibTransId="{D89D25D8-2AC2-46CC-A3B8-CAFE3C8D75C3}"/>
    <dgm:cxn modelId="{36982B75-A586-44E4-8074-99573913BFAC}" srcId="{2DE402A5-DF09-4FD3-AB76-9CA7B74B9A94}" destId="{4E205A1A-1B27-49A2-882C-52B9FC319BD2}" srcOrd="3" destOrd="0" parTransId="{871833BD-41C9-4E60-9E6D-A6C6173438A7}" sibTransId="{925B0EB0-74F0-40F2-9E76-DA6373C85ECC}"/>
    <dgm:cxn modelId="{1A426681-A301-47D6-9CF1-7D08C752BA27}" type="presParOf" srcId="{F3F4E09B-C328-414C-AE79-BC8F88A84E34}" destId="{3564BB33-EAA5-4FED-8B96-6B4706D702D9}" srcOrd="0" destOrd="0" presId="urn:microsoft.com/office/officeart/2005/8/layout/vList2"/>
    <dgm:cxn modelId="{9682B1EF-CBFB-46FB-8942-3D7A8E3B129F}" type="presParOf" srcId="{F3F4E09B-C328-414C-AE79-BC8F88A84E34}" destId="{E39AFB2E-EBC0-4644-A41D-AA84B2D864BC}" srcOrd="1" destOrd="0" presId="urn:microsoft.com/office/officeart/2005/8/layout/vList2"/>
    <dgm:cxn modelId="{827977C2-02F9-4237-910A-8CC43CB4C9B5}" type="presParOf" srcId="{F3F4E09B-C328-414C-AE79-BC8F88A84E34}" destId="{A5B990E3-9778-4A57-BD97-CBEF54E556C5}" srcOrd="2" destOrd="0" presId="urn:microsoft.com/office/officeart/2005/8/layout/vList2"/>
    <dgm:cxn modelId="{628F512C-1150-4B42-8BEF-45F7FFD257F7}" type="presParOf" srcId="{F3F4E09B-C328-414C-AE79-BC8F88A84E34}" destId="{EB3F5D1C-6D0D-47A6-B15E-F79DCA7FC8E3}" srcOrd="3" destOrd="0" presId="urn:microsoft.com/office/officeart/2005/8/layout/vList2"/>
    <dgm:cxn modelId="{5537E7EA-5A44-4D29-8DC3-6DF85377011D}" type="presParOf" srcId="{F3F4E09B-C328-414C-AE79-BC8F88A84E34}" destId="{B1075B86-4285-4958-A494-6225A07B6C78}" srcOrd="4" destOrd="0" presId="urn:microsoft.com/office/officeart/2005/8/layout/vList2"/>
    <dgm:cxn modelId="{EEA96BC8-F7FD-4795-A461-098AD5484576}" type="presParOf" srcId="{F3F4E09B-C328-414C-AE79-BC8F88A84E34}" destId="{367A34C4-4D71-4E5E-BFE2-8C8AE2FBE90D}" srcOrd="5" destOrd="0" presId="urn:microsoft.com/office/officeart/2005/8/layout/vList2"/>
    <dgm:cxn modelId="{BC1C203F-B841-4FD2-8BEC-07231885F227}" type="presParOf" srcId="{F3F4E09B-C328-414C-AE79-BC8F88A84E34}" destId="{0CF87050-8445-408C-8ECB-70B739595BA0}" srcOrd="6" destOrd="0" presId="urn:microsoft.com/office/officeart/2005/8/layout/vList2"/>
    <dgm:cxn modelId="{FF35823C-1F97-4670-81CD-8A2FBE53D717}" type="presParOf" srcId="{F3F4E09B-C328-414C-AE79-BC8F88A84E34}" destId="{2B30525D-5617-4427-B54C-81A6C38C9314}" srcOrd="7" destOrd="0" presId="urn:microsoft.com/office/officeart/2005/8/layout/vList2"/>
    <dgm:cxn modelId="{72DDDC1A-60E7-4936-BE60-A2A7EF30E196}" type="presParOf" srcId="{F3F4E09B-C328-414C-AE79-BC8F88A84E34}" destId="{DF4B63C3-738C-4596-BC62-47DDBD34DC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202-BD2F-4B75-84A1-66FB64E6A71E}">
      <dsp:nvSpPr>
        <dsp:cNvPr id="0" name=""/>
        <dsp:cNvSpPr/>
      </dsp:nvSpPr>
      <dsp:spPr>
        <a:xfrm>
          <a:off x="0" y="396430"/>
          <a:ext cx="8772220" cy="21406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/>
            <a:t>Mandatory for all Non-EEA students (including those who do not require a visa to come to Ireland) and must be done in due time</a:t>
          </a:r>
          <a:endParaRPr lang="en-US" sz="2100" kern="1200"/>
        </a:p>
      </dsp:txBody>
      <dsp:txXfrm>
        <a:off x="104498" y="500928"/>
        <a:ext cx="8563224" cy="1931665"/>
      </dsp:txXfrm>
    </dsp:sp>
    <dsp:sp modelId="{B9DFACDF-43ED-4137-814D-2EA389F04E7F}">
      <dsp:nvSpPr>
        <dsp:cNvPr id="0" name=""/>
        <dsp:cNvSpPr/>
      </dsp:nvSpPr>
      <dsp:spPr>
        <a:xfrm>
          <a:off x="0" y="2602031"/>
          <a:ext cx="8772220" cy="214066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/>
            <a:t>If you reside in Dublin, you will need to book your own appointment </a:t>
          </a:r>
          <a:r>
            <a:rPr lang="en-IE" sz="2100" kern="1200">
              <a:hlinkClick xmlns:r="http://schemas.openxmlformats.org/officeDocument/2006/relationships" r:id="rId1"/>
            </a:rPr>
            <a:t>online</a:t>
          </a:r>
          <a:r>
            <a:rPr lang="en-IE" sz="2100" kern="1200"/>
            <a:t> with the Immigration Service Delivery Office.</a:t>
          </a:r>
          <a:endParaRPr lang="en-US" sz="2100" kern="1200"/>
        </a:p>
      </dsp:txBody>
      <dsp:txXfrm>
        <a:off x="104498" y="2706529"/>
        <a:ext cx="8563224" cy="1931665"/>
      </dsp:txXfrm>
    </dsp:sp>
    <dsp:sp modelId="{E50BEC86-739F-44D1-968B-B4361E9AA687}">
      <dsp:nvSpPr>
        <dsp:cNvPr id="0" name=""/>
        <dsp:cNvSpPr/>
      </dsp:nvSpPr>
      <dsp:spPr>
        <a:xfrm>
          <a:off x="0" y="4803172"/>
          <a:ext cx="8772220" cy="214066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/>
            <a:t>If you are residing outside of Dublin, you will be registering with the Garda National Immigration Bureau. </a:t>
          </a:r>
          <a:r>
            <a:rPr lang="en-IE" sz="2100" b="1" kern="1200" dirty="0" smtClean="0">
              <a:solidFill>
                <a:srgbClr val="FF0000"/>
              </a:solidFill>
            </a:rPr>
            <a:t>Important</a:t>
          </a:r>
          <a:r>
            <a:rPr lang="en-IE" sz="2100" b="1" kern="1200" dirty="0">
              <a:solidFill>
                <a:srgbClr val="FF0000"/>
              </a:solidFill>
            </a:rPr>
            <a:t>: </a:t>
          </a:r>
          <a:r>
            <a:rPr lang="en-IE" sz="2100" kern="1200" dirty="0"/>
            <a:t>If you do not have a Limerick address, you will need to book </a:t>
          </a:r>
          <a:r>
            <a:rPr lang="en-IE" sz="2100" kern="1200" dirty="0" smtClean="0"/>
            <a:t>your </a:t>
          </a:r>
          <a:r>
            <a:rPr lang="en-IE" sz="2100" kern="1200" dirty="0"/>
            <a:t>immigration appointment at your local immigration office. Contact details can be found on the Garda website here - </a:t>
          </a:r>
          <a:r>
            <a:rPr lang="en-US" sz="2100" kern="1200" dirty="0">
              <a:hlinkClick xmlns:r="http://schemas.openxmlformats.org/officeDocument/2006/relationships" r:id="rId2"/>
            </a:rPr>
            <a:t>https://www.garda.ie/en/contact-us/station-directory/</a:t>
          </a:r>
          <a:r>
            <a:rPr lang="en-US" sz="2100" kern="1200" dirty="0"/>
            <a:t> </a:t>
          </a:r>
          <a:r>
            <a:rPr lang="en-US" sz="2100" kern="1200" dirty="0" smtClean="0"/>
            <a:t>If you live in Limerick you can book an appointment by email Limerick.registration@garda.ie</a:t>
          </a:r>
          <a:endParaRPr lang="en-US" sz="2100" kern="1200" dirty="0"/>
        </a:p>
      </dsp:txBody>
      <dsp:txXfrm>
        <a:off x="104498" y="4907670"/>
        <a:ext cx="8563224" cy="1931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4136B-0443-4695-845F-DC0E04F28901}">
      <dsp:nvSpPr>
        <dsp:cNvPr id="0" name=""/>
        <dsp:cNvSpPr/>
      </dsp:nvSpPr>
      <dsp:spPr>
        <a:xfrm>
          <a:off x="0" y="38665"/>
          <a:ext cx="8782843" cy="2309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/>
            <a:t>Biometric data (fingerprinting) is part of this registration process. Your photo will also be taken.</a:t>
          </a:r>
          <a:endParaRPr lang="en-US" sz="4200" kern="1200" dirty="0"/>
        </a:p>
      </dsp:txBody>
      <dsp:txXfrm>
        <a:off x="112744" y="151409"/>
        <a:ext cx="8557355" cy="2084091"/>
      </dsp:txXfrm>
    </dsp:sp>
    <dsp:sp modelId="{DB372FDE-2295-46BA-BB1E-6029C447C089}">
      <dsp:nvSpPr>
        <dsp:cNvPr id="0" name=""/>
        <dsp:cNvSpPr/>
      </dsp:nvSpPr>
      <dsp:spPr>
        <a:xfrm>
          <a:off x="0" y="2469205"/>
          <a:ext cx="8782843" cy="2309579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/>
            <a:t>Your passport will receive a new Stamp usually valid for 12 months.</a:t>
          </a:r>
          <a:endParaRPr lang="en-US" sz="4200" kern="1200"/>
        </a:p>
      </dsp:txBody>
      <dsp:txXfrm>
        <a:off x="112744" y="2581949"/>
        <a:ext cx="8557355" cy="2084091"/>
      </dsp:txXfrm>
    </dsp:sp>
    <dsp:sp modelId="{C13ADD5F-3AF5-4EAE-9F29-7A1EC5174AC6}">
      <dsp:nvSpPr>
        <dsp:cNvPr id="0" name=""/>
        <dsp:cNvSpPr/>
      </dsp:nvSpPr>
      <dsp:spPr>
        <a:xfrm>
          <a:off x="0" y="4899745"/>
          <a:ext cx="8782843" cy="230957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200" kern="1200" dirty="0"/>
            <a:t>Your IRP card should be delivered to your address </a:t>
          </a:r>
          <a:r>
            <a:rPr lang="en-IE" sz="4200" kern="1200" dirty="0" smtClean="0"/>
            <a:t>within </a:t>
          </a:r>
          <a:r>
            <a:rPr lang="en-IE" sz="4200" kern="1200" dirty="0"/>
            <a:t>10 working days from the date of your appointment.</a:t>
          </a:r>
          <a:endParaRPr lang="en-US" sz="4200" kern="1200" dirty="0"/>
        </a:p>
      </dsp:txBody>
      <dsp:txXfrm>
        <a:off x="112744" y="5012489"/>
        <a:ext cx="8557355" cy="2084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BF4B9-E9EB-4B1D-BA30-395D2034BA06}">
      <dsp:nvSpPr>
        <dsp:cNvPr id="0" name=""/>
        <dsp:cNvSpPr/>
      </dsp:nvSpPr>
      <dsp:spPr>
        <a:xfrm>
          <a:off x="6313930" y="79704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2E75-0573-4DD8-8CFC-11AED1F71047}">
      <dsp:nvSpPr>
        <dsp:cNvPr id="0" name=""/>
        <dsp:cNvSpPr/>
      </dsp:nvSpPr>
      <dsp:spPr>
        <a:xfrm>
          <a:off x="5125930" y="3433549"/>
          <a:ext cx="4320000" cy="19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/>
            <a:t>Done Every 12 Months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/>
            <a:t>Renewal appointments will </a:t>
          </a:r>
          <a:r>
            <a:rPr lang="en-IE" sz="2000" u="sng" kern="1200"/>
            <a:t>not</a:t>
          </a:r>
          <a:r>
            <a:rPr lang="en-IE" sz="2000" kern="1200"/>
            <a:t> be made by UL Global. Students must contact the immigration office themselves ahead of their expiry date to request a renewal appointment. </a:t>
          </a:r>
        </a:p>
      </dsp:txBody>
      <dsp:txXfrm>
        <a:off x="5125930" y="3433549"/>
        <a:ext cx="4320000" cy="198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BF4B9-E9EB-4B1D-BA30-395D2034BA06}">
      <dsp:nvSpPr>
        <dsp:cNvPr id="0" name=""/>
        <dsp:cNvSpPr/>
      </dsp:nvSpPr>
      <dsp:spPr>
        <a:xfrm>
          <a:off x="423617" y="1148804"/>
          <a:ext cx="1908562" cy="18859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2E75-0573-4DD8-8CFC-11AED1F71047}">
      <dsp:nvSpPr>
        <dsp:cNvPr id="0" name=""/>
        <dsp:cNvSpPr/>
      </dsp:nvSpPr>
      <dsp:spPr>
        <a:xfrm>
          <a:off x="4061096" y="1746703"/>
          <a:ext cx="6750882" cy="792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i="0" u="none" kern="1200"/>
            <a:t>Term Time: Part time work is permitted - up to 20 hours per week.</a:t>
          </a:r>
          <a:endParaRPr lang="en-IE" sz="2000" kern="1200"/>
        </a:p>
      </dsp:txBody>
      <dsp:txXfrm>
        <a:off x="4061096" y="1746703"/>
        <a:ext cx="6750882" cy="7920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4BB33-EAA5-4FED-8B96-6B4706D702D9}">
      <dsp:nvSpPr>
        <dsp:cNvPr id="0" name=""/>
        <dsp:cNvSpPr/>
      </dsp:nvSpPr>
      <dsp:spPr>
        <a:xfrm>
          <a:off x="0" y="100703"/>
          <a:ext cx="8352335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The intention of the programme is to allow legally resident Irish educated Non-EEA graduates to remain in Ireland after their studies.</a:t>
          </a:r>
          <a:endParaRPr lang="en-US" sz="2500" kern="1200"/>
        </a:p>
      </dsp:txBody>
      <dsp:txXfrm>
        <a:off x="85984" y="186687"/>
        <a:ext cx="8180367" cy="1589430"/>
      </dsp:txXfrm>
    </dsp:sp>
    <dsp:sp modelId="{A5B990E3-9778-4A57-BD97-CBEF54E556C5}">
      <dsp:nvSpPr>
        <dsp:cNvPr id="0" name=""/>
        <dsp:cNvSpPr/>
      </dsp:nvSpPr>
      <dsp:spPr>
        <a:xfrm>
          <a:off x="0" y="1934102"/>
          <a:ext cx="8352335" cy="1761398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Graduates with an award from an undergraduate programme will be granted a twelve-month permission.</a:t>
          </a:r>
          <a:endParaRPr lang="en-US" sz="2500" kern="1200"/>
        </a:p>
      </dsp:txBody>
      <dsp:txXfrm>
        <a:off x="85984" y="2020086"/>
        <a:ext cx="8180367" cy="1589430"/>
      </dsp:txXfrm>
    </dsp:sp>
    <dsp:sp modelId="{B1075B86-4285-4958-A494-6225A07B6C78}">
      <dsp:nvSpPr>
        <dsp:cNvPr id="0" name=""/>
        <dsp:cNvSpPr/>
      </dsp:nvSpPr>
      <dsp:spPr>
        <a:xfrm>
          <a:off x="0" y="3767500"/>
          <a:ext cx="8352335" cy="17613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Graduates with a Masters or PhD award will be granted permission for twenty-four months (twelve months initially).</a:t>
          </a:r>
          <a:endParaRPr lang="en-US" sz="2500" kern="1200"/>
        </a:p>
      </dsp:txBody>
      <dsp:txXfrm>
        <a:off x="85984" y="3853484"/>
        <a:ext cx="8180367" cy="1589430"/>
      </dsp:txXfrm>
    </dsp:sp>
    <dsp:sp modelId="{0CF87050-8445-408C-8ECB-70B739595BA0}">
      <dsp:nvSpPr>
        <dsp:cNvPr id="0" name=""/>
        <dsp:cNvSpPr/>
      </dsp:nvSpPr>
      <dsp:spPr>
        <a:xfrm>
          <a:off x="0" y="5600899"/>
          <a:ext cx="8352335" cy="1761398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Holders of Stamp 1G are exempt from the requirement to possess an employment permit from the Department of Jobs Enterprise and Innovation.</a:t>
          </a:r>
          <a:endParaRPr lang="en-US" sz="2500" kern="1200"/>
        </a:p>
      </dsp:txBody>
      <dsp:txXfrm>
        <a:off x="85984" y="5686883"/>
        <a:ext cx="8180367" cy="1589430"/>
      </dsp:txXfrm>
    </dsp:sp>
    <dsp:sp modelId="{DF4B63C3-738C-4596-BC62-47DDBD34DC1C}">
      <dsp:nvSpPr>
        <dsp:cNvPr id="0" name=""/>
        <dsp:cNvSpPr/>
      </dsp:nvSpPr>
      <dsp:spPr>
        <a:xfrm>
          <a:off x="0" y="7434297"/>
          <a:ext cx="8352335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/>
            <a:t>This should be for the purpose of seeking graduate level employment and applying for a general employment permit, a critical skills employment permit or research hosting agreement. </a:t>
          </a:r>
          <a:endParaRPr lang="en-US" sz="2500" kern="1200"/>
        </a:p>
      </dsp:txBody>
      <dsp:txXfrm>
        <a:off x="85984" y="7520281"/>
        <a:ext cx="8180367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irishimmigration.ie/my-situation-has-changed-since-i-arrived-in-ireland/third-level-graduate-programme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l.ie/global/incoming-students/need-know-information/visa-and-immigration" TargetMode="External"/><Relationship Id="rId5" Type="http://schemas.openxmlformats.org/officeDocument/2006/relationships/hyperlink" Target="https://ul.topdesk.net/tas/public/ssp/content/detail/knowledgeitem?unid=dd58c16d58d14bf5a35bae72271ed6d8" TargetMode="External"/><Relationship Id="rId4" Type="http://schemas.openxmlformats.org/officeDocument/2006/relationships/hyperlink" Target="https://www.si.ul.ie/urd/sits.urd/run/siw_lg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589" y="4556283"/>
            <a:ext cx="10080000" cy="202754"/>
          </a:xfrm>
        </p:spPr>
        <p:txBody>
          <a:bodyPr>
            <a:normAutofit fontScale="90000"/>
          </a:bodyPr>
          <a:lstStyle/>
          <a:p>
            <a:pPr algn="ctr"/>
            <a:r>
              <a:rPr lang="en-IE" sz="7300">
                <a:latin typeface="+mj-lt"/>
              </a:rPr>
              <a:t/>
            </a:r>
            <a:br>
              <a:rPr lang="en-IE" sz="7300">
                <a:latin typeface="+mj-lt"/>
              </a:rPr>
            </a:br>
            <a:r>
              <a:rPr lang="en-GB" sz="6000">
                <a:latin typeface="+mj-lt"/>
              </a:rPr>
              <a:t> </a:t>
            </a:r>
            <a:r>
              <a:rPr lang="en-IE" sz="7300">
                <a:latin typeface="+mj-lt"/>
              </a:rPr>
              <a:t/>
            </a:r>
            <a:br>
              <a:rPr lang="en-IE" sz="7300">
                <a:latin typeface="+mj-lt"/>
              </a:rPr>
            </a:br>
            <a:r>
              <a:rPr lang="en-IE" altLang="en-US"/>
              <a:t/>
            </a:r>
            <a:br>
              <a:rPr lang="en-IE" altLang="en-US"/>
            </a:br>
            <a:r>
              <a:rPr lang="en-IE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8518" y="9074763"/>
            <a:ext cx="5189070" cy="1266972"/>
          </a:xfrm>
        </p:spPr>
        <p:txBody>
          <a:bodyPr>
            <a:noAutofit/>
          </a:bodyPr>
          <a:lstStyle/>
          <a:p>
            <a:pPr algn="ctr"/>
            <a:endParaRPr lang="en-IE" sz="2400">
              <a:solidFill>
                <a:schemeClr val="bg1"/>
              </a:solidFill>
            </a:endParaRPr>
          </a:p>
          <a:p>
            <a:pPr algn="ctr"/>
            <a:endParaRPr lang="en-IE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1027" y="3548965"/>
            <a:ext cx="7253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>
                <a:solidFill>
                  <a:schemeClr val="bg1"/>
                </a:solidFill>
              </a:rPr>
              <a:t>Immigration </a:t>
            </a:r>
            <a:r>
              <a:rPr lang="en-IE" sz="5400" dirty="0">
                <a:solidFill>
                  <a:schemeClr val="bg1"/>
                </a:solidFill>
              </a:rPr>
              <a:t>Information Session</a:t>
            </a:r>
          </a:p>
        </p:txBody>
      </p:sp>
    </p:spTree>
    <p:extLst>
      <p:ext uri="{BB962C8B-B14F-4D97-AF65-F5344CB8AC3E}">
        <p14:creationId xmlns:p14="http://schemas.microsoft.com/office/powerpoint/2010/main" val="12211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6257585" cy="233438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9534" y="0"/>
            <a:ext cx="5418053" cy="2335060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61238" y="-6961240"/>
            <a:ext cx="2335111" cy="16257590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92111-61A3-46B2-80DF-68CD8EBB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74" y="516756"/>
            <a:ext cx="13393339" cy="1300136"/>
          </a:xfrm>
        </p:spPr>
        <p:txBody>
          <a:bodyPr anchor="ctr">
            <a:normAutofit fontScale="90000"/>
          </a:bodyPr>
          <a:lstStyle/>
          <a:p>
            <a:r>
              <a:rPr lang="en-IE" sz="5600">
                <a:solidFill>
                  <a:srgbClr val="FFFFFF"/>
                </a:solidFill>
              </a:rPr>
              <a:t>Working in Ireland with Stamp 2 immigration permissions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4B35B5-2CD3-42F8-A921-6F4875A7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434783"/>
              </p:ext>
            </p:extLst>
          </p:nvPr>
        </p:nvGraphicFramePr>
        <p:xfrm>
          <a:off x="858825" y="3129257"/>
          <a:ext cx="14571861" cy="621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 descr="Checkmark"/>
          <p:cNvSpPr/>
          <p:nvPr/>
        </p:nvSpPr>
        <p:spPr>
          <a:xfrm>
            <a:off x="1262621" y="6640341"/>
            <a:ext cx="1944000" cy="1944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871522" y="6914365"/>
            <a:ext cx="786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/>
              <a:t>Holiday Periods (15th December to January 15th, June, July, August and September): Full Time work is permitted – up to 40 hours per week.</a:t>
            </a:r>
          </a:p>
        </p:txBody>
      </p:sp>
    </p:spTree>
    <p:extLst>
      <p:ext uri="{BB962C8B-B14F-4D97-AF65-F5344CB8AC3E}">
        <p14:creationId xmlns:p14="http://schemas.microsoft.com/office/powerpoint/2010/main" val="109893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91608" cy="10158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4552C-6692-428C-8628-0C72A250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2" y="918955"/>
            <a:ext cx="5078187" cy="8153819"/>
          </a:xfrm>
        </p:spPr>
        <p:txBody>
          <a:bodyPr>
            <a:normAutofit/>
          </a:bodyPr>
          <a:lstStyle/>
          <a:p>
            <a:r>
              <a:rPr lang="en-IE" sz="7100">
                <a:solidFill>
                  <a:schemeClr val="bg1"/>
                </a:solidFill>
              </a:rPr>
              <a:t>Third Level Graduate Programme/Stamp 1G</a:t>
            </a:r>
            <a:br>
              <a:rPr lang="en-IE" sz="7100">
                <a:solidFill>
                  <a:schemeClr val="bg1"/>
                </a:solidFill>
              </a:rPr>
            </a:br>
            <a:r>
              <a:rPr lang="en-IE" sz="1400">
                <a:solidFill>
                  <a:schemeClr val="bg1"/>
                </a:solidFill>
                <a:hlinkClick r:id="rId2"/>
              </a:rPr>
              <a:t>https://www.irishimmigration.ie/my-situation-has-changed-since-i-arrived-in-ireland/third-level-graduate-programme/</a:t>
            </a:r>
            <a:r>
              <a:rPr lang="en-IE" sz="140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3D6D67-5377-400E-B289-C026B702CD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222270"/>
              </p:ext>
            </p:extLst>
          </p:nvPr>
        </p:nvGraphicFramePr>
        <p:xfrm>
          <a:off x="7291897" y="335281"/>
          <a:ext cx="8352335" cy="929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D0CD-97AC-406B-9CBF-3F8C0C52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727078"/>
          </a:xfrm>
        </p:spPr>
        <p:txBody>
          <a:bodyPr/>
          <a:lstStyle/>
          <a:p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Student Immigration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Steps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FB044-5CBB-4A54-9A65-9420CB5C8CA1}"/>
              </a:ext>
            </a:extLst>
          </p:cNvPr>
          <p:cNvGrpSpPr/>
          <p:nvPr/>
        </p:nvGrpSpPr>
        <p:grpSpPr>
          <a:xfrm>
            <a:off x="1422847" y="3555206"/>
            <a:ext cx="2712720" cy="4297680"/>
            <a:chOff x="648317" y="3566160"/>
            <a:chExt cx="2712720" cy="4297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D300C8A-DCBE-444B-8E24-8177F903B7CB}"/>
                </a:ext>
              </a:extLst>
            </p:cNvPr>
            <p:cNvGrpSpPr/>
            <p:nvPr/>
          </p:nvGrpSpPr>
          <p:grpSpPr>
            <a:xfrm>
              <a:off x="648317" y="3566160"/>
              <a:ext cx="2712720" cy="4297680"/>
              <a:chOff x="648317" y="3566160"/>
              <a:chExt cx="2712720" cy="42976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2584F6-504D-4A30-9773-9C9282FDAB0F}"/>
                  </a:ext>
                </a:extLst>
              </p:cNvPr>
              <p:cNvSpPr/>
              <p:nvPr/>
            </p:nvSpPr>
            <p:spPr>
              <a:xfrm>
                <a:off x="648317" y="3566160"/>
                <a:ext cx="2712720" cy="429768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B3F104-F95B-4F38-80F0-953EF7FF1E1C}"/>
                  </a:ext>
                </a:extLst>
              </p:cNvPr>
              <p:cNvSpPr txBox="1"/>
              <p:nvPr/>
            </p:nvSpPr>
            <p:spPr>
              <a:xfrm>
                <a:off x="923834" y="5949276"/>
                <a:ext cx="215352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800"/>
                  <a:t>Airport Immigration Control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DA25E9-D05F-4EB8-A0D1-7261E9CCDDCA}"/>
                </a:ext>
              </a:extLst>
            </p:cNvPr>
            <p:cNvSpPr/>
            <p:nvPr/>
          </p:nvSpPr>
          <p:spPr>
            <a:xfrm>
              <a:off x="1455083" y="4236243"/>
              <a:ext cx="1091022" cy="10429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FF0DB-9DB2-4CD9-9EDC-F8FD20581B1D}"/>
                </a:ext>
              </a:extLst>
            </p:cNvPr>
            <p:cNvSpPr txBox="1"/>
            <p:nvPr/>
          </p:nvSpPr>
          <p:spPr>
            <a:xfrm>
              <a:off x="1781397" y="4346423"/>
              <a:ext cx="54551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CF756-46D6-4284-A68B-2CCCAC37B16B}"/>
              </a:ext>
            </a:extLst>
          </p:cNvPr>
          <p:cNvGrpSpPr/>
          <p:nvPr/>
        </p:nvGrpSpPr>
        <p:grpSpPr>
          <a:xfrm>
            <a:off x="4602600" y="3555206"/>
            <a:ext cx="2712720" cy="4297680"/>
            <a:chOff x="3623125" y="3566160"/>
            <a:chExt cx="2712720" cy="42976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8BD60F-E550-4295-8760-A45B4D043512}"/>
                </a:ext>
              </a:extLst>
            </p:cNvPr>
            <p:cNvGrpSpPr/>
            <p:nvPr/>
          </p:nvGrpSpPr>
          <p:grpSpPr>
            <a:xfrm>
              <a:off x="3623125" y="3566160"/>
              <a:ext cx="2712720" cy="4297680"/>
              <a:chOff x="3623125" y="3566160"/>
              <a:chExt cx="2712720" cy="429768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768540-D165-40AC-AD30-AD5837F6BE4D}"/>
                  </a:ext>
                </a:extLst>
              </p:cNvPr>
              <p:cNvSpPr/>
              <p:nvPr/>
            </p:nvSpPr>
            <p:spPr>
              <a:xfrm>
                <a:off x="3623125" y="3566160"/>
                <a:ext cx="2712720" cy="429768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13AFB2-FF27-404D-B782-95576B897149}"/>
                  </a:ext>
                </a:extLst>
              </p:cNvPr>
              <p:cNvSpPr txBox="1"/>
              <p:nvPr/>
            </p:nvSpPr>
            <p:spPr>
              <a:xfrm>
                <a:off x="3920171" y="5896128"/>
                <a:ext cx="214385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800"/>
                  <a:t>Immigration Registration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E2FDC3-1F95-48E0-972D-FA3DCA1FF26A}"/>
                </a:ext>
              </a:extLst>
            </p:cNvPr>
            <p:cNvSpPr/>
            <p:nvPr/>
          </p:nvSpPr>
          <p:spPr>
            <a:xfrm>
              <a:off x="4446587" y="4249050"/>
              <a:ext cx="1091022" cy="10429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68229B-F516-4BFA-8962-A849D4DA99CD}"/>
                </a:ext>
              </a:extLst>
            </p:cNvPr>
            <p:cNvSpPr txBox="1"/>
            <p:nvPr/>
          </p:nvSpPr>
          <p:spPr>
            <a:xfrm>
              <a:off x="4775487" y="4317652"/>
              <a:ext cx="54474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DEAC06A-F4D7-49E9-85A3-B93E5BF5216F}"/>
              </a:ext>
            </a:extLst>
          </p:cNvPr>
          <p:cNvGrpSpPr/>
          <p:nvPr/>
        </p:nvGrpSpPr>
        <p:grpSpPr>
          <a:xfrm>
            <a:off x="7809300" y="3555206"/>
            <a:ext cx="2712720" cy="4297680"/>
            <a:chOff x="6578190" y="3555206"/>
            <a:chExt cx="2712720" cy="429768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8E0F3BC-1406-474E-8B82-0214976B8318}"/>
                </a:ext>
              </a:extLst>
            </p:cNvPr>
            <p:cNvGrpSpPr/>
            <p:nvPr/>
          </p:nvGrpSpPr>
          <p:grpSpPr>
            <a:xfrm>
              <a:off x="6578190" y="3555206"/>
              <a:ext cx="2712720" cy="4297680"/>
              <a:chOff x="6578190" y="3555206"/>
              <a:chExt cx="2712720" cy="42976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66F236-A75C-4342-B9AE-D26B2015FB7C}"/>
                  </a:ext>
                </a:extLst>
              </p:cNvPr>
              <p:cNvSpPr/>
              <p:nvPr/>
            </p:nvSpPr>
            <p:spPr>
              <a:xfrm>
                <a:off x="6578190" y="3555206"/>
                <a:ext cx="2712720" cy="429768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7F7C378-A1BB-4EEC-A599-55EBC6F83BBA}"/>
                  </a:ext>
                </a:extLst>
              </p:cNvPr>
              <p:cNvSpPr txBox="1"/>
              <p:nvPr/>
            </p:nvSpPr>
            <p:spPr>
              <a:xfrm>
                <a:off x="6887977" y="5949276"/>
                <a:ext cx="22525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800"/>
                  <a:t>Permission Renewal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93A04C7-9B6A-4662-9525-A8CE414823C6}"/>
                </a:ext>
              </a:extLst>
            </p:cNvPr>
            <p:cNvSpPr/>
            <p:nvPr/>
          </p:nvSpPr>
          <p:spPr>
            <a:xfrm>
              <a:off x="7386497" y="4178606"/>
              <a:ext cx="1091022" cy="10429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1ED315-B4B9-437C-9A7F-B68189BDF271}"/>
                </a:ext>
              </a:extLst>
            </p:cNvPr>
            <p:cNvSpPr txBox="1"/>
            <p:nvPr/>
          </p:nvSpPr>
          <p:spPr>
            <a:xfrm>
              <a:off x="7722412" y="4276299"/>
              <a:ext cx="4439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930E23-2A6A-44CB-8BE7-C17F6D1E5CB9}"/>
              </a:ext>
            </a:extLst>
          </p:cNvPr>
          <p:cNvGrpSpPr/>
          <p:nvPr/>
        </p:nvGrpSpPr>
        <p:grpSpPr>
          <a:xfrm>
            <a:off x="11032773" y="3555206"/>
            <a:ext cx="2712720" cy="4297680"/>
            <a:chOff x="9533256" y="3555206"/>
            <a:chExt cx="2712720" cy="42976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9631DF-B04C-4800-B73F-18D9BEB5F0AF}"/>
                </a:ext>
              </a:extLst>
            </p:cNvPr>
            <p:cNvGrpSpPr/>
            <p:nvPr/>
          </p:nvGrpSpPr>
          <p:grpSpPr>
            <a:xfrm>
              <a:off x="9533256" y="3555206"/>
              <a:ext cx="2712720" cy="4297680"/>
              <a:chOff x="9533256" y="3555206"/>
              <a:chExt cx="2712720" cy="429768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6AE444-1442-4936-BB05-CC39BAE6C155}"/>
                  </a:ext>
                </a:extLst>
              </p:cNvPr>
              <p:cNvSpPr/>
              <p:nvPr/>
            </p:nvSpPr>
            <p:spPr>
              <a:xfrm>
                <a:off x="9533256" y="3555206"/>
                <a:ext cx="2712720" cy="429768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24C1B1D-A232-44B9-9F47-C7840F22D24B}"/>
                  </a:ext>
                </a:extLst>
              </p:cNvPr>
              <p:cNvSpPr txBox="1"/>
              <p:nvPr/>
            </p:nvSpPr>
            <p:spPr>
              <a:xfrm>
                <a:off x="9730103" y="5949276"/>
                <a:ext cx="22425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800"/>
                  <a:t>Third Level Graduate Programme</a:t>
                </a: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9369AD9-518F-4AFF-856D-72B326F8A3AF}"/>
                </a:ext>
              </a:extLst>
            </p:cNvPr>
            <p:cNvSpPr/>
            <p:nvPr/>
          </p:nvSpPr>
          <p:spPr>
            <a:xfrm>
              <a:off x="10344105" y="4139545"/>
              <a:ext cx="1091022" cy="104295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B5591E-D020-4233-BB63-4A08D6A120FD}"/>
                </a:ext>
              </a:extLst>
            </p:cNvPr>
            <p:cNvSpPr txBox="1"/>
            <p:nvPr/>
          </p:nvSpPr>
          <p:spPr>
            <a:xfrm>
              <a:off x="10659744" y="4230332"/>
              <a:ext cx="644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4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7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3523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387055" y="2387053"/>
            <a:ext cx="10158413" cy="538430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387057" y="2402068"/>
            <a:ext cx="10158411" cy="538431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9118" y="5613220"/>
            <a:ext cx="3706056" cy="5384314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669047" y="1436394"/>
            <a:ext cx="5200982" cy="619008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387068" y="2372034"/>
            <a:ext cx="10158417" cy="538430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46020-1184-4269-973A-85123744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6" y="869278"/>
            <a:ext cx="4268905" cy="5017730"/>
          </a:xfrm>
        </p:spPr>
        <p:txBody>
          <a:bodyPr anchor="b">
            <a:normAutofit/>
          </a:bodyPr>
          <a:lstStyle/>
          <a:p>
            <a:pPr algn="r"/>
            <a:r>
              <a:rPr lang="en-IE" sz="5600">
                <a:solidFill>
                  <a:srgbClr val="FFFFFF"/>
                </a:solidFill>
              </a:rPr>
              <a:t>What If I Am A European National?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492BA-1D1F-4BCE-96B6-B84CDF26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109" y="962042"/>
            <a:ext cx="10031368" cy="8215082"/>
          </a:xfrm>
        </p:spPr>
        <p:txBody>
          <a:bodyPr anchor="ctr">
            <a:normAutofit/>
          </a:bodyPr>
          <a:lstStyle/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IE" sz="2800"/>
              <a:t>If you are a national of the </a:t>
            </a:r>
            <a:r>
              <a:rPr lang="en-IE" sz="2800" u="sng">
                <a:solidFill>
                  <a:srgbClr val="92D050"/>
                </a:solidFill>
              </a:rPr>
              <a:t>European Economic Area (EEA) </a:t>
            </a:r>
            <a:r>
              <a:rPr lang="en-IE" sz="2800"/>
              <a:t>or of Switzerland, you have the right to stay and study in Ireland.</a:t>
            </a:r>
            <a:br>
              <a:rPr lang="en-IE" sz="2800"/>
            </a:br>
            <a:endParaRPr lang="en-IE" sz="2800"/>
          </a:p>
          <a:p>
            <a:pPr marL="0" indent="0">
              <a:buNone/>
            </a:pPr>
            <a:r>
              <a:rPr lang="en-IE" sz="2800"/>
              <a:t>When you come to Ireland you </a:t>
            </a:r>
            <a:r>
              <a:rPr lang="en-IE" sz="2800" u="sng"/>
              <a:t>do not need to register</a:t>
            </a:r>
            <a:r>
              <a:rPr lang="en-IE" sz="2800"/>
              <a:t> with the local immigration office and you do not need a residence card to live here.</a:t>
            </a:r>
            <a:br>
              <a:rPr lang="en-IE" sz="2800"/>
            </a:br>
            <a:r>
              <a:rPr lang="en-IE" sz="2800"/>
              <a:t/>
            </a:r>
            <a:br>
              <a:rPr lang="en-IE" sz="2800"/>
            </a:br>
            <a:endParaRPr lang="en-IE" sz="2800"/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IE" sz="2800" b="1"/>
              <a:t>UK Citizens: </a:t>
            </a:r>
            <a:r>
              <a:rPr lang="en-IE" sz="2800"/>
              <a:t>People who are </a:t>
            </a:r>
            <a:r>
              <a:rPr lang="en-IE" sz="2800" u="sng">
                <a:solidFill>
                  <a:srgbClr val="92D050"/>
                </a:solidFill>
              </a:rPr>
              <a:t>citizens of the United Kingdom (UK) </a:t>
            </a:r>
            <a:r>
              <a:rPr lang="en-IE" sz="2800"/>
              <a:t>are entitled to live in Ireland without any conditions or restrictions.</a:t>
            </a:r>
          </a:p>
        </p:txBody>
      </p:sp>
    </p:spTree>
    <p:extLst>
      <p:ext uri="{BB962C8B-B14F-4D97-AF65-F5344CB8AC3E}">
        <p14:creationId xmlns:p14="http://schemas.microsoft.com/office/powerpoint/2010/main" val="239049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60008" cy="10158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7C81F-10FA-46A4-A2A4-A583F43C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53" y="2637604"/>
            <a:ext cx="4776563" cy="4735343"/>
          </a:xfrm>
        </p:spPr>
        <p:txBody>
          <a:bodyPr anchor="t">
            <a:normAutofit/>
          </a:bodyPr>
          <a:lstStyle/>
          <a:p>
            <a:r>
              <a:rPr lang="en-IE" sz="6200">
                <a:solidFill>
                  <a:schemeClr val="bg1"/>
                </a:solidFill>
              </a:rPr>
              <a:t>Immigration Registration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3153" y="1009661"/>
            <a:ext cx="1504656" cy="1254924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2ACAFB9-D330-4EC1-BC2E-04C16E78F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053592"/>
              </p:ext>
            </p:extLst>
          </p:nvPr>
        </p:nvGraphicFramePr>
        <p:xfrm>
          <a:off x="6822870" y="1382678"/>
          <a:ext cx="8772220" cy="734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73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0068-063E-4BA4-9018-3FE33BAE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330" y="338976"/>
            <a:ext cx="6215448" cy="1329186"/>
          </a:xfrm>
        </p:spPr>
        <p:txBody>
          <a:bodyPr>
            <a:normAutofit/>
          </a:bodyPr>
          <a:lstStyle/>
          <a:p>
            <a:pPr algn="ctr"/>
            <a:r>
              <a:rPr lang="en-IE" sz="4000" dirty="0"/>
              <a:t>Immigration</a:t>
            </a:r>
            <a:br>
              <a:rPr lang="en-IE" sz="4000" dirty="0"/>
            </a:br>
            <a:r>
              <a:rPr lang="en-IE" sz="4000" dirty="0"/>
              <a:t>Registration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1E6A-45C0-4623-B6ED-5CE8EF93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709" y="9415343"/>
            <a:ext cx="2733407" cy="5408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>
                <a:solidFill>
                  <a:srgbClr val="FFFFFF"/>
                </a:solidFill>
              </a:rPr>
              <a:t>06.11.19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42C0752-EDB3-4A2A-89DE-E6FC9448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8" r="19765" b="-1"/>
          <a:stretch/>
        </p:blipFill>
        <p:spPr>
          <a:xfrm>
            <a:off x="20" y="10"/>
            <a:ext cx="6181371" cy="10158402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94235F-F08C-450D-8892-D7E4D590B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23" y="2252655"/>
            <a:ext cx="4294605" cy="5653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6219" y="2025499"/>
            <a:ext cx="9069858" cy="77668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Valid passport </a:t>
            </a:r>
            <a:r>
              <a:rPr lang="en-US" dirty="0">
                <a:solidFill>
                  <a:schemeClr val="bg1"/>
                </a:solidFill>
              </a:rPr>
              <a:t>​​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0" fontAlgn="base"/>
            <a:r>
              <a:rPr lang="en-IE" sz="2450" dirty="0">
                <a:solidFill>
                  <a:schemeClr val="bg1"/>
                </a:solidFill>
              </a:rPr>
              <a:t>Confirmation of Registration and Attendance </a:t>
            </a:r>
            <a:r>
              <a:rPr lang="en-IE" sz="2450" dirty="0" smtClean="0">
                <a:solidFill>
                  <a:schemeClr val="bg1"/>
                </a:solidFill>
              </a:rPr>
              <a:t>Letter</a:t>
            </a:r>
            <a:r>
              <a:rPr lang="en-IE" sz="2450" dirty="0" smtClean="0">
                <a:solidFill>
                  <a:schemeClr val="bg1"/>
                </a:solidFill>
              </a:rPr>
              <a:t>. </a:t>
            </a:r>
            <a:r>
              <a:rPr lang="en-IE" dirty="0">
                <a:solidFill>
                  <a:schemeClr val="bg1"/>
                </a:solidFill>
              </a:rPr>
              <a:t>This letter is available through the </a:t>
            </a:r>
            <a:r>
              <a:rPr lang="en-IE" u="sng" dirty="0">
                <a:solidFill>
                  <a:schemeClr val="bg1"/>
                </a:solidFill>
                <a:hlinkClick r:id="rId4"/>
              </a:rPr>
              <a:t>Student </a:t>
            </a:r>
            <a:r>
              <a:rPr lang="en-IE" u="sng" dirty="0" smtClean="0">
                <a:solidFill>
                  <a:schemeClr val="bg1"/>
                </a:solidFill>
                <a:hlinkClick r:id="rId4"/>
              </a:rPr>
              <a:t>Portal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smtClean="0">
                <a:solidFill>
                  <a:schemeClr val="bg1"/>
                </a:solidFill>
              </a:rPr>
              <a:t>Please </a:t>
            </a:r>
            <a:r>
              <a:rPr lang="en-IE" dirty="0">
                <a:solidFill>
                  <a:schemeClr val="bg1"/>
                </a:solidFill>
              </a:rPr>
              <a:t>see </a:t>
            </a:r>
            <a:r>
              <a:rPr lang="en-IE" u="sng" dirty="0">
                <a:solidFill>
                  <a:schemeClr val="bg1"/>
                </a:solidFill>
                <a:hlinkClick r:id="rId5"/>
              </a:rPr>
              <a:t>this link</a:t>
            </a:r>
            <a:r>
              <a:rPr lang="en-IE" dirty="0">
                <a:solidFill>
                  <a:schemeClr val="bg1"/>
                </a:solidFill>
              </a:rPr>
              <a:t> for instructions on how to access this document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Proof of medical </a:t>
            </a:r>
            <a:r>
              <a:rPr lang="en-IE" dirty="0" smtClean="0">
                <a:solidFill>
                  <a:schemeClr val="bg1"/>
                </a:solidFill>
              </a:rPr>
              <a:t>insurance</a:t>
            </a:r>
            <a:r>
              <a:rPr lang="en-IE" dirty="0" smtClean="0">
                <a:solidFill>
                  <a:schemeClr val="bg1"/>
                </a:solidFill>
              </a:rPr>
              <a:t>. </a:t>
            </a:r>
          </a:p>
          <a:p>
            <a:pPr fontAlgn="base"/>
            <a:r>
              <a:rPr lang="en-IE" dirty="0" smtClean="0">
                <a:hlinkClick r:id="rId6"/>
              </a:rPr>
              <a:t>Visa </a:t>
            </a:r>
            <a:r>
              <a:rPr lang="en-IE" dirty="0">
                <a:hlinkClick r:id="rId6"/>
              </a:rPr>
              <a:t>and Immigration | University of Limerick (ul.ie</a:t>
            </a:r>
            <a:r>
              <a:rPr lang="en-IE" dirty="0" smtClean="0">
                <a:hlinkClick r:id="rId6"/>
              </a:rPr>
              <a:t>)</a:t>
            </a:r>
            <a:endParaRPr lang="en-IE" dirty="0" smtClean="0"/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Proof of financial support (approx. €3,000) </a:t>
            </a:r>
            <a:r>
              <a:rPr lang="en-US" dirty="0">
                <a:solidFill>
                  <a:schemeClr val="bg1"/>
                </a:solidFill>
              </a:rPr>
              <a:t>​​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IRP Fee €300 </a:t>
            </a:r>
            <a:endParaRPr lang="en-US" dirty="0">
              <a:solidFill>
                <a:schemeClr val="bg1"/>
              </a:solidFill>
            </a:endParaRPr>
          </a:p>
          <a:p>
            <a:pPr fontAlgn="base"/>
            <a:endParaRPr lang="en-IE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Proof of Tuition Fees Paid </a:t>
            </a:r>
            <a:r>
              <a:rPr lang="en-US" dirty="0" smtClean="0">
                <a:solidFill>
                  <a:schemeClr val="bg1"/>
                </a:solidFill>
              </a:rPr>
              <a:t>​</a:t>
            </a:r>
            <a:endParaRPr lang="en-US" dirty="0">
              <a:solidFill>
                <a:schemeClr val="bg1"/>
              </a:solidFill>
            </a:endParaRPr>
          </a:p>
          <a:p>
            <a:pPr fontAlgn="base"/>
            <a:endParaRPr lang="en-IE" dirty="0">
              <a:solidFill>
                <a:schemeClr val="bg1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IE" sz="2450" dirty="0">
                <a:solidFill>
                  <a:schemeClr val="bg1"/>
                </a:solidFill>
              </a:rPr>
              <a:t>Proof of Limerick Address​</a:t>
            </a:r>
            <a:endParaRPr lang="en-IE" sz="2450" dirty="0">
              <a:solidFill>
                <a:schemeClr val="bg1"/>
              </a:solidFill>
              <a:cs typeface="Calibri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</a:endParaRPr>
          </a:p>
          <a:p>
            <a:pPr fontAlgn="base"/>
            <a:r>
              <a:rPr lang="en-IE" dirty="0">
                <a:solidFill>
                  <a:schemeClr val="bg1"/>
                </a:solidFill>
              </a:rPr>
              <a:t>Important: All documentation must be presented to the immigration officer in </a:t>
            </a:r>
            <a:r>
              <a:rPr lang="en-IE" u="sng" dirty="0">
                <a:solidFill>
                  <a:schemeClr val="bg1"/>
                </a:solidFill>
              </a:rPr>
              <a:t>hard copy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en-IE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7568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397280"/>
          </a:xfrm>
        </p:spPr>
        <p:txBody>
          <a:bodyPr/>
          <a:lstStyle/>
          <a:p>
            <a:pPr algn="ctr"/>
            <a:r>
              <a:rPr lang="en-IE" sz="4800" dirty="0"/>
              <a:t>Immigration</a:t>
            </a:r>
            <a:br>
              <a:rPr lang="en-IE" sz="4800" dirty="0"/>
            </a:br>
            <a:r>
              <a:rPr lang="en-IE" sz="4800" dirty="0"/>
              <a:t>Registration Documents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000" y="3434080"/>
            <a:ext cx="14022170" cy="5669280"/>
          </a:xfrm>
        </p:spPr>
        <p:txBody>
          <a:bodyPr/>
          <a:lstStyle/>
          <a:p>
            <a:pPr marL="0" indent="0" fontAlgn="base">
              <a:buNone/>
            </a:pPr>
            <a:r>
              <a:rPr lang="en-IE" b="1" dirty="0" smtClean="0"/>
              <a:t>Evidence </a:t>
            </a:r>
            <a:r>
              <a:rPr lang="en-IE" b="1" dirty="0"/>
              <a:t>of financial support (approx. €3,000)</a:t>
            </a:r>
          </a:p>
          <a:p>
            <a:pPr lvl="0" fontAlgn="base"/>
            <a:r>
              <a:rPr lang="en-IE" dirty="0"/>
              <a:t>If you are supporting yourself – this can be an up to date bank statement in English and in Euros</a:t>
            </a:r>
          </a:p>
          <a:p>
            <a:pPr lvl="0" fontAlgn="base"/>
            <a:r>
              <a:rPr lang="en-IE" dirty="0"/>
              <a:t>If you are a scholarship holder - evidence of the same will be </a:t>
            </a:r>
            <a:r>
              <a:rPr lang="en-IE" dirty="0" smtClean="0"/>
              <a:t>required.</a:t>
            </a:r>
            <a:endParaRPr lang="en-IE" dirty="0"/>
          </a:p>
          <a:p>
            <a:pPr lvl="0" fontAlgn="base"/>
            <a:r>
              <a:rPr lang="en-IE" dirty="0"/>
              <a:t>If your parents are supporting you - a notarised letter stating that they will be supporting you financially for the duration of your academic stay in </a:t>
            </a:r>
            <a:r>
              <a:rPr lang="en-IE" dirty="0" smtClean="0"/>
              <a:t>Ireland.</a:t>
            </a:r>
          </a:p>
          <a:p>
            <a:pPr lvl="0" fontAlgn="base"/>
            <a:endParaRPr lang="en-IE" dirty="0"/>
          </a:p>
          <a:p>
            <a:pPr marL="0" lvl="0" indent="0" fontAlgn="base">
              <a:buNone/>
            </a:pPr>
            <a:r>
              <a:rPr lang="en-IE" sz="2400" b="1" dirty="0"/>
              <a:t>Students will need to provide proof of </a:t>
            </a:r>
            <a:r>
              <a:rPr lang="en-IE" sz="2400" b="1" dirty="0" smtClean="0"/>
              <a:t>address:</a:t>
            </a:r>
            <a:endParaRPr lang="en-IE" sz="2000" b="1" dirty="0"/>
          </a:p>
          <a:p>
            <a:pPr lvl="0" fontAlgn="base"/>
            <a:r>
              <a:rPr lang="en-IE" sz="2400" dirty="0" smtClean="0"/>
              <a:t>Please </a:t>
            </a:r>
            <a:r>
              <a:rPr lang="en-IE" sz="2400" dirty="0"/>
              <a:t>provide a utility bill with your name and address </a:t>
            </a:r>
            <a:endParaRPr lang="en-IE" sz="2000" dirty="0"/>
          </a:p>
          <a:p>
            <a:pPr lvl="0" fontAlgn="base"/>
            <a:r>
              <a:rPr lang="en-IE" sz="2400" b="1" dirty="0" smtClean="0"/>
              <a:t>or</a:t>
            </a:r>
            <a:r>
              <a:rPr lang="en-IE" sz="2400" dirty="0" smtClean="0"/>
              <a:t> </a:t>
            </a:r>
            <a:r>
              <a:rPr lang="en-IE" sz="2400" dirty="0"/>
              <a:t>a tenancy agreement with your name and address </a:t>
            </a:r>
            <a:endParaRPr lang="en-IE" sz="2000" dirty="0"/>
          </a:p>
          <a:p>
            <a:pPr lvl="0" fontAlgn="base"/>
            <a:r>
              <a:rPr lang="en-IE" sz="2400" b="1" dirty="0" smtClean="0"/>
              <a:t>or</a:t>
            </a:r>
            <a:r>
              <a:rPr lang="en-IE" sz="2400" dirty="0" smtClean="0"/>
              <a:t> </a:t>
            </a:r>
            <a:r>
              <a:rPr lang="en-IE" sz="2400" dirty="0"/>
              <a:t>a letter from the village manager if you are living on campus </a:t>
            </a:r>
            <a:endParaRPr lang="en-IE" sz="2000" dirty="0"/>
          </a:p>
          <a:p>
            <a:pPr lvl="0" fontAlgn="base"/>
            <a:r>
              <a:rPr lang="en-IE" sz="2400" b="1" dirty="0" smtClean="0"/>
              <a:t>or </a:t>
            </a:r>
            <a:r>
              <a:rPr lang="en-IE" sz="2400" dirty="0"/>
              <a:t>a signed letter from your landlord/lady stating that you are residing at the said address </a:t>
            </a:r>
            <a:r>
              <a:rPr lang="en-IE" sz="2400" b="1" dirty="0"/>
              <a:t>along with</a:t>
            </a:r>
            <a:r>
              <a:rPr lang="en-IE" sz="2400" dirty="0"/>
              <a:t> a </a:t>
            </a:r>
            <a:r>
              <a:rPr lang="en-IE" sz="2400" dirty="0" smtClean="0"/>
              <a:t>utility </a:t>
            </a:r>
            <a:r>
              <a:rPr lang="en-IE" sz="2400" dirty="0"/>
              <a:t>bill in his/her name.</a:t>
            </a:r>
            <a:endParaRPr lang="en-IE" sz="2000" dirty="0"/>
          </a:p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641120"/>
          </a:xfrm>
        </p:spPr>
        <p:txBody>
          <a:bodyPr/>
          <a:lstStyle/>
          <a:p>
            <a:pPr algn="ctr"/>
            <a:r>
              <a:rPr lang="en-IE" u="sng" dirty="0"/>
              <a:t>IMMIGRATION OFFICE </a:t>
            </a:r>
            <a:r>
              <a:rPr lang="en-IE" u="sng" dirty="0" smtClean="0"/>
              <a:t>DIRECTIONS</a:t>
            </a:r>
            <a:br>
              <a:rPr lang="en-IE" u="sng" dirty="0" smtClean="0"/>
            </a:br>
            <a:r>
              <a:rPr lang="en-IE" dirty="0"/>
              <a:t> </a:t>
            </a:r>
            <a:r>
              <a:rPr lang="en-IE" sz="2000" dirty="0"/>
              <a:t>The Immigration Office is located Estuary House which is the building next door to the Garda Station on Henry Street, please see screenshots below</a:t>
            </a:r>
            <a:endParaRPr lang="en-I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smtClean="0"/>
              <a:t>06.11.19</a:t>
            </a:r>
            <a:endParaRPr lang="en-US"/>
          </a:p>
        </p:txBody>
      </p:sp>
      <p:pic>
        <p:nvPicPr>
          <p:cNvPr id="5" name="x_Picture 1" descr="cid:image001.jpg@01D7A3E4.767F8AA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" y="3007360"/>
            <a:ext cx="14022170" cy="6055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02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0068-063E-4BA4-9018-3FE33BAE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219" y="932100"/>
            <a:ext cx="8782846" cy="1038940"/>
          </a:xfrm>
        </p:spPr>
        <p:txBody>
          <a:bodyPr>
            <a:normAutofit/>
          </a:bodyPr>
          <a:lstStyle/>
          <a:p>
            <a:r>
              <a:rPr lang="en-IE" sz="5400" dirty="0"/>
              <a:t>Registration Appointment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1E6A-45C0-4623-B6ED-5CE8EF93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709" y="9415343"/>
            <a:ext cx="2733407" cy="54084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>
                <a:solidFill>
                  <a:srgbClr val="FFFFFF"/>
                </a:solidFill>
              </a:rPr>
              <a:t>06.11.19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42C0752-EDB3-4A2A-89DE-E6FC9448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8" r="19765" b="-1"/>
          <a:stretch/>
        </p:blipFill>
        <p:spPr>
          <a:xfrm>
            <a:off x="20" y="10"/>
            <a:ext cx="6181371" cy="10158402"/>
          </a:xfrm>
          <a:prstGeom prst="rect">
            <a:avLst/>
          </a:prstGeom>
          <a:effectLst/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EF67FCF-660C-4E67-AC82-69AC7C46B3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567566"/>
              </p:ext>
            </p:extLst>
          </p:nvPr>
        </p:nvGraphicFramePr>
        <p:xfrm>
          <a:off x="6621221" y="1971040"/>
          <a:ext cx="8782843" cy="724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094235F-F08C-450D-8892-D7E4D590B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523" y="2252655"/>
            <a:ext cx="4294605" cy="56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57587" cy="1015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6257585" cy="233438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839534" y="0"/>
            <a:ext cx="5418053" cy="2335060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61238" y="-6961240"/>
            <a:ext cx="2335111" cy="16257590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92111-61A3-46B2-80DF-68CD8EBB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974" y="516756"/>
            <a:ext cx="13393339" cy="1300136"/>
          </a:xfrm>
        </p:spPr>
        <p:txBody>
          <a:bodyPr anchor="ctr">
            <a:normAutofit/>
          </a:bodyPr>
          <a:lstStyle/>
          <a:p>
            <a:r>
              <a:rPr lang="en-IE" sz="5600">
                <a:solidFill>
                  <a:srgbClr val="FFFFFF"/>
                </a:solidFill>
              </a:rPr>
              <a:t>Permission Renewal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4B35B5-2CD3-42F8-A921-6F4875A7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60839"/>
              </p:ext>
            </p:extLst>
          </p:nvPr>
        </p:nvGraphicFramePr>
        <p:xfrm>
          <a:off x="858825" y="3129257"/>
          <a:ext cx="14571861" cy="621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02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IGIE Brazil Presentation.potx" id="{3DC035FD-3DB8-4EE8-B0BC-A15ECD0338BF}" vid="{DF5361F0-39C5-46DC-9434-A455E71A5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EA609-1291-4473-BFBC-F21AC1F4FF6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D412FB-0938-4822-880E-859E412AB725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776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Helvetica</vt:lpstr>
      <vt:lpstr>Wingdings</vt:lpstr>
      <vt:lpstr>Office Theme</vt:lpstr>
      <vt:lpstr>     </vt:lpstr>
      <vt:lpstr>Student Immigration Steps</vt:lpstr>
      <vt:lpstr>What If I Am A European National?</vt:lpstr>
      <vt:lpstr>Immigration Registration</vt:lpstr>
      <vt:lpstr>Immigration Registration Documents</vt:lpstr>
      <vt:lpstr>Immigration Registration Documents</vt:lpstr>
      <vt:lpstr>IMMIGRATION OFFICE DIRECTIONS  The Immigration Office is located Estuary House which is the building next door to the Garda Station on Henry Street, please see screenshots below</vt:lpstr>
      <vt:lpstr>Registration Appointment</vt:lpstr>
      <vt:lpstr>Permission Renewal</vt:lpstr>
      <vt:lpstr>Working in Ireland with Stamp 2 immigration permissions</vt:lpstr>
      <vt:lpstr>Third Level Graduate Programme/Stamp 1G https://www.irishimmigration.ie/my-situation-has-changed-since-i-arrived-in-ireland/third-level-graduate-programme/ 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University of Limerick</dc:title>
  <dc:creator>Niamh.Kavanagh</dc:creator>
  <cp:lastModifiedBy>Vicky.Hannon</cp:lastModifiedBy>
  <cp:revision>8</cp:revision>
  <dcterms:created xsi:type="dcterms:W3CDTF">2020-01-20T20:41:05Z</dcterms:created>
  <dcterms:modified xsi:type="dcterms:W3CDTF">2022-10-26T09:13:11Z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