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1"/>
  </p:notesMasterIdLst>
  <p:sldIdLst>
    <p:sldId id="257" r:id="rId5"/>
    <p:sldId id="278" r:id="rId6"/>
    <p:sldId id="290" r:id="rId7"/>
    <p:sldId id="284" r:id="rId8"/>
    <p:sldId id="280" r:id="rId9"/>
    <p:sldId id="289" r:id="rId10"/>
    <p:sldId id="282" r:id="rId11"/>
    <p:sldId id="281" r:id="rId12"/>
    <p:sldId id="279" r:id="rId13"/>
    <p:sldId id="275" r:id="rId14"/>
    <p:sldId id="263" r:id="rId15"/>
    <p:sldId id="285" r:id="rId16"/>
    <p:sldId id="286" r:id="rId17"/>
    <p:sldId id="287" r:id="rId18"/>
    <p:sldId id="258" r:id="rId19"/>
    <p:sldId id="270" r:id="rId20"/>
    <p:sldId id="271" r:id="rId21"/>
    <p:sldId id="267" r:id="rId22"/>
    <p:sldId id="268" r:id="rId23"/>
    <p:sldId id="288" r:id="rId24"/>
    <p:sldId id="269" r:id="rId25"/>
    <p:sldId id="274" r:id="rId26"/>
    <p:sldId id="276" r:id="rId27"/>
    <p:sldId id="272" r:id="rId28"/>
    <p:sldId id="273" r:id="rId29"/>
    <p:sldId id="277" r:id="rId30"/>
  </p:sldIdLst>
  <p:sldSz cx="16257588" cy="10158413"/>
  <p:notesSz cx="6858000" cy="9144000"/>
  <p:defaultTextStyle>
    <a:defPPr>
      <a:defRPr lang="en-US"/>
    </a:defPPr>
    <a:lvl1pPr marL="0" algn="l" defTabSz="1267752" rtl="0" eaLnBrk="1" latinLnBrk="0" hangingPunct="1">
      <a:defRPr sz="2496" kern="1200">
        <a:solidFill>
          <a:schemeClr val="tx1"/>
        </a:solidFill>
        <a:latin typeface="+mn-lt"/>
        <a:ea typeface="+mn-ea"/>
        <a:cs typeface="+mn-cs"/>
      </a:defRPr>
    </a:lvl1pPr>
    <a:lvl2pPr marL="633876" algn="l" defTabSz="1267752" rtl="0" eaLnBrk="1" latinLnBrk="0" hangingPunct="1">
      <a:defRPr sz="2496" kern="1200">
        <a:solidFill>
          <a:schemeClr val="tx1"/>
        </a:solidFill>
        <a:latin typeface="+mn-lt"/>
        <a:ea typeface="+mn-ea"/>
        <a:cs typeface="+mn-cs"/>
      </a:defRPr>
    </a:lvl2pPr>
    <a:lvl3pPr marL="1267752" algn="l" defTabSz="1267752" rtl="0" eaLnBrk="1" latinLnBrk="0" hangingPunct="1">
      <a:defRPr sz="2496" kern="1200">
        <a:solidFill>
          <a:schemeClr val="tx1"/>
        </a:solidFill>
        <a:latin typeface="+mn-lt"/>
        <a:ea typeface="+mn-ea"/>
        <a:cs typeface="+mn-cs"/>
      </a:defRPr>
    </a:lvl3pPr>
    <a:lvl4pPr marL="1901628" algn="l" defTabSz="1267752" rtl="0" eaLnBrk="1" latinLnBrk="0" hangingPunct="1">
      <a:defRPr sz="2496" kern="1200">
        <a:solidFill>
          <a:schemeClr val="tx1"/>
        </a:solidFill>
        <a:latin typeface="+mn-lt"/>
        <a:ea typeface="+mn-ea"/>
        <a:cs typeface="+mn-cs"/>
      </a:defRPr>
    </a:lvl4pPr>
    <a:lvl5pPr marL="2535502" algn="l" defTabSz="1267752" rtl="0" eaLnBrk="1" latinLnBrk="0" hangingPunct="1">
      <a:defRPr sz="2496" kern="1200">
        <a:solidFill>
          <a:schemeClr val="tx1"/>
        </a:solidFill>
        <a:latin typeface="+mn-lt"/>
        <a:ea typeface="+mn-ea"/>
        <a:cs typeface="+mn-cs"/>
      </a:defRPr>
    </a:lvl5pPr>
    <a:lvl6pPr marL="3169379" algn="l" defTabSz="1267752" rtl="0" eaLnBrk="1" latinLnBrk="0" hangingPunct="1">
      <a:defRPr sz="2496" kern="1200">
        <a:solidFill>
          <a:schemeClr val="tx1"/>
        </a:solidFill>
        <a:latin typeface="+mn-lt"/>
        <a:ea typeface="+mn-ea"/>
        <a:cs typeface="+mn-cs"/>
      </a:defRPr>
    </a:lvl6pPr>
    <a:lvl7pPr marL="3803254" algn="l" defTabSz="1267752" rtl="0" eaLnBrk="1" latinLnBrk="0" hangingPunct="1">
      <a:defRPr sz="2496" kern="1200">
        <a:solidFill>
          <a:schemeClr val="tx1"/>
        </a:solidFill>
        <a:latin typeface="+mn-lt"/>
        <a:ea typeface="+mn-ea"/>
        <a:cs typeface="+mn-cs"/>
      </a:defRPr>
    </a:lvl7pPr>
    <a:lvl8pPr marL="4437130" algn="l" defTabSz="1267752" rtl="0" eaLnBrk="1" latinLnBrk="0" hangingPunct="1">
      <a:defRPr sz="2496" kern="1200">
        <a:solidFill>
          <a:schemeClr val="tx1"/>
        </a:solidFill>
        <a:latin typeface="+mn-lt"/>
        <a:ea typeface="+mn-ea"/>
        <a:cs typeface="+mn-cs"/>
      </a:defRPr>
    </a:lvl8pPr>
    <a:lvl9pPr marL="5071006" algn="l" defTabSz="1267752" rtl="0" eaLnBrk="1" latinLnBrk="0" hangingPunct="1">
      <a:defRPr sz="249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86"/>
  </p:normalViewPr>
  <p:slideViewPr>
    <p:cSldViewPr snapToGrid="0" snapToObjects="1">
      <p:cViewPr varScale="1">
        <p:scale>
          <a:sx n="75" d="100"/>
          <a:sy n="75" d="100"/>
        </p:scale>
        <p:origin x="2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4B269B-7117-4199-A4DC-406C003DF6CA}"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992FC321-BAD7-462A-BAC8-C9B252BF5097}">
      <dgm:prSet/>
      <dgm:spPr/>
      <dgm:t>
        <a:bodyPr/>
        <a:lstStyle/>
        <a:p>
          <a:r>
            <a:rPr lang="en-IE"/>
            <a:t>Clogged up supply chains after lockdown (and pent-up demand!)</a:t>
          </a:r>
          <a:endParaRPr lang="en-US"/>
        </a:p>
      </dgm:t>
    </dgm:pt>
    <dgm:pt modelId="{6EF35C21-D317-41AF-9504-6415CEA6694D}" type="parTrans" cxnId="{298E2193-5259-42B8-B7E6-201A336272CC}">
      <dgm:prSet/>
      <dgm:spPr/>
      <dgm:t>
        <a:bodyPr/>
        <a:lstStyle/>
        <a:p>
          <a:endParaRPr lang="en-US"/>
        </a:p>
      </dgm:t>
    </dgm:pt>
    <dgm:pt modelId="{97304D88-3728-4C6D-B6F9-3584E2CC9310}" type="sibTrans" cxnId="{298E2193-5259-42B8-B7E6-201A336272CC}">
      <dgm:prSet/>
      <dgm:spPr/>
      <dgm:t>
        <a:bodyPr/>
        <a:lstStyle/>
        <a:p>
          <a:endParaRPr lang="en-US"/>
        </a:p>
      </dgm:t>
    </dgm:pt>
    <dgm:pt modelId="{67FF66D8-A3E2-44D1-A2EB-769C8BF0A653}">
      <dgm:prSet/>
      <dgm:spPr/>
      <dgm:t>
        <a:bodyPr/>
        <a:lstStyle/>
        <a:p>
          <a:r>
            <a:rPr lang="en-IE"/>
            <a:t>The war in Ukraine and associated sanctions</a:t>
          </a:r>
          <a:endParaRPr lang="en-US"/>
        </a:p>
      </dgm:t>
    </dgm:pt>
    <dgm:pt modelId="{CEE4569C-24B9-40DC-8130-C7691F274DAF}" type="parTrans" cxnId="{34767FDC-F0B3-4AC5-B0C9-53F762189421}">
      <dgm:prSet/>
      <dgm:spPr/>
      <dgm:t>
        <a:bodyPr/>
        <a:lstStyle/>
        <a:p>
          <a:endParaRPr lang="en-US"/>
        </a:p>
      </dgm:t>
    </dgm:pt>
    <dgm:pt modelId="{BB6C2DFF-FA91-43D0-80C9-D87992B4A365}" type="sibTrans" cxnId="{34767FDC-F0B3-4AC5-B0C9-53F762189421}">
      <dgm:prSet/>
      <dgm:spPr/>
      <dgm:t>
        <a:bodyPr/>
        <a:lstStyle/>
        <a:p>
          <a:endParaRPr lang="en-US"/>
        </a:p>
      </dgm:t>
    </dgm:pt>
    <dgm:pt modelId="{AC57D74A-2F25-4592-8A14-701F4C685E6F}">
      <dgm:prSet/>
      <dgm:spPr/>
      <dgm:t>
        <a:bodyPr/>
        <a:lstStyle/>
        <a:p>
          <a:r>
            <a:rPr lang="en-IE"/>
            <a:t>Persistent lockdowns in China- cities with 74 million people in June!  Congestion in Chinese ports</a:t>
          </a:r>
          <a:endParaRPr lang="en-US"/>
        </a:p>
      </dgm:t>
    </dgm:pt>
    <dgm:pt modelId="{1EDB2B1B-308C-4EB0-9DB2-D208EAE43D90}" type="parTrans" cxnId="{99202BB5-CBA3-426C-AAFC-0D6B7949248C}">
      <dgm:prSet/>
      <dgm:spPr/>
      <dgm:t>
        <a:bodyPr/>
        <a:lstStyle/>
        <a:p>
          <a:endParaRPr lang="en-US"/>
        </a:p>
      </dgm:t>
    </dgm:pt>
    <dgm:pt modelId="{853DEC5C-1562-42C3-8CB0-0FFC6ED5F0B7}" type="sibTrans" cxnId="{99202BB5-CBA3-426C-AAFC-0D6B7949248C}">
      <dgm:prSet/>
      <dgm:spPr/>
      <dgm:t>
        <a:bodyPr/>
        <a:lstStyle/>
        <a:p>
          <a:endParaRPr lang="en-US"/>
        </a:p>
      </dgm:t>
    </dgm:pt>
    <dgm:pt modelId="{E6E126B5-A61E-CF49-A735-6FEEA906D743}" type="pres">
      <dgm:prSet presAssocID="{604B269B-7117-4199-A4DC-406C003DF6CA}" presName="vert0" presStyleCnt="0">
        <dgm:presLayoutVars>
          <dgm:dir/>
          <dgm:animOne val="branch"/>
          <dgm:animLvl val="lvl"/>
        </dgm:presLayoutVars>
      </dgm:prSet>
      <dgm:spPr/>
    </dgm:pt>
    <dgm:pt modelId="{EF17018D-109B-2A47-8079-71C9C7E9F66B}" type="pres">
      <dgm:prSet presAssocID="{992FC321-BAD7-462A-BAC8-C9B252BF5097}" presName="thickLine" presStyleLbl="alignNode1" presStyleIdx="0" presStyleCnt="3"/>
      <dgm:spPr/>
    </dgm:pt>
    <dgm:pt modelId="{600137F7-2970-3241-B9DD-D52BEA171CCC}" type="pres">
      <dgm:prSet presAssocID="{992FC321-BAD7-462A-BAC8-C9B252BF5097}" presName="horz1" presStyleCnt="0"/>
      <dgm:spPr/>
    </dgm:pt>
    <dgm:pt modelId="{82D4CB60-9A43-DC47-A0A4-D68CE4C504BE}" type="pres">
      <dgm:prSet presAssocID="{992FC321-BAD7-462A-BAC8-C9B252BF5097}" presName="tx1" presStyleLbl="revTx" presStyleIdx="0" presStyleCnt="3"/>
      <dgm:spPr/>
    </dgm:pt>
    <dgm:pt modelId="{01162201-9E7F-F142-895C-5093CE4FB185}" type="pres">
      <dgm:prSet presAssocID="{992FC321-BAD7-462A-BAC8-C9B252BF5097}" presName="vert1" presStyleCnt="0"/>
      <dgm:spPr/>
    </dgm:pt>
    <dgm:pt modelId="{A3E44289-CA19-434A-AE29-37005AA92F57}" type="pres">
      <dgm:prSet presAssocID="{67FF66D8-A3E2-44D1-A2EB-769C8BF0A653}" presName="thickLine" presStyleLbl="alignNode1" presStyleIdx="1" presStyleCnt="3"/>
      <dgm:spPr/>
    </dgm:pt>
    <dgm:pt modelId="{DD6D8962-E4CF-1642-9046-EE255E3957A3}" type="pres">
      <dgm:prSet presAssocID="{67FF66D8-A3E2-44D1-A2EB-769C8BF0A653}" presName="horz1" presStyleCnt="0"/>
      <dgm:spPr/>
    </dgm:pt>
    <dgm:pt modelId="{8A369AD9-7ACD-BE43-BCA9-98053DC2B8BD}" type="pres">
      <dgm:prSet presAssocID="{67FF66D8-A3E2-44D1-A2EB-769C8BF0A653}" presName="tx1" presStyleLbl="revTx" presStyleIdx="1" presStyleCnt="3"/>
      <dgm:spPr/>
    </dgm:pt>
    <dgm:pt modelId="{85D24AA4-843C-3A4E-A5DE-B13AE755ECD4}" type="pres">
      <dgm:prSet presAssocID="{67FF66D8-A3E2-44D1-A2EB-769C8BF0A653}" presName="vert1" presStyleCnt="0"/>
      <dgm:spPr/>
    </dgm:pt>
    <dgm:pt modelId="{050113B5-8B82-5A42-91C9-B47C519004AA}" type="pres">
      <dgm:prSet presAssocID="{AC57D74A-2F25-4592-8A14-701F4C685E6F}" presName="thickLine" presStyleLbl="alignNode1" presStyleIdx="2" presStyleCnt="3"/>
      <dgm:spPr/>
    </dgm:pt>
    <dgm:pt modelId="{245DD3CC-C5D0-5B4A-BBE2-83EBE2517E7D}" type="pres">
      <dgm:prSet presAssocID="{AC57D74A-2F25-4592-8A14-701F4C685E6F}" presName="horz1" presStyleCnt="0"/>
      <dgm:spPr/>
    </dgm:pt>
    <dgm:pt modelId="{977AE41F-DE24-BB41-BD16-9F692B2240A5}" type="pres">
      <dgm:prSet presAssocID="{AC57D74A-2F25-4592-8A14-701F4C685E6F}" presName="tx1" presStyleLbl="revTx" presStyleIdx="2" presStyleCnt="3"/>
      <dgm:spPr/>
    </dgm:pt>
    <dgm:pt modelId="{93ABD324-9139-6140-B4DC-96E6F29D8121}" type="pres">
      <dgm:prSet presAssocID="{AC57D74A-2F25-4592-8A14-701F4C685E6F}" presName="vert1" presStyleCnt="0"/>
      <dgm:spPr/>
    </dgm:pt>
  </dgm:ptLst>
  <dgm:cxnLst>
    <dgm:cxn modelId="{F9511941-CE29-8546-B11B-3EFD5B45CD5F}" type="presOf" srcId="{992FC321-BAD7-462A-BAC8-C9B252BF5097}" destId="{82D4CB60-9A43-DC47-A0A4-D68CE4C504BE}" srcOrd="0" destOrd="0" presId="urn:microsoft.com/office/officeart/2008/layout/LinedList"/>
    <dgm:cxn modelId="{010DBA55-69ED-3F4A-BD23-D77F502ED125}" type="presOf" srcId="{AC57D74A-2F25-4592-8A14-701F4C685E6F}" destId="{977AE41F-DE24-BB41-BD16-9F692B2240A5}" srcOrd="0" destOrd="0" presId="urn:microsoft.com/office/officeart/2008/layout/LinedList"/>
    <dgm:cxn modelId="{2EE86288-8784-C141-8A5A-AEABD6876E1A}" type="presOf" srcId="{67FF66D8-A3E2-44D1-A2EB-769C8BF0A653}" destId="{8A369AD9-7ACD-BE43-BCA9-98053DC2B8BD}" srcOrd="0" destOrd="0" presId="urn:microsoft.com/office/officeart/2008/layout/LinedList"/>
    <dgm:cxn modelId="{298E2193-5259-42B8-B7E6-201A336272CC}" srcId="{604B269B-7117-4199-A4DC-406C003DF6CA}" destId="{992FC321-BAD7-462A-BAC8-C9B252BF5097}" srcOrd="0" destOrd="0" parTransId="{6EF35C21-D317-41AF-9504-6415CEA6694D}" sibTransId="{97304D88-3728-4C6D-B6F9-3584E2CC9310}"/>
    <dgm:cxn modelId="{99202BB5-CBA3-426C-AAFC-0D6B7949248C}" srcId="{604B269B-7117-4199-A4DC-406C003DF6CA}" destId="{AC57D74A-2F25-4592-8A14-701F4C685E6F}" srcOrd="2" destOrd="0" parTransId="{1EDB2B1B-308C-4EB0-9DB2-D208EAE43D90}" sibTransId="{853DEC5C-1562-42C3-8CB0-0FFC6ED5F0B7}"/>
    <dgm:cxn modelId="{296DBBD5-F0A0-E848-A451-647CFAD7C11C}" type="presOf" srcId="{604B269B-7117-4199-A4DC-406C003DF6CA}" destId="{E6E126B5-A61E-CF49-A735-6FEEA906D743}" srcOrd="0" destOrd="0" presId="urn:microsoft.com/office/officeart/2008/layout/LinedList"/>
    <dgm:cxn modelId="{34767FDC-F0B3-4AC5-B0C9-53F762189421}" srcId="{604B269B-7117-4199-A4DC-406C003DF6CA}" destId="{67FF66D8-A3E2-44D1-A2EB-769C8BF0A653}" srcOrd="1" destOrd="0" parTransId="{CEE4569C-24B9-40DC-8130-C7691F274DAF}" sibTransId="{BB6C2DFF-FA91-43D0-80C9-D87992B4A365}"/>
    <dgm:cxn modelId="{957AD566-3156-6D4F-968C-9A46207594E3}" type="presParOf" srcId="{E6E126B5-A61E-CF49-A735-6FEEA906D743}" destId="{EF17018D-109B-2A47-8079-71C9C7E9F66B}" srcOrd="0" destOrd="0" presId="urn:microsoft.com/office/officeart/2008/layout/LinedList"/>
    <dgm:cxn modelId="{58B95D90-CEF0-164D-89BB-EF9B71138013}" type="presParOf" srcId="{E6E126B5-A61E-CF49-A735-6FEEA906D743}" destId="{600137F7-2970-3241-B9DD-D52BEA171CCC}" srcOrd="1" destOrd="0" presId="urn:microsoft.com/office/officeart/2008/layout/LinedList"/>
    <dgm:cxn modelId="{1FFA12E7-F654-1844-A76A-8F63A6A78789}" type="presParOf" srcId="{600137F7-2970-3241-B9DD-D52BEA171CCC}" destId="{82D4CB60-9A43-DC47-A0A4-D68CE4C504BE}" srcOrd="0" destOrd="0" presId="urn:microsoft.com/office/officeart/2008/layout/LinedList"/>
    <dgm:cxn modelId="{6F49C284-A139-614D-BA5C-CDED50AE0E67}" type="presParOf" srcId="{600137F7-2970-3241-B9DD-D52BEA171CCC}" destId="{01162201-9E7F-F142-895C-5093CE4FB185}" srcOrd="1" destOrd="0" presId="urn:microsoft.com/office/officeart/2008/layout/LinedList"/>
    <dgm:cxn modelId="{C1B1C874-83B4-4148-AF93-0A42687C8039}" type="presParOf" srcId="{E6E126B5-A61E-CF49-A735-6FEEA906D743}" destId="{A3E44289-CA19-434A-AE29-37005AA92F57}" srcOrd="2" destOrd="0" presId="urn:microsoft.com/office/officeart/2008/layout/LinedList"/>
    <dgm:cxn modelId="{BEDA0129-EB5B-964E-B40E-6E54139D6286}" type="presParOf" srcId="{E6E126B5-A61E-CF49-A735-6FEEA906D743}" destId="{DD6D8962-E4CF-1642-9046-EE255E3957A3}" srcOrd="3" destOrd="0" presId="urn:microsoft.com/office/officeart/2008/layout/LinedList"/>
    <dgm:cxn modelId="{1961B3F9-4216-5F49-A3D6-FDD198E58A2F}" type="presParOf" srcId="{DD6D8962-E4CF-1642-9046-EE255E3957A3}" destId="{8A369AD9-7ACD-BE43-BCA9-98053DC2B8BD}" srcOrd="0" destOrd="0" presId="urn:microsoft.com/office/officeart/2008/layout/LinedList"/>
    <dgm:cxn modelId="{894995BC-DDEC-CB46-BE9E-B56F74A20AF0}" type="presParOf" srcId="{DD6D8962-E4CF-1642-9046-EE255E3957A3}" destId="{85D24AA4-843C-3A4E-A5DE-B13AE755ECD4}" srcOrd="1" destOrd="0" presId="urn:microsoft.com/office/officeart/2008/layout/LinedList"/>
    <dgm:cxn modelId="{B9FC6DBB-B615-C143-B848-4389F223F44E}" type="presParOf" srcId="{E6E126B5-A61E-CF49-A735-6FEEA906D743}" destId="{050113B5-8B82-5A42-91C9-B47C519004AA}" srcOrd="4" destOrd="0" presId="urn:microsoft.com/office/officeart/2008/layout/LinedList"/>
    <dgm:cxn modelId="{AE283478-37A0-E744-BF27-055849EE28EA}" type="presParOf" srcId="{E6E126B5-A61E-CF49-A735-6FEEA906D743}" destId="{245DD3CC-C5D0-5B4A-BBE2-83EBE2517E7D}" srcOrd="5" destOrd="0" presId="urn:microsoft.com/office/officeart/2008/layout/LinedList"/>
    <dgm:cxn modelId="{C6879BB0-7152-8C45-B6CD-D02EB2B5CBDD}" type="presParOf" srcId="{245DD3CC-C5D0-5B4A-BBE2-83EBE2517E7D}" destId="{977AE41F-DE24-BB41-BD16-9F692B2240A5}" srcOrd="0" destOrd="0" presId="urn:microsoft.com/office/officeart/2008/layout/LinedList"/>
    <dgm:cxn modelId="{679C0FAA-3B6E-4B46-AD17-59173B06BDA1}" type="presParOf" srcId="{245DD3CC-C5D0-5B4A-BBE2-83EBE2517E7D}" destId="{93ABD324-9139-6140-B4DC-96E6F29D812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7018D-109B-2A47-8079-71C9C7E9F66B}">
      <dsp:nvSpPr>
        <dsp:cNvPr id="0" name=""/>
        <dsp:cNvSpPr/>
      </dsp:nvSpPr>
      <dsp:spPr>
        <a:xfrm>
          <a:off x="0" y="3604"/>
          <a:ext cx="9201581"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D4CB60-9A43-DC47-A0A4-D68CE4C504BE}">
      <dsp:nvSpPr>
        <dsp:cNvPr id="0" name=""/>
        <dsp:cNvSpPr/>
      </dsp:nvSpPr>
      <dsp:spPr>
        <a:xfrm>
          <a:off x="0" y="3604"/>
          <a:ext cx="9201581" cy="245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IE" sz="4400" kern="1200"/>
            <a:t>Clogged up supply chains after lockdown (and pent-up demand!)</a:t>
          </a:r>
          <a:endParaRPr lang="en-US" sz="4400" kern="1200"/>
        </a:p>
      </dsp:txBody>
      <dsp:txXfrm>
        <a:off x="0" y="3604"/>
        <a:ext cx="9201581" cy="2458344"/>
      </dsp:txXfrm>
    </dsp:sp>
    <dsp:sp modelId="{A3E44289-CA19-434A-AE29-37005AA92F57}">
      <dsp:nvSpPr>
        <dsp:cNvPr id="0" name=""/>
        <dsp:cNvSpPr/>
      </dsp:nvSpPr>
      <dsp:spPr>
        <a:xfrm>
          <a:off x="0" y="2461948"/>
          <a:ext cx="9201581"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69AD9-7ACD-BE43-BCA9-98053DC2B8BD}">
      <dsp:nvSpPr>
        <dsp:cNvPr id="0" name=""/>
        <dsp:cNvSpPr/>
      </dsp:nvSpPr>
      <dsp:spPr>
        <a:xfrm>
          <a:off x="0" y="2461948"/>
          <a:ext cx="9201581" cy="245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IE" sz="4400" kern="1200"/>
            <a:t>The war in Ukraine and associated sanctions</a:t>
          </a:r>
          <a:endParaRPr lang="en-US" sz="4400" kern="1200"/>
        </a:p>
      </dsp:txBody>
      <dsp:txXfrm>
        <a:off x="0" y="2461948"/>
        <a:ext cx="9201581" cy="2458344"/>
      </dsp:txXfrm>
    </dsp:sp>
    <dsp:sp modelId="{050113B5-8B82-5A42-91C9-B47C519004AA}">
      <dsp:nvSpPr>
        <dsp:cNvPr id="0" name=""/>
        <dsp:cNvSpPr/>
      </dsp:nvSpPr>
      <dsp:spPr>
        <a:xfrm>
          <a:off x="0" y="4920293"/>
          <a:ext cx="9201581" cy="0"/>
        </a:xfrm>
        <a:prstGeom prst="line">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7AE41F-DE24-BB41-BD16-9F692B2240A5}">
      <dsp:nvSpPr>
        <dsp:cNvPr id="0" name=""/>
        <dsp:cNvSpPr/>
      </dsp:nvSpPr>
      <dsp:spPr>
        <a:xfrm>
          <a:off x="0" y="4920293"/>
          <a:ext cx="9201581" cy="2458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IE" sz="4400" kern="1200"/>
            <a:t>Persistent lockdowns in China- cities with 74 million people in June!  Congestion in Chinese ports</a:t>
          </a:r>
          <a:endParaRPr lang="en-US" sz="4400" kern="1200"/>
        </a:p>
      </dsp:txBody>
      <dsp:txXfrm>
        <a:off x="0" y="4920293"/>
        <a:ext cx="9201581" cy="24583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8D53C-149F-6740-BCDE-ADDE24609432}" type="datetimeFigureOut">
              <a:rPr lang="en-US" smtClean="0"/>
              <a:t>12/1/2022</a:t>
            </a:fld>
            <a:endParaRPr lang="en-US"/>
          </a:p>
        </p:txBody>
      </p:sp>
      <p:sp>
        <p:nvSpPr>
          <p:cNvPr id="4" name="Slide Image Placeholder 3"/>
          <p:cNvSpPr>
            <a:spLocks noGrp="1" noRot="1" noChangeAspect="1"/>
          </p:cNvSpPr>
          <p:nvPr>
            <p:ph type="sldImg" idx="2"/>
          </p:nvPr>
        </p:nvSpPr>
        <p:spPr>
          <a:xfrm>
            <a:off x="958850" y="1143000"/>
            <a:ext cx="4940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p:nvPr>
        </p:nvSpPr>
        <p:spPr>
          <a:xfrm>
            <a:off x="864000" y="7776000"/>
            <a:ext cx="10080000" cy="796487"/>
          </a:xfrm>
        </p:spPr>
        <p:txBody>
          <a:bodyPr anchor="t">
            <a:normAutofit/>
          </a:bodyPr>
          <a:lstStyle>
            <a:lvl1pPr algn="l">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E1192D-1B69-A648-85CB-F16FFBDED5C7}"/>
              </a:ext>
            </a:extLst>
          </p:cNvPr>
          <p:cNvSpPr>
            <a:spLocks noGrp="1"/>
          </p:cNvSpPr>
          <p:nvPr>
            <p:ph type="subTitle" idx="1"/>
          </p:nvPr>
        </p:nvSpPr>
        <p:spPr>
          <a:xfrm>
            <a:off x="864000" y="8572487"/>
            <a:ext cx="10080000" cy="796487"/>
          </a:xfrm>
        </p:spPr>
        <p:txBody>
          <a:bodyPr anchor="t">
            <a:normAutofit/>
          </a:bodyPr>
          <a:lstStyle>
            <a:lvl1pPr marL="0" indent="0" algn="l">
              <a:buNone/>
              <a:defRPr sz="3500">
                <a:solidFill>
                  <a:srgbClr val="00A956"/>
                </a:solidFill>
                <a:latin typeface="Georgia" panose="02040502050405020303" pitchFamily="18" charset="0"/>
              </a:defRPr>
            </a:lvl1pPr>
            <a:lvl2pPr marL="609671" indent="0" algn="ctr">
              <a:buNone/>
              <a:defRPr sz="2667"/>
            </a:lvl2pPr>
            <a:lvl3pPr marL="1219342" indent="0" algn="ctr">
              <a:buNone/>
              <a:defRPr sz="2400"/>
            </a:lvl3pPr>
            <a:lvl4pPr marL="1829014" indent="0" algn="ctr">
              <a:buNone/>
              <a:defRPr sz="2134"/>
            </a:lvl4pPr>
            <a:lvl5pPr marL="2438685" indent="0" algn="ctr">
              <a:buNone/>
              <a:defRPr sz="2134"/>
            </a:lvl5pPr>
            <a:lvl6pPr marL="3048356" indent="0" algn="ctr">
              <a:buNone/>
              <a:defRPr sz="2134"/>
            </a:lvl6pPr>
            <a:lvl7pPr marL="3658027" indent="0" algn="ctr">
              <a:buNone/>
              <a:defRPr sz="2134"/>
            </a:lvl7pPr>
            <a:lvl8pPr marL="4267697" indent="0" algn="ctr">
              <a:buNone/>
              <a:defRPr sz="2134"/>
            </a:lvl8pPr>
            <a:lvl9pPr marL="4877370" indent="0" algn="ctr">
              <a:buNone/>
              <a:defRPr sz="2134"/>
            </a:lvl9pPr>
          </a:lstStyle>
          <a:p>
            <a:r>
              <a:rPr lang="en-US"/>
              <a:t>Click to edit Master subtitle style</a:t>
            </a:r>
            <a:endParaRPr lang="en-US" dirty="0"/>
          </a:p>
        </p:txBody>
      </p:sp>
    </p:spTree>
    <p:extLst>
      <p:ext uri="{BB962C8B-B14F-4D97-AF65-F5344CB8AC3E}">
        <p14:creationId xmlns:p14="http://schemas.microsoft.com/office/powerpoint/2010/main" val="187172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19D5-0F85-CB4E-B0A9-93B988A6B105}"/>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92B5666-28FF-9F4F-8C5C-D506843989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6F1F43-8673-9348-80A9-029FC361783D}"/>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466397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C093B2-889C-3D45-91E5-6ABBE19F1D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78FF8-B193-9B4D-A0D1-BDFE4CDC2F01}"/>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411269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72F0-795F-DC49-8A85-915BF0F265CA}"/>
              </a:ext>
            </a:extLst>
          </p:cNvPr>
          <p:cNvSpPr>
            <a:spLocks noGrp="1"/>
          </p:cNvSpPr>
          <p:nvPr>
            <p:ph type="ctrTitle" hasCustomPrompt="1"/>
          </p:nvPr>
        </p:nvSpPr>
        <p:spPr>
          <a:xfrm>
            <a:off x="864000" y="6480000"/>
            <a:ext cx="10080000" cy="1808233"/>
          </a:xfrm>
        </p:spPr>
        <p:txBody>
          <a:bodyPr anchor="t">
            <a:normAutofit/>
          </a:bodyPr>
          <a:lstStyle>
            <a:lvl1pPr algn="l">
              <a:defRPr sz="4700" b="1">
                <a:solidFill>
                  <a:srgbClr val="00A956"/>
                </a:solidFill>
                <a:latin typeface="Helvetica" pitchFamily="2" charset="0"/>
              </a:defRPr>
            </a:lvl1pPr>
          </a:lstStyle>
          <a:p>
            <a:r>
              <a:rPr lang="en-GB" dirty="0"/>
              <a:t>Thank You</a:t>
            </a:r>
            <a:endParaRPr lang="en-US" dirty="0"/>
          </a:p>
        </p:txBody>
      </p:sp>
    </p:spTree>
    <p:extLst>
      <p:ext uri="{BB962C8B-B14F-4D97-AF65-F5344CB8AC3E}">
        <p14:creationId xmlns:p14="http://schemas.microsoft.com/office/powerpoint/2010/main" val="203210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83AE-721B-8E45-86D0-EDEFBB6DA657}"/>
              </a:ext>
            </a:extLst>
          </p:cNvPr>
          <p:cNvSpPr>
            <a:spLocks noGrp="1"/>
          </p:cNvSpPr>
          <p:nvPr>
            <p:ph type="title"/>
          </p:nvPr>
        </p:nvSpPr>
        <p:spPr>
          <a:xfrm>
            <a:off x="864000" y="3744000"/>
            <a:ext cx="10800000" cy="672893"/>
          </a:xfrm>
        </p:spPr>
        <p:txBody>
          <a:bodyPr anchor="t"/>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279186-9A63-804D-B992-7A2615733B23}"/>
              </a:ext>
            </a:extLst>
          </p:cNvPr>
          <p:cNvSpPr>
            <a:spLocks noGrp="1"/>
          </p:cNvSpPr>
          <p:nvPr>
            <p:ph type="body" idx="1"/>
          </p:nvPr>
        </p:nvSpPr>
        <p:spPr>
          <a:xfrm>
            <a:off x="864000" y="4416893"/>
            <a:ext cx="10800000" cy="662313"/>
          </a:xfrm>
        </p:spPr>
        <p:txBody>
          <a:bodyPr anchor="t"/>
          <a:lstStyle>
            <a:lvl1pPr marL="0" indent="0">
              <a:buNone/>
              <a:defRPr sz="3000">
                <a:solidFill>
                  <a:srgbClr val="005336"/>
                </a:solidFill>
              </a:defRPr>
            </a:lvl1pPr>
            <a:lvl2pPr marL="609671" indent="0">
              <a:buNone/>
              <a:defRPr sz="2667">
                <a:solidFill>
                  <a:schemeClr val="tx1">
                    <a:tint val="75000"/>
                  </a:schemeClr>
                </a:solidFill>
              </a:defRPr>
            </a:lvl2pPr>
            <a:lvl3pPr marL="1219342" indent="0">
              <a:buNone/>
              <a:defRPr sz="2400">
                <a:solidFill>
                  <a:schemeClr val="tx1">
                    <a:tint val="75000"/>
                  </a:schemeClr>
                </a:solidFill>
              </a:defRPr>
            </a:lvl3pPr>
            <a:lvl4pPr marL="1829014" indent="0">
              <a:buNone/>
              <a:defRPr sz="2134">
                <a:solidFill>
                  <a:schemeClr val="tx1">
                    <a:tint val="75000"/>
                  </a:schemeClr>
                </a:solidFill>
              </a:defRPr>
            </a:lvl4pPr>
            <a:lvl5pPr marL="2438685" indent="0">
              <a:buNone/>
              <a:defRPr sz="2134">
                <a:solidFill>
                  <a:schemeClr val="tx1">
                    <a:tint val="75000"/>
                  </a:schemeClr>
                </a:solidFill>
              </a:defRPr>
            </a:lvl5pPr>
            <a:lvl6pPr marL="3048356" indent="0">
              <a:buNone/>
              <a:defRPr sz="2134">
                <a:solidFill>
                  <a:schemeClr val="tx1">
                    <a:tint val="75000"/>
                  </a:schemeClr>
                </a:solidFill>
              </a:defRPr>
            </a:lvl6pPr>
            <a:lvl7pPr marL="3658027" indent="0">
              <a:buNone/>
              <a:defRPr sz="2134">
                <a:solidFill>
                  <a:schemeClr val="tx1">
                    <a:tint val="75000"/>
                  </a:schemeClr>
                </a:solidFill>
              </a:defRPr>
            </a:lvl7pPr>
            <a:lvl8pPr marL="4267697" indent="0">
              <a:buNone/>
              <a:defRPr sz="2134">
                <a:solidFill>
                  <a:schemeClr val="tx1">
                    <a:tint val="75000"/>
                  </a:schemeClr>
                </a:solidFill>
              </a:defRPr>
            </a:lvl8pPr>
            <a:lvl9pPr marL="4877370" indent="0">
              <a:buNone/>
              <a:defRPr sz="2134">
                <a:solidFill>
                  <a:schemeClr val="tx1">
                    <a:tint val="75000"/>
                  </a:schemeClr>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A262716B-0319-2E48-8A4F-A486A8CCA025}"/>
              </a:ext>
            </a:extLst>
          </p:cNvPr>
          <p:cNvSpPr>
            <a:spLocks noGrp="1"/>
          </p:cNvSpPr>
          <p:nvPr>
            <p:ph type="pic" sz="quarter" idx="11"/>
          </p:nvPr>
        </p:nvSpPr>
        <p:spPr>
          <a:xfrm>
            <a:off x="4521957" y="5400000"/>
            <a:ext cx="2376000" cy="756000"/>
          </a:xfrm>
        </p:spPr>
        <p:txBody>
          <a:bodyPr/>
          <a:lstStyle>
            <a:lvl1pPr marL="0" indent="0">
              <a:buNone/>
              <a:defRPr/>
            </a:lvl1pPr>
          </a:lstStyle>
          <a:p>
            <a:r>
              <a:rPr lang="en-US"/>
              <a:t>Click icon to add picture</a:t>
            </a:r>
            <a:endParaRPr lang="en-US" dirty="0"/>
          </a:p>
        </p:txBody>
      </p:sp>
      <p:pic>
        <p:nvPicPr>
          <p:cNvPr id="7" name="Picture 6" descr="A close up of a logo&#10;&#10;Description automatically generated">
            <a:extLst>
              <a:ext uri="{FF2B5EF4-FFF2-40B4-BE49-F238E27FC236}">
                <a16:creationId xmlns:a16="http://schemas.microsoft.com/office/drawing/2014/main" id="{5F1B8DE7-C63F-49AD-9702-BC2A50EA1F2E}"/>
              </a:ext>
            </a:extLst>
          </p:cNvPr>
          <p:cNvPicPr>
            <a:picLocks noChangeAspect="1"/>
          </p:cNvPicPr>
          <p:nvPr userDrawn="1"/>
        </p:nvPicPr>
        <p:blipFill>
          <a:blip r:embed="rId3"/>
          <a:stretch>
            <a:fillRect/>
          </a:stretch>
        </p:blipFill>
        <p:spPr>
          <a:xfrm>
            <a:off x="1086781" y="5272146"/>
            <a:ext cx="3225406" cy="959904"/>
          </a:xfrm>
          <a:prstGeom prst="rect">
            <a:avLst/>
          </a:prstGeom>
        </p:spPr>
      </p:pic>
    </p:spTree>
    <p:extLst>
      <p:ext uri="{BB962C8B-B14F-4D97-AF65-F5344CB8AC3E}">
        <p14:creationId xmlns:p14="http://schemas.microsoft.com/office/powerpoint/2010/main" val="6233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57A8-4F44-A743-9523-4F882D6B3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F2297-C797-C746-BFFC-71DBB9070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A23037-7A0A-9643-8F64-D23E831E5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CD8BA-88AE-0D4A-A7D5-B98698AD4567}"/>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43735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amp;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0" y="2412000"/>
            <a:ext cx="6909475"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
        <p:nvSpPr>
          <p:cNvPr id="4" name="Content Placeholder 3">
            <a:extLst>
              <a:ext uri="{FF2B5EF4-FFF2-40B4-BE49-F238E27FC236}">
                <a16:creationId xmlns:a16="http://schemas.microsoft.com/office/drawing/2014/main" id="{B238C761-09FD-F940-A379-C15FF3112D08}"/>
              </a:ext>
            </a:extLst>
          </p:cNvPr>
          <p:cNvSpPr>
            <a:spLocks noGrp="1"/>
          </p:cNvSpPr>
          <p:nvPr>
            <p:ph sz="half" idx="2"/>
          </p:nvPr>
        </p:nvSpPr>
        <p:spPr>
          <a:xfrm>
            <a:off x="8230405" y="2412000"/>
            <a:ext cx="6655766" cy="6445420"/>
          </a:xfrm>
        </p:spPr>
        <p:txBody>
          <a:bodyPr/>
          <a:lstStyle>
            <a:lvl1pPr>
              <a:lnSpc>
                <a:spcPts val="4300"/>
              </a:lnSpc>
              <a:defRPr sz="2500" b="1"/>
            </a:lvl1pPr>
            <a:lvl2pPr>
              <a:lnSpc>
                <a:spcPts val="4300"/>
              </a:lnSpc>
              <a:defRPr sz="2500" b="1"/>
            </a:lvl2pPr>
            <a:lvl3pPr>
              <a:lnSpc>
                <a:spcPts val="4300"/>
              </a:lnSpc>
              <a:defRPr sz="2500" b="1"/>
            </a:lvl3pPr>
            <a:lvl4pPr>
              <a:lnSpc>
                <a:spcPts val="4300"/>
              </a:lnSpc>
              <a:defRPr sz="2500" b="1"/>
            </a:lvl4pPr>
            <a:lvl5pPr>
              <a:lnSpc>
                <a:spcPts val="4300"/>
              </a:lnSpc>
              <a:defRPr sz="25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0" y="4355100"/>
            <a:ext cx="6909475"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Tree>
    <p:extLst>
      <p:ext uri="{BB962C8B-B14F-4D97-AF65-F5344CB8AC3E}">
        <p14:creationId xmlns:p14="http://schemas.microsoft.com/office/powerpoint/2010/main" val="209616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mp;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61D3-730A-F844-A2DE-9B4F97F8A06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B63EF49-F03E-114E-B38A-058193C2BD8E}"/>
              </a:ext>
            </a:extLst>
          </p:cNvPr>
          <p:cNvSpPr>
            <a:spLocks noGrp="1"/>
          </p:cNvSpPr>
          <p:nvPr>
            <p:ph sz="half" idx="1"/>
          </p:nvPr>
        </p:nvSpPr>
        <p:spPr>
          <a:xfrm>
            <a:off x="864003" y="2412000"/>
            <a:ext cx="6480000" cy="1784443"/>
          </a:xfrm>
        </p:spPr>
        <p:txBody>
          <a:bodyPr/>
          <a:lstStyle>
            <a:lvl1pPr marL="0" indent="0">
              <a:lnSpc>
                <a:spcPct val="100000"/>
              </a:lnSpc>
              <a:buNone/>
              <a:defRPr b="1"/>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
        <p:nvSpPr>
          <p:cNvPr id="6" name="Footer Placeholder 5">
            <a:extLst>
              <a:ext uri="{FF2B5EF4-FFF2-40B4-BE49-F238E27FC236}">
                <a16:creationId xmlns:a16="http://schemas.microsoft.com/office/drawing/2014/main" id="{18E16B0F-AE69-BD45-95F8-32FB5910E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92152-6566-5E4A-89B9-969A87DF8574}"/>
              </a:ext>
            </a:extLst>
          </p:cNvPr>
          <p:cNvSpPr>
            <a:spLocks noGrp="1"/>
          </p:cNvSpPr>
          <p:nvPr>
            <p:ph type="sldNum" sz="quarter" idx="12"/>
          </p:nvPr>
        </p:nvSpPr>
        <p:spPr/>
        <p:txBody>
          <a:bodyPr/>
          <a:lstStyle/>
          <a:p>
            <a:fld id="{78BCC47E-4B7D-1647-9F80-3037E352F95F}" type="slidenum">
              <a:rPr lang="en-US" smtClean="0"/>
              <a:t>‹#›</a:t>
            </a:fld>
            <a:endParaRPr lang="en-US"/>
          </a:p>
        </p:txBody>
      </p:sp>
      <p:sp>
        <p:nvSpPr>
          <p:cNvPr id="8" name="Content Placeholder 2">
            <a:extLst>
              <a:ext uri="{FF2B5EF4-FFF2-40B4-BE49-F238E27FC236}">
                <a16:creationId xmlns:a16="http://schemas.microsoft.com/office/drawing/2014/main" id="{F22E7E51-C183-8145-ABEB-A2DDF19FB9A7}"/>
              </a:ext>
            </a:extLst>
          </p:cNvPr>
          <p:cNvSpPr>
            <a:spLocks noGrp="1"/>
          </p:cNvSpPr>
          <p:nvPr>
            <p:ph sz="half" idx="13"/>
          </p:nvPr>
        </p:nvSpPr>
        <p:spPr>
          <a:xfrm>
            <a:off x="864003" y="4355100"/>
            <a:ext cx="6480000" cy="4502320"/>
          </a:xfrm>
        </p:spPr>
        <p:txBody>
          <a:bodyPr/>
          <a:lstStyle>
            <a:lvl1pPr marL="0" indent="0">
              <a:lnSpc>
                <a:spcPct val="100000"/>
              </a:lnSpc>
              <a:spcBef>
                <a:spcPts val="0"/>
              </a:spcBef>
              <a:buNone/>
              <a:defRPr b="0"/>
            </a:lvl1pPr>
            <a:lvl2pPr marL="609671" indent="0">
              <a:buNone/>
              <a:defRPr/>
            </a:lvl2pPr>
            <a:lvl3pPr marL="1219343" indent="0">
              <a:buNone/>
              <a:defRPr/>
            </a:lvl3pPr>
            <a:lvl4pPr marL="1829014" indent="0">
              <a:buNone/>
              <a:defRPr/>
            </a:lvl4pPr>
            <a:lvl5pPr marL="2438685" indent="0">
              <a:buNone/>
              <a:defRPr/>
            </a:lvl5pPr>
          </a:lstStyle>
          <a:p>
            <a:pPr lvl="0"/>
            <a:r>
              <a:rPr lang="en-US"/>
              <a:t>Click to edit Master text styles</a:t>
            </a:r>
          </a:p>
        </p:txBody>
      </p:sp>
      <p:sp>
        <p:nvSpPr>
          <p:cNvPr id="10" name="Picture Placeholder 9">
            <a:extLst>
              <a:ext uri="{FF2B5EF4-FFF2-40B4-BE49-F238E27FC236}">
                <a16:creationId xmlns:a16="http://schemas.microsoft.com/office/drawing/2014/main" id="{100852C3-1AE9-6D47-B34A-4970BBFD8C34}"/>
              </a:ext>
            </a:extLst>
          </p:cNvPr>
          <p:cNvSpPr>
            <a:spLocks noGrp="1"/>
          </p:cNvSpPr>
          <p:nvPr>
            <p:ph type="pic" sz="quarter" idx="14"/>
          </p:nvPr>
        </p:nvSpPr>
        <p:spPr>
          <a:xfrm>
            <a:off x="7560000" y="2412000"/>
            <a:ext cx="7920000" cy="54000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32118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Bulle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267406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Transparent Picture with Bulle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endParaRPr lang="en-US" dirty="0"/>
          </a:p>
        </p:txBody>
      </p:sp>
      <p:pic>
        <p:nvPicPr>
          <p:cNvPr id="9" name="Picture 8">
            <a:extLst>
              <a:ext uri="{FF2B5EF4-FFF2-40B4-BE49-F238E27FC236}">
                <a16:creationId xmlns:a16="http://schemas.microsoft.com/office/drawing/2014/main" id="{091F2900-C118-A14E-B938-836275F29789}"/>
              </a:ext>
            </a:extLst>
          </p:cNvPr>
          <p:cNvPicPr>
            <a:picLocks noChangeAspect="1"/>
          </p:cNvPicPr>
          <p:nvPr userDrawn="1"/>
        </p:nvPicPr>
        <p:blipFill rotWithShape="1">
          <a:blip r:embed="rId3" cstate="print">
            <a:alphaModFix amt="70000"/>
            <a:extLst>
              <a:ext uri="{28A0092B-C50C-407E-A947-70E740481C1C}">
                <a14:useLocalDpi xmlns:a14="http://schemas.microsoft.com/office/drawing/2010/main"/>
              </a:ext>
            </a:extLst>
          </a:blip>
          <a:srcRect l="39187" t="2468"/>
          <a:stretch/>
        </p:blipFill>
        <p:spPr>
          <a:xfrm>
            <a:off x="0" y="0"/>
            <a:ext cx="7653700"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342900" indent="-342900">
              <a:lnSpc>
                <a:spcPts val="4000"/>
              </a:lnSpc>
              <a:spcBef>
                <a:spcPts val="0"/>
              </a:spcBef>
              <a:buFont typeface="Arial" panose="020B0604020202020204" pitchFamily="34" charset="0"/>
              <a:buChar char="•"/>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52551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68B0D1-E995-3245-959F-3166EEDDA726}"/>
              </a:ext>
            </a:extLst>
          </p:cNvPr>
          <p:cNvSpPr>
            <a:spLocks noGrp="1"/>
          </p:cNvSpPr>
          <p:nvPr>
            <p:ph type="pic" idx="1"/>
          </p:nvPr>
        </p:nvSpPr>
        <p:spPr>
          <a:xfrm>
            <a:off x="0" y="0"/>
            <a:ext cx="16257588" cy="8532000"/>
          </a:xfrm>
        </p:spPr>
        <p:txBody>
          <a:bodyPr/>
          <a:lstStyle>
            <a:lvl1pPr marL="0" indent="0">
              <a:buNone/>
              <a:defRPr sz="4267"/>
            </a:lvl1pPr>
            <a:lvl2pPr marL="609671" indent="0">
              <a:buNone/>
              <a:defRPr sz="3734"/>
            </a:lvl2pPr>
            <a:lvl3pPr marL="1219342" indent="0">
              <a:buNone/>
              <a:defRPr sz="3200"/>
            </a:lvl3pPr>
            <a:lvl4pPr marL="1829014" indent="0">
              <a:buNone/>
              <a:defRPr sz="2667"/>
            </a:lvl4pPr>
            <a:lvl5pPr marL="2438685" indent="0">
              <a:buNone/>
              <a:defRPr sz="2667"/>
            </a:lvl5pPr>
            <a:lvl6pPr marL="3048356" indent="0">
              <a:buNone/>
              <a:defRPr sz="2667"/>
            </a:lvl6pPr>
            <a:lvl7pPr marL="3658027" indent="0">
              <a:buNone/>
              <a:defRPr sz="2667"/>
            </a:lvl7pPr>
            <a:lvl8pPr marL="4267697" indent="0">
              <a:buNone/>
              <a:defRPr sz="2667"/>
            </a:lvl8pPr>
            <a:lvl9pPr marL="4877370" indent="0">
              <a:buNone/>
              <a:defRPr sz="2667"/>
            </a:lvl9pPr>
          </a:lstStyle>
          <a:p>
            <a:r>
              <a:rPr lang="en-US"/>
              <a:t>Click icon to add picture</a:t>
            </a:r>
            <a:endParaRPr lang="en-US" dirty="0"/>
          </a:p>
        </p:txBody>
      </p:sp>
      <p:pic>
        <p:nvPicPr>
          <p:cNvPr id="10" name="Picture 9">
            <a:extLst>
              <a:ext uri="{FF2B5EF4-FFF2-40B4-BE49-F238E27FC236}">
                <a16:creationId xmlns:a16="http://schemas.microsoft.com/office/drawing/2014/main" id="{C76267A8-E11A-BC4B-ABF0-35302C5B7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335682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parent Picture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ACC385C9-4819-E442-9AA0-7BF068FCBEFB}"/>
              </a:ext>
            </a:extLst>
          </p:cNvPr>
          <p:cNvPicPr>
            <a:picLocks noChangeAspect="1"/>
          </p:cNvPicPr>
          <p:nvPr userDrawn="1"/>
        </p:nvPicPr>
        <p:blipFill>
          <a:blip r:embed="rId3" cstate="print">
            <a:extLst>
              <a:ext uri="{28A0092B-C50C-407E-A947-70E740481C1C}">
                <a14:useLocalDpi xmlns:a14="http://schemas.microsoft.com/office/drawing/2010/main"/>
              </a:ext>
            </a:extLst>
          </a:blip>
          <a:srcRect t="45" b="45"/>
          <a:stretch>
            <a:fillRect/>
          </a:stretch>
        </p:blipFill>
        <p:spPr>
          <a:xfrm>
            <a:off x="0" y="0"/>
            <a:ext cx="16257588" cy="8532000"/>
          </a:xfrm>
          <a:prstGeom prst="rect">
            <a:avLst/>
          </a:prstGeom>
        </p:spPr>
      </p:pic>
      <p:pic>
        <p:nvPicPr>
          <p:cNvPr id="10" name="Picture 9">
            <a:extLst>
              <a:ext uri="{FF2B5EF4-FFF2-40B4-BE49-F238E27FC236}">
                <a16:creationId xmlns:a16="http://schemas.microsoft.com/office/drawing/2014/main" id="{5482D14D-EFB8-194E-9283-741A4DB5D39E}"/>
              </a:ext>
            </a:extLst>
          </p:cNvPr>
          <p:cNvPicPr>
            <a:picLocks noChangeAspect="1"/>
          </p:cNvPicPr>
          <p:nvPr userDrawn="1"/>
        </p:nvPicPr>
        <p:blipFill rotWithShape="1">
          <a:blip r:embed="rId4" cstate="print">
            <a:alphaModFix amt="70000"/>
            <a:extLst>
              <a:ext uri="{28A0092B-C50C-407E-A947-70E740481C1C}">
                <a14:useLocalDpi xmlns:a14="http://schemas.microsoft.com/office/drawing/2010/main"/>
              </a:ext>
            </a:extLst>
          </a:blip>
          <a:srcRect l="39187" t="2468"/>
          <a:stretch/>
        </p:blipFill>
        <p:spPr>
          <a:xfrm>
            <a:off x="-1" y="-2300"/>
            <a:ext cx="7653701" cy="8534300"/>
          </a:xfrm>
          <a:prstGeom prst="rect">
            <a:avLst/>
          </a:prstGeom>
        </p:spPr>
      </p:pic>
      <p:sp>
        <p:nvSpPr>
          <p:cNvPr id="2" name="Title 1">
            <a:extLst>
              <a:ext uri="{FF2B5EF4-FFF2-40B4-BE49-F238E27FC236}">
                <a16:creationId xmlns:a16="http://schemas.microsoft.com/office/drawing/2014/main" id="{4071DBFB-D718-9E4A-B9E5-3A856A8BDB86}"/>
              </a:ext>
            </a:extLst>
          </p:cNvPr>
          <p:cNvSpPr>
            <a:spLocks noGrp="1"/>
          </p:cNvSpPr>
          <p:nvPr>
            <p:ph type="title"/>
          </p:nvPr>
        </p:nvSpPr>
        <p:spPr>
          <a:xfrm>
            <a:off x="864000" y="1224000"/>
            <a:ext cx="5243495" cy="1423950"/>
          </a:xfrm>
        </p:spPr>
        <p:txBody>
          <a:bodyPr anchor="t"/>
          <a:lstStyle>
            <a:lvl1pPr>
              <a:defRPr sz="4267">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CD83F82-1B7B-8841-8682-164A9DAE0955}"/>
              </a:ext>
            </a:extLst>
          </p:cNvPr>
          <p:cNvSpPr>
            <a:spLocks noGrp="1"/>
          </p:cNvSpPr>
          <p:nvPr>
            <p:ph type="body" sz="half" idx="2"/>
          </p:nvPr>
        </p:nvSpPr>
        <p:spPr>
          <a:xfrm>
            <a:off x="864000" y="3047525"/>
            <a:ext cx="5243495" cy="5239226"/>
          </a:xfrm>
        </p:spPr>
        <p:txBody>
          <a:bodyPr/>
          <a:lstStyle>
            <a:lvl1pPr marL="0" indent="0">
              <a:lnSpc>
                <a:spcPts val="4000"/>
              </a:lnSpc>
              <a:spcBef>
                <a:spcPts val="0"/>
              </a:spcBef>
              <a:buFont typeface="Arial" panose="020B0604020202020204" pitchFamily="34" charset="0"/>
              <a:buNone/>
              <a:defRPr sz="2500" b="1">
                <a:solidFill>
                  <a:schemeClr val="bg1"/>
                </a:solidFill>
              </a:defRPr>
            </a:lvl1pPr>
            <a:lvl2pPr marL="609671" indent="0">
              <a:buNone/>
              <a:defRPr sz="1867"/>
            </a:lvl2pPr>
            <a:lvl3pPr marL="1219342" indent="0">
              <a:buNone/>
              <a:defRPr sz="1600"/>
            </a:lvl3pPr>
            <a:lvl4pPr marL="1829014" indent="0">
              <a:buNone/>
              <a:defRPr sz="1334"/>
            </a:lvl4pPr>
            <a:lvl5pPr marL="2438685" indent="0">
              <a:buNone/>
              <a:defRPr sz="1334"/>
            </a:lvl5pPr>
            <a:lvl6pPr marL="3048356" indent="0">
              <a:buNone/>
              <a:defRPr sz="1334"/>
            </a:lvl6pPr>
            <a:lvl7pPr marL="3658027" indent="0">
              <a:buNone/>
              <a:defRPr sz="1334"/>
            </a:lvl7pPr>
            <a:lvl8pPr marL="4267697" indent="0">
              <a:buNone/>
              <a:defRPr sz="1334"/>
            </a:lvl8pPr>
            <a:lvl9pPr marL="4877370" indent="0">
              <a:buNone/>
              <a:defRPr sz="1334"/>
            </a:lvl9pPr>
          </a:lstStyle>
          <a:p>
            <a:pPr lvl="0"/>
            <a:r>
              <a:rPr lang="en-US"/>
              <a:t>Click to edit Master text styles</a:t>
            </a:r>
          </a:p>
        </p:txBody>
      </p:sp>
      <p:sp>
        <p:nvSpPr>
          <p:cNvPr id="6" name="Footer Placeholder 5">
            <a:extLst>
              <a:ext uri="{FF2B5EF4-FFF2-40B4-BE49-F238E27FC236}">
                <a16:creationId xmlns:a16="http://schemas.microsoft.com/office/drawing/2014/main" id="{E72DCB14-3FFF-4946-A910-047852840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A811BA-6058-7E4C-BF7B-D24B11BC9F2B}"/>
              </a:ext>
            </a:extLst>
          </p:cNvPr>
          <p:cNvSpPr>
            <a:spLocks noGrp="1"/>
          </p:cNvSpPr>
          <p:nvPr>
            <p:ph type="sldNum" sz="quarter" idx="12"/>
          </p:nvPr>
        </p:nvSpPr>
        <p:spPr/>
        <p:txBody>
          <a:bodyPr/>
          <a:lstStyle/>
          <a:p>
            <a:fld id="{78BCC47E-4B7D-1647-9F80-3037E352F95F}" type="slidenum">
              <a:rPr lang="en-US" smtClean="0"/>
              <a:t>‹#›</a:t>
            </a:fld>
            <a:endParaRPr lang="en-US"/>
          </a:p>
        </p:txBody>
      </p:sp>
    </p:spTree>
    <p:extLst>
      <p:ext uri="{BB962C8B-B14F-4D97-AF65-F5344CB8AC3E}">
        <p14:creationId xmlns:p14="http://schemas.microsoft.com/office/powerpoint/2010/main" val="746292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7FBCA-0170-A045-A7B9-C21077D8ECE0}"/>
              </a:ext>
            </a:extLst>
          </p:cNvPr>
          <p:cNvSpPr>
            <a:spLocks noGrp="1"/>
          </p:cNvSpPr>
          <p:nvPr>
            <p:ph type="title"/>
          </p:nvPr>
        </p:nvSpPr>
        <p:spPr>
          <a:xfrm>
            <a:off x="864000" y="1224000"/>
            <a:ext cx="14022170" cy="104295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AE127D-E475-0447-ABE5-C831EB30D39D}"/>
              </a:ext>
            </a:extLst>
          </p:cNvPr>
          <p:cNvSpPr>
            <a:spLocks noGrp="1"/>
          </p:cNvSpPr>
          <p:nvPr>
            <p:ph type="body" idx="1"/>
          </p:nvPr>
        </p:nvSpPr>
        <p:spPr>
          <a:xfrm>
            <a:off x="864000" y="2412000"/>
            <a:ext cx="14022170" cy="477258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5C6C108-9FF4-4247-BF63-31A399B9D07C}"/>
              </a:ext>
            </a:extLst>
          </p:cNvPr>
          <p:cNvSpPr>
            <a:spLocks noGrp="1"/>
          </p:cNvSpPr>
          <p:nvPr>
            <p:ph type="ftr" sz="quarter" idx="3"/>
          </p:nvPr>
        </p:nvSpPr>
        <p:spPr>
          <a:xfrm>
            <a:off x="4521957" y="9360000"/>
            <a:ext cx="5486936" cy="540841"/>
          </a:xfrm>
          <a:prstGeom prst="rect">
            <a:avLst/>
          </a:prstGeom>
        </p:spPr>
        <p:txBody>
          <a:bodyPr vert="horz" lIns="91440" tIns="45720" rIns="91440" bIns="45720" rtlCol="0" anchor="ctr">
            <a:noAutofit/>
          </a:bodyPr>
          <a:lstStyle>
            <a:lvl1pPr algn="ctr">
              <a:defRPr sz="1600">
                <a:solidFill>
                  <a:srgbClr val="005336"/>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8E2FD07C-4D6A-8244-A552-36C15D64DCD4}"/>
              </a:ext>
            </a:extLst>
          </p:cNvPr>
          <p:cNvSpPr>
            <a:spLocks noGrp="1"/>
          </p:cNvSpPr>
          <p:nvPr>
            <p:ph type="sldNum" sz="quarter" idx="4"/>
          </p:nvPr>
        </p:nvSpPr>
        <p:spPr>
          <a:xfrm>
            <a:off x="10008893" y="9360000"/>
            <a:ext cx="2983207" cy="540841"/>
          </a:xfrm>
          <a:prstGeom prst="rect">
            <a:avLst/>
          </a:prstGeom>
        </p:spPr>
        <p:txBody>
          <a:bodyPr vert="horz" lIns="91440" tIns="45720" rIns="91440" bIns="45720" rtlCol="0" anchor="ctr">
            <a:noAutofit/>
          </a:bodyPr>
          <a:lstStyle>
            <a:lvl1pPr algn="r">
              <a:defRPr sz="1600">
                <a:solidFill>
                  <a:srgbClr val="005336"/>
                </a:solidFill>
                <a:latin typeface="Helvetica" pitchFamily="2" charset="0"/>
              </a:defRPr>
            </a:lvl1pPr>
          </a:lstStyle>
          <a:p>
            <a:fld id="{78BCC47E-4B7D-1647-9F80-3037E352F95F}" type="slidenum">
              <a:rPr lang="en-US" smtClean="0"/>
              <a:pPr/>
              <a:t>‹#›</a:t>
            </a:fld>
            <a:endParaRPr lang="en-US"/>
          </a:p>
        </p:txBody>
      </p:sp>
    </p:spTree>
    <p:extLst>
      <p:ext uri="{BB962C8B-B14F-4D97-AF65-F5344CB8AC3E}">
        <p14:creationId xmlns:p14="http://schemas.microsoft.com/office/powerpoint/2010/main" val="23796047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3" r:id="rId5"/>
    <p:sldLayoutId id="2147483657" r:id="rId6"/>
    <p:sldLayoutId id="2147483659" r:id="rId7"/>
    <p:sldLayoutId id="2147483660" r:id="rId8"/>
    <p:sldLayoutId id="2147483661" r:id="rId9"/>
    <p:sldLayoutId id="2147483654" r:id="rId10"/>
    <p:sldLayoutId id="2147483655" r:id="rId11"/>
    <p:sldLayoutId id="2147483658" r:id="rId12"/>
  </p:sldLayoutIdLst>
  <p:hf sldNum="0" hdr="0" ftr="0"/>
  <p:txStyles>
    <p:titleStyle>
      <a:lvl1pPr algn="l" defTabSz="1219342" rtl="0" eaLnBrk="1" latinLnBrk="0" hangingPunct="1">
        <a:lnSpc>
          <a:spcPct val="90000"/>
        </a:lnSpc>
        <a:spcBef>
          <a:spcPct val="0"/>
        </a:spcBef>
        <a:buNone/>
        <a:defRPr sz="4500" b="0" kern="1200">
          <a:solidFill>
            <a:srgbClr val="005336"/>
          </a:solidFill>
          <a:latin typeface="Georgia" panose="02040502050405020303" pitchFamily="18" charset="0"/>
          <a:ea typeface="+mj-ea"/>
          <a:cs typeface="+mj-cs"/>
        </a:defRPr>
      </a:lvl1pPr>
    </p:titleStyle>
    <p:bodyStyle>
      <a:lvl1pPr marL="304835" indent="-304835" algn="l" defTabSz="1219342" rtl="0" eaLnBrk="1" latinLnBrk="0" hangingPunct="1">
        <a:lnSpc>
          <a:spcPct val="90000"/>
        </a:lnSpc>
        <a:spcBef>
          <a:spcPts val="1334"/>
        </a:spcBef>
        <a:buFont typeface="Arial" panose="020B0604020202020204" pitchFamily="34" charset="0"/>
        <a:buChar char="•"/>
        <a:defRPr sz="2300" kern="1200">
          <a:solidFill>
            <a:srgbClr val="005336"/>
          </a:solidFill>
          <a:latin typeface="Helvetica" pitchFamily="2" charset="0"/>
          <a:ea typeface="+mn-ea"/>
          <a:cs typeface="+mn-cs"/>
        </a:defRPr>
      </a:lvl1pPr>
      <a:lvl2pPr marL="914506"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2pPr>
      <a:lvl3pPr marL="1524178"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3pPr>
      <a:lvl4pPr marL="2133849"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4pPr>
      <a:lvl5pPr marL="2743520" indent="-304835" algn="l" defTabSz="1219342" rtl="0" eaLnBrk="1" latinLnBrk="0" hangingPunct="1">
        <a:lnSpc>
          <a:spcPct val="90000"/>
        </a:lnSpc>
        <a:spcBef>
          <a:spcPts val="667"/>
        </a:spcBef>
        <a:buFont typeface="Arial" panose="020B0604020202020204" pitchFamily="34" charset="0"/>
        <a:buChar char="•"/>
        <a:defRPr sz="2300" kern="1200">
          <a:solidFill>
            <a:srgbClr val="005336"/>
          </a:solidFill>
          <a:latin typeface="Helvetica" pitchFamily="2" charset="0"/>
          <a:ea typeface="+mn-ea"/>
          <a:cs typeface="+mn-cs"/>
        </a:defRPr>
      </a:lvl5pPr>
      <a:lvl6pPr marL="3353191"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862"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534"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2205" indent="-304835" algn="l" defTabSz="121934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342" rtl="0" eaLnBrk="1" latinLnBrk="0" hangingPunct="1">
        <a:defRPr sz="2400" kern="1200">
          <a:solidFill>
            <a:schemeClr val="tx1"/>
          </a:solidFill>
          <a:latin typeface="+mn-lt"/>
          <a:ea typeface="+mn-ea"/>
          <a:cs typeface="+mn-cs"/>
        </a:defRPr>
      </a:lvl1pPr>
      <a:lvl2pPr marL="609671" algn="l" defTabSz="1219342" rtl="0" eaLnBrk="1" latinLnBrk="0" hangingPunct="1">
        <a:defRPr sz="2400" kern="1200">
          <a:solidFill>
            <a:schemeClr val="tx1"/>
          </a:solidFill>
          <a:latin typeface="+mn-lt"/>
          <a:ea typeface="+mn-ea"/>
          <a:cs typeface="+mn-cs"/>
        </a:defRPr>
      </a:lvl2pPr>
      <a:lvl3pPr marL="1219342" algn="l" defTabSz="1219342" rtl="0" eaLnBrk="1" latinLnBrk="0" hangingPunct="1">
        <a:defRPr sz="2400" kern="1200">
          <a:solidFill>
            <a:schemeClr val="tx1"/>
          </a:solidFill>
          <a:latin typeface="+mn-lt"/>
          <a:ea typeface="+mn-ea"/>
          <a:cs typeface="+mn-cs"/>
        </a:defRPr>
      </a:lvl3pPr>
      <a:lvl4pPr marL="1829014" algn="l" defTabSz="1219342" rtl="0" eaLnBrk="1" latinLnBrk="0" hangingPunct="1">
        <a:defRPr sz="2400" kern="1200">
          <a:solidFill>
            <a:schemeClr val="tx1"/>
          </a:solidFill>
          <a:latin typeface="+mn-lt"/>
          <a:ea typeface="+mn-ea"/>
          <a:cs typeface="+mn-cs"/>
        </a:defRPr>
      </a:lvl4pPr>
      <a:lvl5pPr marL="2438685" algn="l" defTabSz="1219342" rtl="0" eaLnBrk="1" latinLnBrk="0" hangingPunct="1">
        <a:defRPr sz="2400" kern="1200">
          <a:solidFill>
            <a:schemeClr val="tx1"/>
          </a:solidFill>
          <a:latin typeface="+mn-lt"/>
          <a:ea typeface="+mn-ea"/>
          <a:cs typeface="+mn-cs"/>
        </a:defRPr>
      </a:lvl5pPr>
      <a:lvl6pPr marL="3048356" algn="l" defTabSz="1219342" rtl="0" eaLnBrk="1" latinLnBrk="0" hangingPunct="1">
        <a:defRPr sz="2400" kern="1200">
          <a:solidFill>
            <a:schemeClr val="tx1"/>
          </a:solidFill>
          <a:latin typeface="+mn-lt"/>
          <a:ea typeface="+mn-ea"/>
          <a:cs typeface="+mn-cs"/>
        </a:defRPr>
      </a:lvl6pPr>
      <a:lvl7pPr marL="3658027" algn="l" defTabSz="1219342" rtl="0" eaLnBrk="1" latinLnBrk="0" hangingPunct="1">
        <a:defRPr sz="2400" kern="1200">
          <a:solidFill>
            <a:schemeClr val="tx1"/>
          </a:solidFill>
          <a:latin typeface="+mn-lt"/>
          <a:ea typeface="+mn-ea"/>
          <a:cs typeface="+mn-cs"/>
        </a:defRPr>
      </a:lvl7pPr>
      <a:lvl8pPr marL="4267697" algn="l" defTabSz="1219342" rtl="0" eaLnBrk="1" latinLnBrk="0" hangingPunct="1">
        <a:defRPr sz="2400" kern="1200">
          <a:solidFill>
            <a:schemeClr val="tx1"/>
          </a:solidFill>
          <a:latin typeface="+mn-lt"/>
          <a:ea typeface="+mn-ea"/>
          <a:cs typeface="+mn-cs"/>
        </a:defRPr>
      </a:lvl8pPr>
      <a:lvl9pPr marL="4877370" algn="l" defTabSz="121934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09DC0-A2D9-EE5A-8305-3B2C71952688}"/>
              </a:ext>
            </a:extLst>
          </p:cNvPr>
          <p:cNvSpPr>
            <a:spLocks noGrp="1"/>
          </p:cNvSpPr>
          <p:nvPr>
            <p:ph type="ctrTitle"/>
          </p:nvPr>
        </p:nvSpPr>
        <p:spPr>
          <a:xfrm>
            <a:off x="622300" y="5704746"/>
            <a:ext cx="12788900" cy="977498"/>
          </a:xfrm>
        </p:spPr>
        <p:txBody>
          <a:bodyPr>
            <a:normAutofit/>
          </a:bodyPr>
          <a:lstStyle/>
          <a:p>
            <a:pPr algn="l"/>
            <a:r>
              <a:rPr lang="en-IE" sz="6134" dirty="0"/>
              <a:t>Inflation- lessons from the 1970s</a:t>
            </a:r>
            <a:endParaRPr lang="en-US" sz="6134" dirty="0"/>
          </a:p>
        </p:txBody>
      </p:sp>
      <p:sp>
        <p:nvSpPr>
          <p:cNvPr id="3" name="Subtitle 2">
            <a:extLst>
              <a:ext uri="{FF2B5EF4-FFF2-40B4-BE49-F238E27FC236}">
                <a16:creationId xmlns:a16="http://schemas.microsoft.com/office/drawing/2014/main" id="{F1167ADE-2F24-8800-D635-389204DE5DC4}"/>
              </a:ext>
            </a:extLst>
          </p:cNvPr>
          <p:cNvSpPr>
            <a:spLocks noGrp="1"/>
          </p:cNvSpPr>
          <p:nvPr>
            <p:ph type="subTitle" idx="1"/>
          </p:nvPr>
        </p:nvSpPr>
        <p:spPr>
          <a:xfrm>
            <a:off x="851926" y="6682244"/>
            <a:ext cx="4762878" cy="2079306"/>
          </a:xfrm>
        </p:spPr>
        <p:txBody>
          <a:bodyPr>
            <a:normAutofit/>
          </a:bodyPr>
          <a:lstStyle/>
          <a:p>
            <a:pPr algn="l"/>
            <a:r>
              <a:rPr lang="en-US"/>
              <a:t>Ciarán Casey</a:t>
            </a:r>
          </a:p>
        </p:txBody>
      </p:sp>
    </p:spTree>
    <p:extLst>
      <p:ext uri="{BB962C8B-B14F-4D97-AF65-F5344CB8AC3E}">
        <p14:creationId xmlns:p14="http://schemas.microsoft.com/office/powerpoint/2010/main" val="2130463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89E4B4E-B0FE-2FB7-F66A-8ED4865BCF60}"/>
              </a:ext>
            </a:extLst>
          </p:cNvPr>
          <p:cNvPicPr>
            <a:picLocks noGrp="1" noChangeAspect="1"/>
          </p:cNvPicPr>
          <p:nvPr>
            <p:ph idx="1"/>
          </p:nvPr>
        </p:nvPicPr>
        <p:blipFill>
          <a:blip r:embed="rId2"/>
          <a:stretch>
            <a:fillRect/>
          </a:stretch>
        </p:blipFill>
        <p:spPr>
          <a:xfrm>
            <a:off x="1479444" y="2209800"/>
            <a:ext cx="13298699" cy="5331197"/>
          </a:xfrm>
        </p:spPr>
      </p:pic>
    </p:spTree>
    <p:extLst>
      <p:ext uri="{BB962C8B-B14F-4D97-AF65-F5344CB8AC3E}">
        <p14:creationId xmlns:p14="http://schemas.microsoft.com/office/powerpoint/2010/main" val="2492333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24AA6-A332-642E-572F-BA13FBC5ADD9}"/>
              </a:ext>
            </a:extLst>
          </p:cNvPr>
          <p:cNvSpPr>
            <a:spLocks noGrp="1"/>
          </p:cNvSpPr>
          <p:nvPr>
            <p:ph type="title"/>
          </p:nvPr>
        </p:nvSpPr>
        <p:spPr>
          <a:xfrm>
            <a:off x="846750" y="1361274"/>
            <a:ext cx="4558657" cy="7444924"/>
          </a:xfrm>
        </p:spPr>
        <p:txBody>
          <a:bodyPr anchor="ctr">
            <a:normAutofit/>
          </a:bodyPr>
          <a:lstStyle/>
          <a:p>
            <a:r>
              <a:rPr lang="en-US" sz="7201"/>
              <a:t>Causes</a:t>
            </a:r>
          </a:p>
        </p:txBody>
      </p:sp>
      <p:graphicFrame>
        <p:nvGraphicFramePr>
          <p:cNvPr id="5" name="Content Placeholder 2">
            <a:extLst>
              <a:ext uri="{FF2B5EF4-FFF2-40B4-BE49-F238E27FC236}">
                <a16:creationId xmlns:a16="http://schemas.microsoft.com/office/drawing/2014/main" id="{930DCAD5-3AFC-03FD-416E-68AD36976BB2}"/>
              </a:ext>
            </a:extLst>
          </p:cNvPr>
          <p:cNvGraphicFramePr>
            <a:graphicFrameLocks noGrp="1"/>
          </p:cNvGraphicFramePr>
          <p:nvPr>
            <p:ph idx="1"/>
          </p:nvPr>
        </p:nvGraphicFramePr>
        <p:xfrm>
          <a:off x="6197963" y="1361273"/>
          <a:ext cx="9201581" cy="7382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9061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68F7D1-BB20-FF2D-2642-15B8467EEB4C}"/>
              </a:ext>
            </a:extLst>
          </p:cNvPr>
          <p:cNvPicPr>
            <a:picLocks noGrp="1" noChangeAspect="1"/>
          </p:cNvPicPr>
          <p:nvPr>
            <p:ph idx="1"/>
          </p:nvPr>
        </p:nvPicPr>
        <p:blipFill>
          <a:blip r:embed="rId2"/>
          <a:stretch>
            <a:fillRect/>
          </a:stretch>
        </p:blipFill>
        <p:spPr>
          <a:xfrm>
            <a:off x="3512344" y="994930"/>
            <a:ext cx="9232900" cy="8168552"/>
          </a:xfrm>
        </p:spPr>
      </p:pic>
    </p:spTree>
    <p:extLst>
      <p:ext uri="{BB962C8B-B14F-4D97-AF65-F5344CB8AC3E}">
        <p14:creationId xmlns:p14="http://schemas.microsoft.com/office/powerpoint/2010/main" val="386004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98C762-755C-AC46-9142-20BC0EC1ED1E}"/>
              </a:ext>
            </a:extLst>
          </p:cNvPr>
          <p:cNvPicPr>
            <a:picLocks noChangeAspect="1"/>
          </p:cNvPicPr>
          <p:nvPr/>
        </p:nvPicPr>
        <p:blipFill>
          <a:blip r:embed="rId2"/>
          <a:stretch>
            <a:fillRect/>
          </a:stretch>
        </p:blipFill>
        <p:spPr>
          <a:xfrm>
            <a:off x="3600610" y="659139"/>
            <a:ext cx="9056367" cy="8840133"/>
          </a:xfrm>
          <a:prstGeom prst="rect">
            <a:avLst/>
          </a:prstGeom>
        </p:spPr>
      </p:pic>
    </p:spTree>
    <p:extLst>
      <p:ext uri="{BB962C8B-B14F-4D97-AF65-F5344CB8AC3E}">
        <p14:creationId xmlns:p14="http://schemas.microsoft.com/office/powerpoint/2010/main" val="1438432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5E08EE-FC34-83F3-B0FD-915F2FC1ADB0}"/>
              </a:ext>
            </a:extLst>
          </p:cNvPr>
          <p:cNvPicPr>
            <a:picLocks noChangeAspect="1"/>
          </p:cNvPicPr>
          <p:nvPr/>
        </p:nvPicPr>
        <p:blipFill>
          <a:blip r:embed="rId2"/>
          <a:stretch>
            <a:fillRect/>
          </a:stretch>
        </p:blipFill>
        <p:spPr>
          <a:xfrm>
            <a:off x="3072354" y="870105"/>
            <a:ext cx="10403735" cy="8418201"/>
          </a:xfrm>
          <a:prstGeom prst="rect">
            <a:avLst/>
          </a:prstGeom>
        </p:spPr>
      </p:pic>
    </p:spTree>
    <p:extLst>
      <p:ext uri="{BB962C8B-B14F-4D97-AF65-F5344CB8AC3E}">
        <p14:creationId xmlns:p14="http://schemas.microsoft.com/office/powerpoint/2010/main" val="1029854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720379-0266-0FB3-23B5-BA450A27A65F}"/>
              </a:ext>
            </a:extLst>
          </p:cNvPr>
          <p:cNvSpPr>
            <a:spLocks noGrp="1"/>
          </p:cNvSpPr>
          <p:nvPr>
            <p:ph type="title"/>
          </p:nvPr>
        </p:nvSpPr>
        <p:spPr>
          <a:xfrm>
            <a:off x="548693" y="1462811"/>
            <a:ext cx="5981732" cy="1611801"/>
          </a:xfrm>
        </p:spPr>
        <p:txBody>
          <a:bodyPr anchor="b">
            <a:normAutofit/>
          </a:bodyPr>
          <a:lstStyle/>
          <a:p>
            <a:r>
              <a:rPr lang="en-US" sz="4400"/>
              <a:t>What Causes Inflation?  The Monetarist View</a:t>
            </a:r>
          </a:p>
        </p:txBody>
      </p:sp>
      <p:sp>
        <p:nvSpPr>
          <p:cNvPr id="11273" name="Rectangle 1127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0310" y="615175"/>
            <a:ext cx="108356" cy="7315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275" name="Rectangle 1127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93" y="3386137"/>
            <a:ext cx="5852732" cy="27089"/>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B953109-8A82-F04B-9B96-E8810CEF0D95}"/>
              </a:ext>
            </a:extLst>
          </p:cNvPr>
          <p:cNvSpPr>
            <a:spLocks noGrp="1"/>
          </p:cNvSpPr>
          <p:nvPr>
            <p:ph idx="1"/>
          </p:nvPr>
        </p:nvSpPr>
        <p:spPr>
          <a:xfrm>
            <a:off x="548692" y="3982097"/>
            <a:ext cx="5999050" cy="5309464"/>
          </a:xfrm>
        </p:spPr>
        <p:txBody>
          <a:bodyPr anchor="t">
            <a:normAutofit/>
          </a:bodyPr>
          <a:lstStyle/>
          <a:p>
            <a:pPr marL="0" indent="0">
              <a:buNone/>
            </a:pPr>
            <a:r>
              <a:rPr lang="en-IE" sz="2500"/>
              <a:t>Milton Friedman- “too much money chasing too few goods”.</a:t>
            </a:r>
          </a:p>
          <a:p>
            <a:pPr marL="0" indent="0">
              <a:buNone/>
            </a:pPr>
            <a:endParaRPr lang="en-IE" sz="2500"/>
          </a:p>
          <a:p>
            <a:pPr marL="0" indent="0">
              <a:buNone/>
            </a:pPr>
            <a:r>
              <a:rPr lang="en-IE" sz="2500" b="1"/>
              <a:t>MV = PQ</a:t>
            </a:r>
          </a:p>
          <a:p>
            <a:pPr marL="0" indent="0">
              <a:buNone/>
            </a:pPr>
            <a:r>
              <a:rPr lang="en-IE" sz="2500"/>
              <a:t>M is the money supply, </a:t>
            </a:r>
          </a:p>
          <a:p>
            <a:pPr marL="0" indent="0">
              <a:buNone/>
            </a:pPr>
            <a:r>
              <a:rPr lang="en-IE" sz="2500"/>
              <a:t>V is the velocity </a:t>
            </a:r>
          </a:p>
          <a:p>
            <a:pPr marL="0" indent="0">
              <a:buNone/>
            </a:pPr>
            <a:r>
              <a:rPr lang="en-IE" sz="2500"/>
              <a:t>P is the price of goods and services </a:t>
            </a:r>
          </a:p>
          <a:p>
            <a:pPr marL="0" indent="0">
              <a:buNone/>
            </a:pPr>
            <a:r>
              <a:rPr lang="en-IE" sz="2500"/>
              <a:t>Q is the quantity of goods and services.</a:t>
            </a:r>
          </a:p>
          <a:p>
            <a:pPr marL="0" indent="0">
              <a:buNone/>
            </a:pPr>
            <a:endParaRPr lang="en-IE" sz="2500"/>
          </a:p>
          <a:p>
            <a:pPr marL="0" indent="0">
              <a:buNone/>
            </a:pPr>
            <a:endParaRPr lang="en-US" sz="2500"/>
          </a:p>
        </p:txBody>
      </p:sp>
      <p:pic>
        <p:nvPicPr>
          <p:cNvPr id="11266" name="Picture 2" descr="Milton Friedman | Biography, Books, University of Chicago, Inflation, &amp;  Facts | Britannica">
            <a:extLst>
              <a:ext uri="{FF2B5EF4-FFF2-40B4-BE49-F238E27FC236}">
                <a16:creationId xmlns:a16="http://schemas.microsoft.com/office/drawing/2014/main" id="{43ADE684-7D32-4C6D-6AA5-A048AA43DF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92" r="19443" b="1"/>
          <a:stretch/>
        </p:blipFill>
        <p:spPr bwMode="auto">
          <a:xfrm>
            <a:off x="7078093" y="10"/>
            <a:ext cx="9179494" cy="10158402"/>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33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7587" cy="10158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D7DB79-D70A-C512-2B0C-04960B1AE9AD}"/>
              </a:ext>
            </a:extLst>
          </p:cNvPr>
          <p:cNvSpPr>
            <a:spLocks noGrp="1"/>
          </p:cNvSpPr>
          <p:nvPr>
            <p:ph type="title"/>
          </p:nvPr>
        </p:nvSpPr>
        <p:spPr>
          <a:xfrm>
            <a:off x="1121773" y="379247"/>
            <a:ext cx="14009976" cy="1503445"/>
          </a:xfrm>
        </p:spPr>
        <p:txBody>
          <a:bodyPr anchor="b">
            <a:normAutofit/>
          </a:bodyPr>
          <a:lstStyle/>
          <a:p>
            <a:r>
              <a:rPr lang="en-US"/>
              <a:t>Does inflation harm growth?</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4716" y="2421106"/>
            <a:ext cx="13936817" cy="27089"/>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21773" y="2278423"/>
            <a:ext cx="2498187" cy="1626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Content Placeholder 3">
            <a:extLst>
              <a:ext uri="{FF2B5EF4-FFF2-40B4-BE49-F238E27FC236}">
                <a16:creationId xmlns:a16="http://schemas.microsoft.com/office/drawing/2014/main" id="{BF5AB8B8-8A79-7218-1EC8-71675B9F1D96}"/>
              </a:ext>
            </a:extLst>
          </p:cNvPr>
          <p:cNvGraphicFramePr>
            <a:graphicFrameLocks noGrp="1"/>
          </p:cNvGraphicFramePr>
          <p:nvPr>
            <p:ph idx="1"/>
            <p:extLst>
              <p:ext uri="{D42A27DB-BD31-4B8C-83A1-F6EECF244321}">
                <p14:modId xmlns:p14="http://schemas.microsoft.com/office/powerpoint/2010/main" val="1769490973"/>
              </p:ext>
            </p:extLst>
          </p:nvPr>
        </p:nvGraphicFramePr>
        <p:xfrm>
          <a:off x="1117709" y="3114047"/>
          <a:ext cx="14022170" cy="5933057"/>
        </p:xfrm>
        <a:graphic>
          <a:graphicData uri="http://schemas.openxmlformats.org/drawingml/2006/table">
            <a:tbl>
              <a:tblPr firstRow="1" bandRow="1">
                <a:tableStyleId>{5C22544A-7EE6-4342-B048-85BDC9FD1C3A}</a:tableStyleId>
              </a:tblPr>
              <a:tblGrid>
                <a:gridCol w="5443103">
                  <a:extLst>
                    <a:ext uri="{9D8B030D-6E8A-4147-A177-3AD203B41FA5}">
                      <a16:colId xmlns:a16="http://schemas.microsoft.com/office/drawing/2014/main" val="4125477785"/>
                    </a:ext>
                  </a:extLst>
                </a:gridCol>
                <a:gridCol w="7083335">
                  <a:extLst>
                    <a:ext uri="{9D8B030D-6E8A-4147-A177-3AD203B41FA5}">
                      <a16:colId xmlns:a16="http://schemas.microsoft.com/office/drawing/2014/main" val="3493531380"/>
                    </a:ext>
                  </a:extLst>
                </a:gridCol>
                <a:gridCol w="1495732">
                  <a:extLst>
                    <a:ext uri="{9D8B030D-6E8A-4147-A177-3AD203B41FA5}">
                      <a16:colId xmlns:a16="http://schemas.microsoft.com/office/drawing/2014/main" val="1187354110"/>
                    </a:ext>
                  </a:extLst>
                </a:gridCol>
              </a:tblGrid>
              <a:tr h="436336">
                <a:tc>
                  <a:txBody>
                    <a:bodyPr/>
                    <a:lstStyle/>
                    <a:p>
                      <a:pPr algn="ctr" fontAlgn="b"/>
                      <a:r>
                        <a:rPr lang="en-IE" sz="2500" u="none" strike="noStrike">
                          <a:effectLst/>
                        </a:rPr>
                        <a:t>Paper</a:t>
                      </a:r>
                      <a:endParaRPr lang="en-IE" sz="2500" b="1" i="0" u="none" strike="noStrike">
                        <a:solidFill>
                          <a:srgbClr val="000000"/>
                        </a:solidFill>
                        <a:effectLst/>
                        <a:latin typeface="Calibri" panose="020F0502020204030204" pitchFamily="34" charset="0"/>
                      </a:endParaRPr>
                    </a:p>
                  </a:txBody>
                  <a:tcPr marL="19128" marR="19128" marT="19128" marB="0" anchor="b"/>
                </a:tc>
                <a:tc>
                  <a:txBody>
                    <a:bodyPr/>
                    <a:lstStyle/>
                    <a:p>
                      <a:pPr algn="ctr" fontAlgn="b"/>
                      <a:r>
                        <a:rPr lang="en-IE" sz="2500" u="none" strike="noStrike">
                          <a:effectLst/>
                        </a:rPr>
                        <a:t>Finding</a:t>
                      </a:r>
                      <a:endParaRPr lang="en-IE" sz="2500" b="1" i="0" u="none" strike="noStrike">
                        <a:solidFill>
                          <a:srgbClr val="000000"/>
                        </a:solidFill>
                        <a:effectLst/>
                        <a:latin typeface="Calibri" panose="020F0502020204030204" pitchFamily="34" charset="0"/>
                      </a:endParaRPr>
                    </a:p>
                  </a:txBody>
                  <a:tcPr marL="19128" marR="19128" marT="19128" marB="0" anchor="b"/>
                </a:tc>
                <a:tc>
                  <a:txBody>
                    <a:bodyPr/>
                    <a:lstStyle/>
                    <a:p>
                      <a:pPr algn="ctr" fontAlgn="b"/>
                      <a:endParaRPr lang="en-IE" sz="2500" b="1" i="0" u="none" strike="noStrike">
                        <a:solidFill>
                          <a:srgbClr val="000000"/>
                        </a:solidFill>
                        <a:effectLst/>
                        <a:latin typeface="Calibri" panose="020F0502020204030204" pitchFamily="34" charset="0"/>
                      </a:endParaRPr>
                    </a:p>
                  </a:txBody>
                  <a:tcPr marL="19128" marR="19128" marT="19128" marB="0" anchor="b"/>
                </a:tc>
                <a:extLst>
                  <a:ext uri="{0D108BD9-81ED-4DB2-BD59-A6C34878D82A}">
                    <a16:rowId xmlns:a16="http://schemas.microsoft.com/office/drawing/2014/main" val="203862127"/>
                  </a:ext>
                </a:extLst>
              </a:tr>
              <a:tr h="436336">
                <a:tc>
                  <a:txBody>
                    <a:bodyPr/>
                    <a:lstStyle/>
                    <a:p>
                      <a:pPr algn="l" fontAlgn="b"/>
                      <a:r>
                        <a:rPr lang="en-IE" sz="2500" u="none" strike="noStrike">
                          <a:effectLst/>
                        </a:rPr>
                        <a:t>Friedman (1968) </a:t>
                      </a:r>
                      <a:endParaRPr lang="en-IE" sz="2500" b="0" i="0" u="none" strike="noStrike">
                        <a:solidFill>
                          <a:srgbClr val="000000"/>
                        </a:solidFill>
                        <a:effectLst/>
                        <a:latin typeface="Calibri" panose="020F0502020204030204" pitchFamily="34" charset="0"/>
                      </a:endParaRPr>
                    </a:p>
                  </a:txBody>
                  <a:tcPr marL="19128" marR="19128" marT="19128" marB="0" anchor="b"/>
                </a:tc>
                <a:tc gridSpan="2">
                  <a:txBody>
                    <a:bodyPr/>
                    <a:lstStyle/>
                    <a:p>
                      <a:pPr algn="l" fontAlgn="b"/>
                      <a:r>
                        <a:rPr lang="en-IE" sz="2500" u="none" strike="noStrike">
                          <a:effectLst/>
                        </a:rPr>
                        <a:t>No permanent trade-off between inflation and unemployment</a:t>
                      </a:r>
                      <a:endParaRPr lang="en-IE" sz="2500" b="0" i="0" u="none" strike="noStrike">
                        <a:solidFill>
                          <a:srgbClr val="000000"/>
                        </a:solidFill>
                        <a:effectLst/>
                        <a:latin typeface="Calibri" panose="020F0502020204030204" pitchFamily="34" charset="0"/>
                      </a:endParaRPr>
                    </a:p>
                  </a:txBody>
                  <a:tcPr marL="19128" marR="19128" marT="19128" marB="0" anchor="b"/>
                </a:tc>
                <a:tc hMerge="1">
                  <a:txBody>
                    <a:bodyPr/>
                    <a:lstStyle/>
                    <a:p>
                      <a:endParaRPr lang="en-US"/>
                    </a:p>
                  </a:txBody>
                  <a:tcPr/>
                </a:tc>
                <a:extLst>
                  <a:ext uri="{0D108BD9-81ED-4DB2-BD59-A6C34878D82A}">
                    <a16:rowId xmlns:a16="http://schemas.microsoft.com/office/drawing/2014/main" val="1236139034"/>
                  </a:ext>
                </a:extLst>
              </a:tr>
              <a:tr h="814123">
                <a:tc>
                  <a:txBody>
                    <a:bodyPr/>
                    <a:lstStyle/>
                    <a:p>
                      <a:pPr algn="l" fontAlgn="b"/>
                      <a:r>
                        <a:rPr lang="en-IE" sz="2500" u="none" strike="noStrike">
                          <a:effectLst/>
                        </a:rPr>
                        <a:t>Friedman (1976)</a:t>
                      </a:r>
                      <a:endParaRPr lang="en-IE" sz="2500" b="0" i="0" u="none" strike="noStrike">
                        <a:solidFill>
                          <a:srgbClr val="000000"/>
                        </a:solidFill>
                        <a:effectLst/>
                        <a:latin typeface="Calibri" panose="020F0502020204030204" pitchFamily="34" charset="0"/>
                      </a:endParaRPr>
                    </a:p>
                  </a:txBody>
                  <a:tcPr marL="19128" marR="19128" marT="19128" marB="0" anchor="b"/>
                </a:tc>
                <a:tc gridSpan="2">
                  <a:txBody>
                    <a:bodyPr/>
                    <a:lstStyle/>
                    <a:p>
                      <a:pPr algn="l" fontAlgn="b"/>
                      <a:r>
                        <a:rPr lang="en-IE" sz="2500" u="none" strike="noStrike">
                          <a:effectLst/>
                        </a:rPr>
                        <a:t>Reduces information from relative prices and thus economic efficiency</a:t>
                      </a:r>
                      <a:endParaRPr lang="en-IE" sz="2500" b="0" i="0" u="none" strike="noStrike">
                        <a:solidFill>
                          <a:srgbClr val="000000"/>
                        </a:solidFill>
                        <a:effectLst/>
                        <a:latin typeface="Calibri" panose="020F0502020204030204" pitchFamily="34" charset="0"/>
                      </a:endParaRPr>
                    </a:p>
                  </a:txBody>
                  <a:tcPr marL="19128" marR="19128" marT="19128" marB="0" anchor="b"/>
                </a:tc>
                <a:tc hMerge="1">
                  <a:txBody>
                    <a:bodyPr/>
                    <a:lstStyle/>
                    <a:p>
                      <a:endParaRPr lang="en-US"/>
                    </a:p>
                  </a:txBody>
                  <a:tcPr/>
                </a:tc>
                <a:extLst>
                  <a:ext uri="{0D108BD9-81ED-4DB2-BD59-A6C34878D82A}">
                    <a16:rowId xmlns:a16="http://schemas.microsoft.com/office/drawing/2014/main" val="3130610291"/>
                  </a:ext>
                </a:extLst>
              </a:tr>
              <a:tr h="814123">
                <a:tc>
                  <a:txBody>
                    <a:bodyPr/>
                    <a:lstStyle/>
                    <a:p>
                      <a:pPr algn="l" fontAlgn="b"/>
                      <a:r>
                        <a:rPr lang="en-IE" sz="2500" u="none" strike="noStrike">
                          <a:effectLst/>
                        </a:rPr>
                        <a:t>Bruno and Easterly (1998)</a:t>
                      </a:r>
                      <a:endParaRPr lang="en-IE" sz="2500" b="0" i="0" u="none" strike="noStrike">
                        <a:solidFill>
                          <a:srgbClr val="000000"/>
                        </a:solidFill>
                        <a:effectLst/>
                        <a:latin typeface="Calibri" panose="020F0502020204030204" pitchFamily="34" charset="0"/>
                      </a:endParaRPr>
                    </a:p>
                  </a:txBody>
                  <a:tcPr marL="19128" marR="19128" marT="19128" marB="0" anchor="b"/>
                </a:tc>
                <a:tc gridSpan="2">
                  <a:txBody>
                    <a:bodyPr/>
                    <a:lstStyle/>
                    <a:p>
                      <a:pPr algn="l" fontAlgn="b"/>
                      <a:r>
                        <a:rPr lang="en-IE" sz="2500" u="none" strike="noStrike">
                          <a:effectLst/>
                        </a:rPr>
                        <a:t>No robust evidence annual inflation below 40% lowers growth</a:t>
                      </a:r>
                      <a:endParaRPr lang="en-IE" sz="2500" b="0" i="0" u="none" strike="noStrike">
                        <a:solidFill>
                          <a:srgbClr val="000000"/>
                        </a:solidFill>
                        <a:effectLst/>
                        <a:latin typeface="Calibri" panose="020F0502020204030204" pitchFamily="34" charset="0"/>
                      </a:endParaRPr>
                    </a:p>
                  </a:txBody>
                  <a:tcPr marL="19128" marR="19128" marT="19128" marB="0" anchor="b"/>
                </a:tc>
                <a:tc hMerge="1">
                  <a:txBody>
                    <a:bodyPr/>
                    <a:lstStyle/>
                    <a:p>
                      <a:endParaRPr lang="en-US"/>
                    </a:p>
                  </a:txBody>
                  <a:tcPr/>
                </a:tc>
                <a:extLst>
                  <a:ext uri="{0D108BD9-81ED-4DB2-BD59-A6C34878D82A}">
                    <a16:rowId xmlns:a16="http://schemas.microsoft.com/office/drawing/2014/main" val="2524451166"/>
                  </a:ext>
                </a:extLst>
              </a:tr>
              <a:tr h="814123">
                <a:tc>
                  <a:txBody>
                    <a:bodyPr/>
                    <a:lstStyle/>
                    <a:p>
                      <a:pPr algn="l" fontAlgn="b"/>
                      <a:r>
                        <a:rPr lang="en-IE" sz="2500" u="none" strike="noStrike">
                          <a:effectLst/>
                        </a:rPr>
                        <a:t>Faria and Carneiro (2001)</a:t>
                      </a:r>
                      <a:endParaRPr lang="en-IE" sz="2500" b="0" i="0" u="none" strike="noStrike">
                        <a:solidFill>
                          <a:srgbClr val="000000"/>
                        </a:solidFill>
                        <a:effectLst/>
                        <a:latin typeface="Calibri" panose="020F0502020204030204" pitchFamily="34" charset="0"/>
                      </a:endParaRPr>
                    </a:p>
                  </a:txBody>
                  <a:tcPr marL="19128" marR="19128" marT="19128" marB="0" anchor="b"/>
                </a:tc>
                <a:tc gridSpan="2">
                  <a:txBody>
                    <a:bodyPr/>
                    <a:lstStyle/>
                    <a:p>
                      <a:pPr algn="l" fontAlgn="b"/>
                      <a:r>
                        <a:rPr lang="en-IE" sz="2500" u="none" strike="noStrike">
                          <a:effectLst/>
                        </a:rPr>
                        <a:t>Negative effect on growth in the short run, no impact in the long run</a:t>
                      </a:r>
                      <a:endParaRPr lang="en-IE" sz="2500" b="0" i="0" u="none" strike="noStrike">
                        <a:solidFill>
                          <a:srgbClr val="000000"/>
                        </a:solidFill>
                        <a:effectLst/>
                        <a:latin typeface="Calibri" panose="020F0502020204030204" pitchFamily="34" charset="0"/>
                      </a:endParaRPr>
                    </a:p>
                  </a:txBody>
                  <a:tcPr marL="19128" marR="19128" marT="19128" marB="0" anchor="b"/>
                </a:tc>
                <a:tc hMerge="1">
                  <a:txBody>
                    <a:bodyPr/>
                    <a:lstStyle/>
                    <a:p>
                      <a:endParaRPr lang="en-US"/>
                    </a:p>
                  </a:txBody>
                  <a:tcPr/>
                </a:tc>
                <a:extLst>
                  <a:ext uri="{0D108BD9-81ED-4DB2-BD59-A6C34878D82A}">
                    <a16:rowId xmlns:a16="http://schemas.microsoft.com/office/drawing/2014/main" val="364448191"/>
                  </a:ext>
                </a:extLst>
              </a:tr>
              <a:tr h="436336">
                <a:tc>
                  <a:txBody>
                    <a:bodyPr/>
                    <a:lstStyle/>
                    <a:p>
                      <a:pPr algn="l" fontAlgn="b"/>
                      <a:r>
                        <a:rPr lang="en-IE" sz="2500" u="none" strike="noStrike">
                          <a:effectLst/>
                        </a:rPr>
                        <a:t>Burdekin et al. (2004)</a:t>
                      </a:r>
                      <a:endParaRPr lang="en-IE" sz="2500" b="0" i="0" u="none" strike="noStrike">
                        <a:solidFill>
                          <a:srgbClr val="000000"/>
                        </a:solidFill>
                        <a:effectLst/>
                        <a:latin typeface="Calibri" panose="020F0502020204030204" pitchFamily="34" charset="0"/>
                      </a:endParaRPr>
                    </a:p>
                  </a:txBody>
                  <a:tcPr marL="19128" marR="19128" marT="19128" marB="0" anchor="b"/>
                </a:tc>
                <a:tc gridSpan="2">
                  <a:txBody>
                    <a:bodyPr/>
                    <a:lstStyle/>
                    <a:p>
                      <a:pPr algn="l" fontAlgn="b"/>
                      <a:r>
                        <a:rPr lang="en-IE" sz="2500" u="none" strike="noStrike">
                          <a:effectLst/>
                        </a:rPr>
                        <a:t>Hurts growth within single digits</a:t>
                      </a:r>
                      <a:endParaRPr lang="en-IE" sz="2500" b="0" i="0" u="none" strike="noStrike">
                        <a:solidFill>
                          <a:srgbClr val="000000"/>
                        </a:solidFill>
                        <a:effectLst/>
                        <a:latin typeface="Calibri" panose="020F0502020204030204" pitchFamily="34" charset="0"/>
                      </a:endParaRPr>
                    </a:p>
                  </a:txBody>
                  <a:tcPr marL="19128" marR="19128" marT="19128" marB="0" anchor="b"/>
                </a:tc>
                <a:tc hMerge="1">
                  <a:txBody>
                    <a:bodyPr/>
                    <a:lstStyle/>
                    <a:p>
                      <a:endParaRPr lang="en-US"/>
                    </a:p>
                  </a:txBody>
                  <a:tcPr/>
                </a:tc>
                <a:extLst>
                  <a:ext uri="{0D108BD9-81ED-4DB2-BD59-A6C34878D82A}">
                    <a16:rowId xmlns:a16="http://schemas.microsoft.com/office/drawing/2014/main" val="3998341999"/>
                  </a:ext>
                </a:extLst>
              </a:tr>
              <a:tr h="436336">
                <a:tc>
                  <a:txBody>
                    <a:bodyPr/>
                    <a:lstStyle/>
                    <a:p>
                      <a:pPr algn="l" fontAlgn="b"/>
                      <a:r>
                        <a:rPr lang="en-IE" sz="2500" u="none" strike="noStrike">
                          <a:effectLst/>
                        </a:rPr>
                        <a:t>Gillman and Keyjak (2011)</a:t>
                      </a:r>
                      <a:endParaRPr lang="en-IE" sz="2500" b="0" i="0" u="none" strike="noStrike">
                        <a:solidFill>
                          <a:srgbClr val="000000"/>
                        </a:solidFill>
                        <a:effectLst/>
                        <a:latin typeface="Calibri" panose="020F0502020204030204" pitchFamily="34" charset="0"/>
                      </a:endParaRPr>
                    </a:p>
                  </a:txBody>
                  <a:tcPr marL="19128" marR="19128" marT="19128" marB="0" anchor="b"/>
                </a:tc>
                <a:tc gridSpan="2">
                  <a:txBody>
                    <a:bodyPr/>
                    <a:lstStyle/>
                    <a:p>
                      <a:pPr algn="l" fontAlgn="b"/>
                      <a:r>
                        <a:rPr lang="en-IE" sz="2500" u="none" strike="noStrike">
                          <a:effectLst/>
                        </a:rPr>
                        <a:t>Harms investment and output growth</a:t>
                      </a:r>
                      <a:endParaRPr lang="en-IE" sz="2500" b="0" i="0" u="none" strike="noStrike">
                        <a:solidFill>
                          <a:srgbClr val="000000"/>
                        </a:solidFill>
                        <a:effectLst/>
                        <a:latin typeface="Calibri" panose="020F0502020204030204" pitchFamily="34" charset="0"/>
                      </a:endParaRPr>
                    </a:p>
                  </a:txBody>
                  <a:tcPr marL="19128" marR="19128" marT="19128" marB="0" anchor="b"/>
                </a:tc>
                <a:tc hMerge="1">
                  <a:txBody>
                    <a:bodyPr/>
                    <a:lstStyle/>
                    <a:p>
                      <a:endParaRPr lang="en-US"/>
                    </a:p>
                  </a:txBody>
                  <a:tcPr/>
                </a:tc>
                <a:extLst>
                  <a:ext uri="{0D108BD9-81ED-4DB2-BD59-A6C34878D82A}">
                    <a16:rowId xmlns:a16="http://schemas.microsoft.com/office/drawing/2014/main" val="1944628624"/>
                  </a:ext>
                </a:extLst>
              </a:tr>
              <a:tr h="436336">
                <a:tc>
                  <a:txBody>
                    <a:bodyPr/>
                    <a:lstStyle/>
                    <a:p>
                      <a:pPr algn="l" fontAlgn="b"/>
                      <a:r>
                        <a:rPr lang="en-IE" sz="2500" b="0" i="0" u="none" strike="noStrike">
                          <a:solidFill>
                            <a:srgbClr val="000000"/>
                          </a:solidFill>
                          <a:effectLst/>
                          <a:latin typeface="Calibri" panose="020F0502020204030204" pitchFamily="34" charset="0"/>
                        </a:rPr>
                        <a:t>Thanh (2015)</a:t>
                      </a:r>
                    </a:p>
                  </a:txBody>
                  <a:tcPr marL="19128" marR="19128" marT="19128" marB="0" anchor="b"/>
                </a:tc>
                <a:tc gridSpan="2">
                  <a:txBody>
                    <a:bodyPr/>
                    <a:lstStyle/>
                    <a:p>
                      <a:pPr algn="l" fontAlgn="b"/>
                      <a:r>
                        <a:rPr lang="en-IE" sz="2500" b="0" i="0" u="none" strike="noStrike">
                          <a:solidFill>
                            <a:srgbClr val="000000"/>
                          </a:solidFill>
                          <a:effectLst/>
                          <a:latin typeface="Calibri" panose="020F0502020204030204" pitchFamily="34" charset="0"/>
                        </a:rPr>
                        <a:t>Negative impact over 7.84%</a:t>
                      </a:r>
                    </a:p>
                  </a:txBody>
                  <a:tcPr marL="19128" marR="19128" marT="19128" marB="0" anchor="b"/>
                </a:tc>
                <a:tc hMerge="1">
                  <a:txBody>
                    <a:bodyPr/>
                    <a:lstStyle/>
                    <a:p>
                      <a:endParaRPr lang="en-US"/>
                    </a:p>
                  </a:txBody>
                  <a:tcPr/>
                </a:tc>
                <a:extLst>
                  <a:ext uri="{0D108BD9-81ED-4DB2-BD59-A6C34878D82A}">
                    <a16:rowId xmlns:a16="http://schemas.microsoft.com/office/drawing/2014/main" val="3053318504"/>
                  </a:ext>
                </a:extLst>
              </a:tr>
              <a:tr h="436336">
                <a:tc>
                  <a:txBody>
                    <a:bodyPr/>
                    <a:lstStyle/>
                    <a:p>
                      <a:pPr algn="l" fontAlgn="b"/>
                      <a:r>
                        <a:rPr lang="en-IE" sz="2500" u="none" strike="noStrike">
                          <a:effectLst/>
                        </a:rPr>
                        <a:t>Bachmann et al. (2015)</a:t>
                      </a:r>
                      <a:endParaRPr lang="en-IE" sz="2500" b="0" i="0" u="none" strike="noStrike">
                        <a:solidFill>
                          <a:srgbClr val="000000"/>
                        </a:solidFill>
                        <a:effectLst/>
                        <a:latin typeface="Calibri" panose="020F0502020204030204" pitchFamily="34" charset="0"/>
                      </a:endParaRPr>
                    </a:p>
                  </a:txBody>
                  <a:tcPr marL="19128" marR="19128" marT="19128" marB="0" anchor="b"/>
                </a:tc>
                <a:tc gridSpan="2">
                  <a:txBody>
                    <a:bodyPr/>
                    <a:lstStyle/>
                    <a:p>
                      <a:pPr algn="l" fontAlgn="b"/>
                      <a:r>
                        <a:rPr lang="en-IE" sz="2500" u="none" strike="noStrike">
                          <a:effectLst/>
                        </a:rPr>
                        <a:t>Very small impact on consumer readiness to spend</a:t>
                      </a:r>
                      <a:endParaRPr lang="en-IE" sz="2500" b="0" i="0" u="none" strike="noStrike">
                        <a:solidFill>
                          <a:srgbClr val="000000"/>
                        </a:solidFill>
                        <a:effectLst/>
                        <a:latin typeface="Calibri" panose="020F0502020204030204" pitchFamily="34" charset="0"/>
                      </a:endParaRPr>
                    </a:p>
                  </a:txBody>
                  <a:tcPr marL="19128" marR="19128" marT="19128" marB="0" anchor="b"/>
                </a:tc>
                <a:tc hMerge="1">
                  <a:txBody>
                    <a:bodyPr/>
                    <a:lstStyle/>
                    <a:p>
                      <a:endParaRPr lang="en-US"/>
                    </a:p>
                  </a:txBody>
                  <a:tcPr/>
                </a:tc>
                <a:extLst>
                  <a:ext uri="{0D108BD9-81ED-4DB2-BD59-A6C34878D82A}">
                    <a16:rowId xmlns:a16="http://schemas.microsoft.com/office/drawing/2014/main" val="3241837245"/>
                  </a:ext>
                </a:extLst>
              </a:tr>
              <a:tr h="436336">
                <a:tc>
                  <a:txBody>
                    <a:bodyPr/>
                    <a:lstStyle/>
                    <a:p>
                      <a:pPr algn="l" fontAlgn="b"/>
                      <a:r>
                        <a:rPr lang="en-IE" sz="2500" b="0" i="0" u="none" strike="noStrike">
                          <a:solidFill>
                            <a:srgbClr val="000000"/>
                          </a:solidFill>
                          <a:effectLst/>
                          <a:latin typeface="Calibri" panose="020F0502020204030204" pitchFamily="34" charset="0"/>
                        </a:rPr>
                        <a:t>Akinsola and Odhiambo (2017)</a:t>
                      </a:r>
                    </a:p>
                  </a:txBody>
                  <a:tcPr marL="19128" marR="19128" marT="19128" marB="0" anchor="b"/>
                </a:tc>
                <a:tc gridSpan="2">
                  <a:txBody>
                    <a:bodyPr/>
                    <a:lstStyle/>
                    <a:p>
                      <a:pPr algn="l" fontAlgn="b"/>
                      <a:r>
                        <a:rPr lang="en-IE" sz="2500" b="0" i="0" u="none" strike="noStrike">
                          <a:solidFill>
                            <a:srgbClr val="000000"/>
                          </a:solidFill>
                          <a:effectLst/>
                          <a:latin typeface="Calibri" panose="020F0502020204030204" pitchFamily="34" charset="0"/>
                        </a:rPr>
                        <a:t>Negative but threshold varies</a:t>
                      </a:r>
                    </a:p>
                  </a:txBody>
                  <a:tcPr marL="19128" marR="19128" marT="19128" marB="0" anchor="b"/>
                </a:tc>
                <a:tc hMerge="1">
                  <a:txBody>
                    <a:bodyPr/>
                    <a:lstStyle/>
                    <a:p>
                      <a:endParaRPr lang="en-US"/>
                    </a:p>
                  </a:txBody>
                  <a:tcPr/>
                </a:tc>
                <a:extLst>
                  <a:ext uri="{0D108BD9-81ED-4DB2-BD59-A6C34878D82A}">
                    <a16:rowId xmlns:a16="http://schemas.microsoft.com/office/drawing/2014/main" val="1582026325"/>
                  </a:ext>
                </a:extLst>
              </a:tr>
              <a:tr h="436336">
                <a:tc>
                  <a:txBody>
                    <a:bodyPr/>
                    <a:lstStyle/>
                    <a:p>
                      <a:pPr algn="l" fontAlgn="b"/>
                      <a:r>
                        <a:rPr lang="en-IE" sz="2500" u="none" strike="noStrike">
                          <a:effectLst/>
                        </a:rPr>
                        <a:t>Law and Soon (2020)</a:t>
                      </a:r>
                      <a:endParaRPr lang="en-IE" sz="2500" b="0" i="0" u="none" strike="noStrike">
                        <a:solidFill>
                          <a:srgbClr val="000000"/>
                        </a:solidFill>
                        <a:effectLst/>
                        <a:latin typeface="Calibri" panose="020F0502020204030204" pitchFamily="34" charset="0"/>
                      </a:endParaRPr>
                    </a:p>
                  </a:txBody>
                  <a:tcPr marL="19128" marR="19128" marT="19128" marB="0" anchor="b"/>
                </a:tc>
                <a:tc gridSpan="2">
                  <a:txBody>
                    <a:bodyPr/>
                    <a:lstStyle/>
                    <a:p>
                      <a:pPr algn="l" fontAlgn="b"/>
                      <a:r>
                        <a:rPr lang="en-IE" sz="2500" u="none" strike="noStrike">
                          <a:effectLst/>
                        </a:rPr>
                        <a:t>Worsens inequality</a:t>
                      </a:r>
                      <a:endParaRPr lang="en-IE" sz="2500" b="0" i="0" u="none" strike="noStrike">
                        <a:solidFill>
                          <a:srgbClr val="000000"/>
                        </a:solidFill>
                        <a:effectLst/>
                        <a:latin typeface="Calibri" panose="020F0502020204030204" pitchFamily="34" charset="0"/>
                      </a:endParaRPr>
                    </a:p>
                  </a:txBody>
                  <a:tcPr marL="19128" marR="19128" marT="19128" marB="0" anchor="b"/>
                </a:tc>
                <a:tc hMerge="1">
                  <a:txBody>
                    <a:bodyPr/>
                    <a:lstStyle/>
                    <a:p>
                      <a:endParaRPr lang="en-US"/>
                    </a:p>
                  </a:txBody>
                  <a:tcPr/>
                </a:tc>
                <a:extLst>
                  <a:ext uri="{0D108BD9-81ED-4DB2-BD59-A6C34878D82A}">
                    <a16:rowId xmlns:a16="http://schemas.microsoft.com/office/drawing/2014/main" val="2738995523"/>
                  </a:ext>
                </a:extLst>
              </a:tr>
            </a:tbl>
          </a:graphicData>
        </a:graphic>
      </p:graphicFrame>
    </p:spTree>
    <p:extLst>
      <p:ext uri="{BB962C8B-B14F-4D97-AF65-F5344CB8AC3E}">
        <p14:creationId xmlns:p14="http://schemas.microsoft.com/office/powerpoint/2010/main" val="2444053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BD81-1048-4683-8C5B-646028015127}"/>
              </a:ext>
            </a:extLst>
          </p:cNvPr>
          <p:cNvSpPr>
            <a:spLocks noGrp="1"/>
          </p:cNvSpPr>
          <p:nvPr>
            <p:ph type="title"/>
          </p:nvPr>
        </p:nvSpPr>
        <p:spPr>
          <a:xfrm>
            <a:off x="851926" y="1359100"/>
            <a:ext cx="4762878" cy="4765153"/>
          </a:xfrm>
        </p:spPr>
        <p:txBody>
          <a:bodyPr vert="horz" lIns="121932" tIns="60966" rIns="121932" bIns="60966" rtlCol="0" anchor="b">
            <a:normAutofit/>
          </a:bodyPr>
          <a:lstStyle/>
          <a:p>
            <a:r>
              <a:rPr lang="en-US" sz="8801">
                <a:solidFill>
                  <a:schemeClr val="tx1"/>
                </a:solidFill>
                <a:latin typeface="+mj-lt"/>
              </a:rPr>
              <a:t>Korean inflation</a:t>
            </a:r>
          </a:p>
        </p:txBody>
      </p:sp>
      <p:pic>
        <p:nvPicPr>
          <p:cNvPr id="10" name="Content Placeholder 9" descr="Chart, line chart&#10;&#10;Description automatically generated">
            <a:extLst>
              <a:ext uri="{FF2B5EF4-FFF2-40B4-BE49-F238E27FC236}">
                <a16:creationId xmlns:a16="http://schemas.microsoft.com/office/drawing/2014/main" id="{AE8765B8-F3D6-522C-1D88-B6DC70E413C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6206334" y="1669716"/>
            <a:ext cx="9620427" cy="6782400"/>
          </a:xfrm>
          <a:prstGeom prst="rect">
            <a:avLst/>
          </a:prstGeom>
        </p:spPr>
      </p:pic>
    </p:spTree>
    <p:extLst>
      <p:ext uri="{BB962C8B-B14F-4D97-AF65-F5344CB8AC3E}">
        <p14:creationId xmlns:p14="http://schemas.microsoft.com/office/powerpoint/2010/main" val="2133532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5EC03-8271-15F3-0C41-111B1EF5A66D}"/>
              </a:ext>
            </a:extLst>
          </p:cNvPr>
          <p:cNvSpPr>
            <a:spLocks noGrp="1"/>
          </p:cNvSpPr>
          <p:nvPr>
            <p:ph type="title"/>
          </p:nvPr>
        </p:nvSpPr>
        <p:spPr>
          <a:xfrm>
            <a:off x="853524" y="940628"/>
            <a:ext cx="5825371" cy="2609376"/>
          </a:xfrm>
        </p:spPr>
        <p:txBody>
          <a:bodyPr anchor="b">
            <a:normAutofit fontScale="90000"/>
          </a:bodyPr>
          <a:lstStyle/>
          <a:p>
            <a:r>
              <a:rPr lang="en-US" sz="7201" dirty="0"/>
              <a:t>Why this is and isn’t like the 1970s</a:t>
            </a:r>
          </a:p>
        </p:txBody>
      </p:sp>
      <p:sp>
        <p:nvSpPr>
          <p:cNvPr id="3" name="Content Placeholder 2">
            <a:extLst>
              <a:ext uri="{FF2B5EF4-FFF2-40B4-BE49-F238E27FC236}">
                <a16:creationId xmlns:a16="http://schemas.microsoft.com/office/drawing/2014/main" id="{3438D083-1259-AEEA-C1B6-9C901C2EC6E9}"/>
              </a:ext>
            </a:extLst>
          </p:cNvPr>
          <p:cNvSpPr>
            <a:spLocks noGrp="1"/>
          </p:cNvSpPr>
          <p:nvPr>
            <p:ph idx="1"/>
          </p:nvPr>
        </p:nvSpPr>
        <p:spPr>
          <a:xfrm>
            <a:off x="853524" y="4337665"/>
            <a:ext cx="5658671" cy="4427990"/>
          </a:xfrm>
        </p:spPr>
        <p:txBody>
          <a:bodyPr>
            <a:normAutofit fontScale="92500" lnSpcReduction="10000"/>
          </a:bodyPr>
          <a:lstStyle/>
          <a:p>
            <a:r>
              <a:rPr lang="en-US" sz="2934" dirty="0"/>
              <a:t>1973 and 1979 oil crises- pervasiveness of oil and reliance</a:t>
            </a:r>
          </a:p>
          <a:p>
            <a:endParaRPr lang="en-US" sz="2934" dirty="0"/>
          </a:p>
          <a:p>
            <a:r>
              <a:rPr lang="en-US" sz="2934" dirty="0"/>
              <a:t>But, Q2 2022: Year-on-year wages up 4% in the euro area and 4.4% in the EU (Eurostat).</a:t>
            </a:r>
          </a:p>
          <a:p>
            <a:endParaRPr lang="en-US" sz="2934" dirty="0"/>
          </a:p>
          <a:p>
            <a:r>
              <a:rPr lang="en-US" sz="2934" dirty="0"/>
              <a:t>Inflationary expectations aren’t embedded in the medium-term in the same way (Paul Volcker)</a:t>
            </a:r>
          </a:p>
          <a:p>
            <a:endParaRPr lang="en-US" sz="2934" dirty="0"/>
          </a:p>
        </p:txBody>
      </p:sp>
      <p:pic>
        <p:nvPicPr>
          <p:cNvPr id="10242" name="Picture 2" descr="As Ukraine war raises oil prices, Europe can learn from history — Quartz">
            <a:extLst>
              <a:ext uri="{FF2B5EF4-FFF2-40B4-BE49-F238E27FC236}">
                <a16:creationId xmlns:a16="http://schemas.microsoft.com/office/drawing/2014/main" id="{B2D2511F-ADDA-FE9C-2F33-20695B38F1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98" r="20982"/>
          <a:stretch/>
        </p:blipFill>
        <p:spPr bwMode="auto">
          <a:xfrm>
            <a:off x="7082962" y="506773"/>
            <a:ext cx="9172596" cy="914488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337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C466D6C9-F856-6170-0647-2CD8CAC213B0}"/>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3045" r="5833"/>
          <a:stretch/>
        </p:blipFill>
        <p:spPr>
          <a:xfrm>
            <a:off x="434333" y="1478404"/>
            <a:ext cx="15388921" cy="7201603"/>
          </a:xfrm>
        </p:spPr>
      </p:pic>
    </p:spTree>
    <p:extLst>
      <p:ext uri="{BB962C8B-B14F-4D97-AF65-F5344CB8AC3E}">
        <p14:creationId xmlns:p14="http://schemas.microsoft.com/office/powerpoint/2010/main" val="420763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hael simkins (@michael_simkins) / Twitter">
            <a:extLst>
              <a:ext uri="{FF2B5EF4-FFF2-40B4-BE49-F238E27FC236}">
                <a16:creationId xmlns:a16="http://schemas.microsoft.com/office/drawing/2014/main" id="{27AE438A-8810-97A1-C75D-0B5BC4409D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610252" y="1003300"/>
            <a:ext cx="8630093" cy="773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56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olling back the years: decades of marches, sit-ins... and chaos -  Independent.ie">
            <a:extLst>
              <a:ext uri="{FF2B5EF4-FFF2-40B4-BE49-F238E27FC236}">
                <a16:creationId xmlns:a16="http://schemas.microsoft.com/office/drawing/2014/main" id="{556E6173-FCBF-ACF0-DDD6-E2A645E4B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960" y="482600"/>
            <a:ext cx="12811840" cy="82657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6B33E6-AD66-3729-E4D9-E503BAA6DB67}"/>
              </a:ext>
            </a:extLst>
          </p:cNvPr>
          <p:cNvSpPr txBox="1"/>
          <p:nvPr/>
        </p:nvSpPr>
        <p:spPr>
          <a:xfrm>
            <a:off x="7011630" y="9042400"/>
            <a:ext cx="2730500" cy="860492"/>
          </a:xfrm>
          <a:prstGeom prst="rect">
            <a:avLst/>
          </a:prstGeom>
          <a:noFill/>
        </p:spPr>
        <p:txBody>
          <a:bodyPr wrap="square" rtlCol="0">
            <a:spAutoFit/>
          </a:bodyPr>
          <a:lstStyle/>
          <a:p>
            <a:r>
              <a:rPr lang="en-US" dirty="0"/>
              <a:t>1.4 million strike days lost in 1979!</a:t>
            </a:r>
            <a:endParaRPr lang="en-IE" dirty="0"/>
          </a:p>
        </p:txBody>
      </p:sp>
    </p:spTree>
    <p:extLst>
      <p:ext uri="{BB962C8B-B14F-4D97-AF65-F5344CB8AC3E}">
        <p14:creationId xmlns:p14="http://schemas.microsoft.com/office/powerpoint/2010/main" val="1522308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9F9B-3103-2C79-E7E2-53F34EE44A8B}"/>
              </a:ext>
            </a:extLst>
          </p:cNvPr>
          <p:cNvSpPr>
            <a:spLocks noGrp="1"/>
          </p:cNvSpPr>
          <p:nvPr>
            <p:ph type="title"/>
          </p:nvPr>
        </p:nvSpPr>
        <p:spPr>
          <a:xfrm>
            <a:off x="7064371" y="298014"/>
            <a:ext cx="8335627" cy="2377672"/>
          </a:xfrm>
        </p:spPr>
        <p:txBody>
          <a:bodyPr vert="horz" lIns="121932" tIns="60966" rIns="121932" bIns="60966" rtlCol="0" anchor="b">
            <a:normAutofit/>
          </a:bodyPr>
          <a:lstStyle/>
          <a:p>
            <a:r>
              <a:rPr lang="en-US" sz="7201" dirty="0">
                <a:latin typeface="+mj-lt"/>
              </a:rPr>
              <a:t>Why this isn’t like the 1920s</a:t>
            </a:r>
          </a:p>
        </p:txBody>
      </p:sp>
      <p:pic>
        <p:nvPicPr>
          <p:cNvPr id="13316" name="Picture 4">
            <a:extLst>
              <a:ext uri="{FF2B5EF4-FFF2-40B4-BE49-F238E27FC236}">
                <a16:creationId xmlns:a16="http://schemas.microsoft.com/office/drawing/2014/main" id="{3A154EAA-CA89-F0F5-923F-4F4575DC86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33"/>
          <a:stretch/>
        </p:blipFill>
        <p:spPr bwMode="auto">
          <a:xfrm>
            <a:off x="2" y="506773"/>
            <a:ext cx="6210398" cy="914488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16737CF-4B6C-B7D3-E8E4-A76C29D1D5EB}"/>
              </a:ext>
            </a:extLst>
          </p:cNvPr>
          <p:cNvSpPr>
            <a:spLocks noGrp="1"/>
          </p:cNvSpPr>
          <p:nvPr>
            <p:ph idx="1"/>
          </p:nvPr>
        </p:nvSpPr>
        <p:spPr>
          <a:xfrm>
            <a:off x="6934822" y="2923288"/>
            <a:ext cx="8594727" cy="684656"/>
          </a:xfrm>
        </p:spPr>
        <p:txBody>
          <a:bodyPr vert="horz" lIns="121932" tIns="60966" rIns="121932" bIns="60966" rtlCol="0">
            <a:noAutofit/>
          </a:bodyPr>
          <a:lstStyle/>
          <a:p>
            <a:r>
              <a:rPr lang="en-US" sz="2000" dirty="0">
                <a:latin typeface="+mn-lt"/>
              </a:rPr>
              <a:t>Many advanced countries have graduated from bouts of runaway inflation (Reinhart and Rogoff).</a:t>
            </a:r>
          </a:p>
          <a:p>
            <a:endParaRPr lang="en-US" sz="2000" dirty="0"/>
          </a:p>
          <a:p>
            <a:r>
              <a:rPr lang="en-US" sz="2000" dirty="0">
                <a:latin typeface="+mn-lt"/>
              </a:rPr>
              <a:t>But looms large in the minds of policymakers.</a:t>
            </a:r>
          </a:p>
        </p:txBody>
      </p:sp>
      <p:pic>
        <p:nvPicPr>
          <p:cNvPr id="9218" name="Picture 2" descr="Inflation — The lessons from Weimar">
            <a:extLst>
              <a:ext uri="{FF2B5EF4-FFF2-40B4-BE49-F238E27FC236}">
                <a16:creationId xmlns:a16="http://schemas.microsoft.com/office/drawing/2014/main" id="{8AC5C6D4-9EFB-2925-9058-7F51A4009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5079206"/>
            <a:ext cx="628650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0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5" y="0"/>
            <a:ext cx="16253523" cy="10158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The 8 words that separate a winner from a loser">
            <a:extLst>
              <a:ext uri="{FF2B5EF4-FFF2-40B4-BE49-F238E27FC236}">
                <a16:creationId xmlns:a16="http://schemas.microsoft.com/office/drawing/2014/main" id="{85A8E4D7-80A1-EB65-6CA5-1FA425041A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879"/>
          <a:stretch/>
        </p:blipFill>
        <p:spPr bwMode="auto">
          <a:xfrm>
            <a:off x="3363469" y="10"/>
            <a:ext cx="12894115" cy="10158402"/>
          </a:xfrm>
          <a:prstGeom prst="rect">
            <a:avLst/>
          </a:prstGeom>
          <a:noFill/>
          <a:extLst>
            <a:ext uri="{909E8E84-426E-40DD-AFC4-6F175D3DCCD1}">
              <a14:hiddenFill xmlns:a14="http://schemas.microsoft.com/office/drawing/2010/main">
                <a:solidFill>
                  <a:srgbClr val="FFFFFF"/>
                </a:solidFill>
              </a14:hiddenFill>
            </a:ext>
          </a:extLst>
        </p:spPr>
      </p:pic>
      <p:sp>
        <p:nvSpPr>
          <p:cNvPr id="12297" name="Rectangle 1229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854645" cy="10158412"/>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40274E-A35C-C576-C8B3-3289379CED70}"/>
              </a:ext>
            </a:extLst>
          </p:cNvPr>
          <p:cNvSpPr>
            <a:spLocks noGrp="1"/>
          </p:cNvSpPr>
          <p:nvPr>
            <p:ph type="title"/>
          </p:nvPr>
        </p:nvSpPr>
        <p:spPr>
          <a:xfrm>
            <a:off x="342900" y="540841"/>
            <a:ext cx="6883400" cy="2814245"/>
          </a:xfrm>
        </p:spPr>
        <p:txBody>
          <a:bodyPr>
            <a:normAutofit/>
          </a:bodyPr>
          <a:lstStyle/>
          <a:p>
            <a:r>
              <a:rPr lang="en-IE" sz="5600" dirty="0"/>
              <a:t>Winners and Losers</a:t>
            </a:r>
          </a:p>
        </p:txBody>
      </p:sp>
      <p:sp>
        <p:nvSpPr>
          <p:cNvPr id="3" name="Content Placeholder 2">
            <a:extLst>
              <a:ext uri="{FF2B5EF4-FFF2-40B4-BE49-F238E27FC236}">
                <a16:creationId xmlns:a16="http://schemas.microsoft.com/office/drawing/2014/main" id="{A25E35F3-BB7A-A28A-D019-CBDC74B3C942}"/>
              </a:ext>
            </a:extLst>
          </p:cNvPr>
          <p:cNvSpPr>
            <a:spLocks noGrp="1"/>
          </p:cNvSpPr>
          <p:nvPr>
            <p:ph idx="1"/>
          </p:nvPr>
        </p:nvSpPr>
        <p:spPr>
          <a:xfrm>
            <a:off x="457309" y="2576960"/>
            <a:ext cx="5096749" cy="5543966"/>
          </a:xfrm>
        </p:spPr>
        <p:txBody>
          <a:bodyPr>
            <a:normAutofit/>
          </a:bodyPr>
          <a:lstStyle/>
          <a:p>
            <a:pPr marL="0" indent="0">
              <a:buNone/>
            </a:pPr>
            <a:r>
              <a:rPr lang="en-IE" sz="2400" dirty="0"/>
              <a:t>Winners: </a:t>
            </a:r>
          </a:p>
          <a:p>
            <a:pPr>
              <a:buFontTx/>
              <a:buChar char="-"/>
            </a:pPr>
            <a:r>
              <a:rPr lang="en-IE" sz="2400" dirty="0"/>
              <a:t>People holding debt at fixed interest rates</a:t>
            </a:r>
          </a:p>
          <a:p>
            <a:pPr>
              <a:buFontTx/>
              <a:buChar char="-"/>
            </a:pPr>
            <a:r>
              <a:rPr lang="en-IE" sz="2400" dirty="0"/>
              <a:t>Energy exporters</a:t>
            </a:r>
          </a:p>
          <a:p>
            <a:pPr>
              <a:buFontTx/>
              <a:buChar char="-"/>
            </a:pPr>
            <a:endParaRPr lang="en-IE" sz="2400" dirty="0"/>
          </a:p>
          <a:p>
            <a:pPr marL="0" indent="0">
              <a:buNone/>
            </a:pPr>
            <a:r>
              <a:rPr lang="en-IE" sz="2400" dirty="0"/>
              <a:t>Losers:</a:t>
            </a:r>
          </a:p>
          <a:p>
            <a:pPr>
              <a:buFontTx/>
              <a:buChar char="-"/>
            </a:pPr>
            <a:r>
              <a:rPr lang="en-IE" sz="2400" dirty="0"/>
              <a:t>People holding cash</a:t>
            </a:r>
          </a:p>
          <a:p>
            <a:pPr>
              <a:buFontTx/>
              <a:buChar char="-"/>
            </a:pPr>
            <a:r>
              <a:rPr lang="en-IE" sz="2400" dirty="0"/>
              <a:t>Workers and businesses whose income doesn’t keep pace</a:t>
            </a:r>
          </a:p>
          <a:p>
            <a:pPr>
              <a:buFontTx/>
              <a:buChar char="-"/>
            </a:pPr>
            <a:r>
              <a:rPr lang="en-IE" sz="2400" dirty="0"/>
              <a:t>Energy importers (Shift in Terms of Trade: oil imports jumped from 2.6% of Irish GNP in 1973 to 7.6% a year later!)</a:t>
            </a:r>
          </a:p>
        </p:txBody>
      </p:sp>
    </p:spTree>
    <p:extLst>
      <p:ext uri="{BB962C8B-B14F-4D97-AF65-F5344CB8AC3E}">
        <p14:creationId xmlns:p14="http://schemas.microsoft.com/office/powerpoint/2010/main" val="2191746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2514-C525-4C6D-1C9E-1B71F9D7D0A4}"/>
              </a:ext>
            </a:extLst>
          </p:cNvPr>
          <p:cNvSpPr>
            <a:spLocks noGrp="1"/>
          </p:cNvSpPr>
          <p:nvPr>
            <p:ph type="title"/>
          </p:nvPr>
        </p:nvSpPr>
        <p:spPr>
          <a:xfrm>
            <a:off x="753474" y="2713881"/>
            <a:ext cx="4801616" cy="4730649"/>
          </a:xfrm>
        </p:spPr>
        <p:txBody>
          <a:bodyPr>
            <a:normAutofit/>
          </a:bodyPr>
          <a:lstStyle/>
          <a:p>
            <a:r>
              <a:rPr lang="en-IE" sz="7201" dirty="0"/>
              <a:t>The National Policy Response</a:t>
            </a:r>
          </a:p>
        </p:txBody>
      </p:sp>
      <p:sp>
        <p:nvSpPr>
          <p:cNvPr id="3" name="Content Placeholder 2">
            <a:extLst>
              <a:ext uri="{FF2B5EF4-FFF2-40B4-BE49-F238E27FC236}">
                <a16:creationId xmlns:a16="http://schemas.microsoft.com/office/drawing/2014/main" id="{3E1BE1E5-02F1-FED1-A622-9C0A5B08464A}"/>
              </a:ext>
            </a:extLst>
          </p:cNvPr>
          <p:cNvSpPr>
            <a:spLocks noGrp="1"/>
          </p:cNvSpPr>
          <p:nvPr>
            <p:ph idx="1"/>
          </p:nvPr>
        </p:nvSpPr>
        <p:spPr>
          <a:xfrm>
            <a:off x="6124692" y="1457827"/>
            <a:ext cx="8299924" cy="7242755"/>
          </a:xfrm>
        </p:spPr>
        <p:txBody>
          <a:bodyPr anchor="ctr">
            <a:normAutofit/>
          </a:bodyPr>
          <a:lstStyle/>
          <a:p>
            <a:pPr marL="0" indent="0">
              <a:buNone/>
            </a:pPr>
            <a:endParaRPr lang="en-IE" sz="2934" dirty="0"/>
          </a:p>
          <a:p>
            <a:r>
              <a:rPr lang="en-IE" sz="2934" dirty="0"/>
              <a:t>Fiscal policy- lesson of the 1970s is can’t insulate all of society from the impact indefinitely.  ECB expects this to be relatively quick so don’t try!</a:t>
            </a:r>
          </a:p>
          <a:p>
            <a:endParaRPr lang="en-IE" sz="2934" dirty="0"/>
          </a:p>
          <a:p>
            <a:r>
              <a:rPr lang="en-IE" sz="2934" dirty="0"/>
              <a:t>Insulate low-income households</a:t>
            </a:r>
          </a:p>
          <a:p>
            <a:endParaRPr lang="en-IE" sz="2934" dirty="0"/>
          </a:p>
          <a:p>
            <a:r>
              <a:rPr lang="en-IE" sz="2934" dirty="0"/>
              <a:t>Richie Ryan: ‘common sense, a little patience, more give and less take. In other words, a readiness to forgo a little today so that we and our children can have a better tomorrow.’</a:t>
            </a:r>
          </a:p>
          <a:p>
            <a:endParaRPr lang="en-IE" sz="2934" dirty="0"/>
          </a:p>
          <a:p>
            <a:endParaRPr lang="en-IE" sz="2934" dirty="0"/>
          </a:p>
          <a:p>
            <a:endParaRPr lang="en-IE" sz="2934" dirty="0"/>
          </a:p>
        </p:txBody>
      </p:sp>
    </p:spTree>
    <p:extLst>
      <p:ext uri="{BB962C8B-B14F-4D97-AF65-F5344CB8AC3E}">
        <p14:creationId xmlns:p14="http://schemas.microsoft.com/office/powerpoint/2010/main" val="2793589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F92-5243-E100-C6BE-157267DE08AB}"/>
              </a:ext>
            </a:extLst>
          </p:cNvPr>
          <p:cNvSpPr>
            <a:spLocks noGrp="1"/>
          </p:cNvSpPr>
          <p:nvPr>
            <p:ph type="title"/>
          </p:nvPr>
        </p:nvSpPr>
        <p:spPr>
          <a:xfrm>
            <a:off x="1121772" y="2955181"/>
            <a:ext cx="4801616" cy="4248049"/>
          </a:xfrm>
        </p:spPr>
        <p:txBody>
          <a:bodyPr>
            <a:normAutofit/>
          </a:bodyPr>
          <a:lstStyle/>
          <a:p>
            <a:r>
              <a:rPr lang="en-US" sz="7201" dirty="0"/>
              <a:t>The European Policy Response</a:t>
            </a:r>
          </a:p>
        </p:txBody>
      </p:sp>
      <p:sp>
        <p:nvSpPr>
          <p:cNvPr id="3" name="Content Placeholder 2">
            <a:extLst>
              <a:ext uri="{FF2B5EF4-FFF2-40B4-BE49-F238E27FC236}">
                <a16:creationId xmlns:a16="http://schemas.microsoft.com/office/drawing/2014/main" id="{ED463036-D73B-710B-4516-8AB3A8AFAEDA}"/>
              </a:ext>
            </a:extLst>
          </p:cNvPr>
          <p:cNvSpPr>
            <a:spLocks noGrp="1"/>
          </p:cNvSpPr>
          <p:nvPr>
            <p:ph idx="1"/>
          </p:nvPr>
        </p:nvSpPr>
        <p:spPr>
          <a:xfrm>
            <a:off x="6835892" y="1876999"/>
            <a:ext cx="8299924" cy="7242755"/>
          </a:xfrm>
        </p:spPr>
        <p:txBody>
          <a:bodyPr anchor="ctr">
            <a:normAutofit/>
          </a:bodyPr>
          <a:lstStyle/>
          <a:p>
            <a:r>
              <a:rPr lang="en-US" sz="2934" dirty="0"/>
              <a:t>ECB mandate to maintain price stability (2%)</a:t>
            </a:r>
          </a:p>
          <a:p>
            <a:pPr marL="0" indent="0">
              <a:buNone/>
            </a:pPr>
            <a:r>
              <a:rPr lang="en-US" sz="2934" dirty="0"/>
              <a:t>(T</a:t>
            </a:r>
            <a:r>
              <a:rPr lang="en-IE" sz="2934" dirty="0"/>
              <a:t>he Treaty on the Functioning of the European Union, Article 127)</a:t>
            </a:r>
          </a:p>
          <a:p>
            <a:pPr marL="0" indent="0">
              <a:buNone/>
            </a:pPr>
            <a:endParaRPr lang="en-IE" sz="2934" dirty="0"/>
          </a:p>
          <a:p>
            <a:r>
              <a:rPr lang="en-IE" sz="2934" dirty="0"/>
              <a:t>July 2022- first increase since 2011</a:t>
            </a:r>
          </a:p>
          <a:p>
            <a:endParaRPr lang="en-IE" sz="2934" dirty="0"/>
          </a:p>
          <a:p>
            <a:r>
              <a:rPr lang="en-IE" sz="2934" dirty="0"/>
              <a:t>Has committed to get inflation back this 2% the medium term, predicting 2.1% in 2024.</a:t>
            </a:r>
          </a:p>
          <a:p>
            <a:pPr marL="0" indent="0">
              <a:buNone/>
            </a:pPr>
            <a:endParaRPr lang="en-IE" sz="2934" dirty="0"/>
          </a:p>
          <a:p>
            <a:r>
              <a:rPr lang="en-IE" sz="2934" dirty="0"/>
              <a:t>Likely employment impact</a:t>
            </a:r>
          </a:p>
          <a:p>
            <a:pPr marL="0" indent="0">
              <a:buNone/>
            </a:pPr>
            <a:endParaRPr lang="en-IE" sz="2934" dirty="0"/>
          </a:p>
          <a:p>
            <a:r>
              <a:rPr lang="en-IE" sz="2934" dirty="0"/>
              <a:t>Impact on public debt, especially in Italy, Portugal and Spain.</a:t>
            </a:r>
          </a:p>
          <a:p>
            <a:endParaRPr lang="en-IE" sz="2934" dirty="0"/>
          </a:p>
          <a:p>
            <a:pPr marL="0" indent="0">
              <a:buNone/>
            </a:pPr>
            <a:endParaRPr lang="en-IE" sz="2934" dirty="0"/>
          </a:p>
        </p:txBody>
      </p:sp>
    </p:spTree>
    <p:extLst>
      <p:ext uri="{BB962C8B-B14F-4D97-AF65-F5344CB8AC3E}">
        <p14:creationId xmlns:p14="http://schemas.microsoft.com/office/powerpoint/2010/main" val="378521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1B11-C76E-189D-D1BF-F44F13F691EA}"/>
              </a:ext>
            </a:extLst>
          </p:cNvPr>
          <p:cNvSpPr>
            <a:spLocks noGrp="1"/>
          </p:cNvSpPr>
          <p:nvPr>
            <p:ph type="title"/>
          </p:nvPr>
        </p:nvSpPr>
        <p:spPr>
          <a:xfrm>
            <a:off x="1117710" y="993641"/>
            <a:ext cx="14022169" cy="1767590"/>
          </a:xfrm>
        </p:spPr>
        <p:txBody>
          <a:bodyPr>
            <a:normAutofit/>
          </a:bodyPr>
          <a:lstStyle/>
          <a:p>
            <a:r>
              <a:rPr lang="en-US" sz="7201"/>
              <a:t>Possible outcomes</a:t>
            </a:r>
          </a:p>
        </p:txBody>
      </p:sp>
      <p:sp>
        <p:nvSpPr>
          <p:cNvPr id="3" name="Content Placeholder 2">
            <a:extLst>
              <a:ext uri="{FF2B5EF4-FFF2-40B4-BE49-F238E27FC236}">
                <a16:creationId xmlns:a16="http://schemas.microsoft.com/office/drawing/2014/main" id="{47C5DDAF-1BCB-A06C-F7CD-9ACEAE22AA88}"/>
              </a:ext>
            </a:extLst>
          </p:cNvPr>
          <p:cNvSpPr>
            <a:spLocks noGrp="1"/>
          </p:cNvSpPr>
          <p:nvPr>
            <p:ph idx="1"/>
          </p:nvPr>
        </p:nvSpPr>
        <p:spPr>
          <a:xfrm>
            <a:off x="1117710" y="3079523"/>
            <a:ext cx="14022169" cy="5669834"/>
          </a:xfrm>
        </p:spPr>
        <p:txBody>
          <a:bodyPr>
            <a:normAutofit/>
          </a:bodyPr>
          <a:lstStyle/>
          <a:p>
            <a:r>
              <a:rPr lang="en-US" sz="2934" dirty="0"/>
              <a:t>Huge variation in impacts by country depending on its fuel mix- Austria</a:t>
            </a:r>
          </a:p>
          <a:p>
            <a:endParaRPr lang="en-US" sz="2934" dirty="0"/>
          </a:p>
          <a:p>
            <a:r>
              <a:rPr lang="en-US" sz="2934" dirty="0"/>
              <a:t>If gas supplies are cut in the winter the European Commission expects GDP to fall by 1.5%.  But this underestimates the human and societal impacts.</a:t>
            </a:r>
          </a:p>
          <a:p>
            <a:pPr marL="0" indent="0">
              <a:buNone/>
            </a:pPr>
            <a:endParaRPr lang="en-US" sz="2934" dirty="0"/>
          </a:p>
          <a:p>
            <a:r>
              <a:rPr lang="en-US" sz="2934" dirty="0"/>
              <a:t>Ireland- Reports of falls in construction and consumption.</a:t>
            </a:r>
          </a:p>
          <a:p>
            <a:endParaRPr lang="en-US" sz="2934" dirty="0"/>
          </a:p>
          <a:p>
            <a:r>
              <a:rPr lang="en-US" sz="2934" dirty="0"/>
              <a:t>No devaluation option within the eurozone.  Lesson for Ireland from 20 years ago is don’t become uncompetitive vis-à-vis eurozone partners.</a:t>
            </a:r>
          </a:p>
          <a:p>
            <a:pPr marL="0" indent="0">
              <a:buNone/>
            </a:pPr>
            <a:endParaRPr lang="en-US" sz="2934" dirty="0"/>
          </a:p>
        </p:txBody>
      </p:sp>
    </p:spTree>
    <p:extLst>
      <p:ext uri="{BB962C8B-B14F-4D97-AF65-F5344CB8AC3E}">
        <p14:creationId xmlns:p14="http://schemas.microsoft.com/office/powerpoint/2010/main" val="3376956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D9E5-EE56-B722-FA1D-305A1A8186C8}"/>
              </a:ext>
            </a:extLst>
          </p:cNvPr>
          <p:cNvSpPr>
            <a:spLocks noGrp="1"/>
          </p:cNvSpPr>
          <p:nvPr>
            <p:ph type="title"/>
          </p:nvPr>
        </p:nvSpPr>
        <p:spPr>
          <a:xfrm>
            <a:off x="851926" y="1359100"/>
            <a:ext cx="5536174" cy="4765153"/>
          </a:xfrm>
        </p:spPr>
        <p:txBody>
          <a:bodyPr vert="horz" lIns="121932" tIns="60966" rIns="121932" bIns="60966" rtlCol="0" anchor="b">
            <a:normAutofit/>
          </a:bodyPr>
          <a:lstStyle/>
          <a:p>
            <a:r>
              <a:rPr lang="en-US" sz="8801" dirty="0">
                <a:solidFill>
                  <a:schemeClr val="tx1"/>
                </a:solidFill>
                <a:latin typeface="+mj-lt"/>
              </a:rPr>
              <a:t>Thank You!</a:t>
            </a:r>
          </a:p>
        </p:txBody>
      </p:sp>
      <p:pic>
        <p:nvPicPr>
          <p:cNvPr id="16386" name="Picture 2" descr="german kids flying a kite made of worthless money during hyperinflation  1923 [700x380] : r/HistoryPorn">
            <a:extLst>
              <a:ext uri="{FF2B5EF4-FFF2-40B4-BE49-F238E27FC236}">
                <a16:creationId xmlns:a16="http://schemas.microsoft.com/office/drawing/2014/main" id="{E3DA3A06-C815-5403-CD54-076522169D3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06334" y="2451375"/>
            <a:ext cx="9620427" cy="5219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104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69D41F-A87E-E25D-84CA-E3615FA4FA75}"/>
              </a:ext>
            </a:extLst>
          </p:cNvPr>
          <p:cNvPicPr>
            <a:picLocks noChangeAspect="1"/>
          </p:cNvPicPr>
          <p:nvPr/>
        </p:nvPicPr>
        <p:blipFill>
          <a:blip r:embed="rId2"/>
          <a:stretch>
            <a:fillRect/>
          </a:stretch>
        </p:blipFill>
        <p:spPr>
          <a:xfrm>
            <a:off x="2890774" y="304800"/>
            <a:ext cx="10476039" cy="8583253"/>
          </a:xfrm>
          <a:prstGeom prst="rect">
            <a:avLst/>
          </a:prstGeom>
        </p:spPr>
      </p:pic>
    </p:spTree>
    <p:extLst>
      <p:ext uri="{BB962C8B-B14F-4D97-AF65-F5344CB8AC3E}">
        <p14:creationId xmlns:p14="http://schemas.microsoft.com/office/powerpoint/2010/main" val="3638119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C04AAE2-52FD-080C-13F8-DD035824F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063" y="1301750"/>
            <a:ext cx="14211461" cy="755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538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 October 2022, the euro area seasonally-adjusted unemployment rate was 6.5%, down from 6.6% in September 2022 and from 7.3% in October 2021. The EU unemployment rate was 6.0% in October 2022, down from 6.1% in September 2022 and from 6.6% in October 2021. These figures are published by Eurostat, the statistical office of the European Union.&#10;">
            <a:extLst>
              <a:ext uri="{FF2B5EF4-FFF2-40B4-BE49-F238E27FC236}">
                <a16:creationId xmlns:a16="http://schemas.microsoft.com/office/drawing/2014/main" id="{E111EA22-19C6-6A5B-6B98-35B414695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677643"/>
            <a:ext cx="11888787" cy="8083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026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9EBE2E-898D-C2C6-52A0-10BA3E75B102}"/>
              </a:ext>
            </a:extLst>
          </p:cNvPr>
          <p:cNvPicPr>
            <a:picLocks noChangeAspect="1"/>
          </p:cNvPicPr>
          <p:nvPr/>
        </p:nvPicPr>
        <p:blipFill>
          <a:blip r:embed="rId2"/>
          <a:stretch>
            <a:fillRect/>
          </a:stretch>
        </p:blipFill>
        <p:spPr>
          <a:xfrm>
            <a:off x="3419595" y="682774"/>
            <a:ext cx="9418397" cy="8792864"/>
          </a:xfrm>
          <a:prstGeom prst="rect">
            <a:avLst/>
          </a:prstGeom>
        </p:spPr>
      </p:pic>
    </p:spTree>
    <p:extLst>
      <p:ext uri="{BB962C8B-B14F-4D97-AF65-F5344CB8AC3E}">
        <p14:creationId xmlns:p14="http://schemas.microsoft.com/office/powerpoint/2010/main" val="142956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AFDDA54C-7926-4814-7684-602A8A6ED776}"/>
              </a:ext>
            </a:extLst>
          </p:cNvPr>
          <p:cNvPicPr>
            <a:picLocks noChangeAspect="1"/>
          </p:cNvPicPr>
          <p:nvPr/>
        </p:nvPicPr>
        <p:blipFill>
          <a:blip r:embed="rId2"/>
          <a:stretch>
            <a:fillRect/>
          </a:stretch>
        </p:blipFill>
        <p:spPr>
          <a:xfrm>
            <a:off x="2684066" y="802628"/>
            <a:ext cx="10889456" cy="7899253"/>
          </a:xfrm>
          <a:prstGeom prst="rect">
            <a:avLst/>
          </a:prstGeom>
        </p:spPr>
      </p:pic>
    </p:spTree>
    <p:extLst>
      <p:ext uri="{BB962C8B-B14F-4D97-AF65-F5344CB8AC3E}">
        <p14:creationId xmlns:p14="http://schemas.microsoft.com/office/powerpoint/2010/main" val="3081461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uro area annual inflation is expected to be 10.0% in November 2022, down from 10.6% in October according to a flash estimate from Eurostat, the statistical office of the European Union.">
            <a:extLst>
              <a:ext uri="{FF2B5EF4-FFF2-40B4-BE49-F238E27FC236}">
                <a16:creationId xmlns:a16="http://schemas.microsoft.com/office/drawing/2014/main" id="{A3B19B01-AFAF-6D8C-C535-B074FB803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869" y="2591883"/>
            <a:ext cx="14945850" cy="497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0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ne chart with five lines showing the development of euro area annual inflation and its four main components monthly during the last two years until November 2022. The four components are: 1) food, alcohol and tobacco, 2) energy, 3) non-energy industrial goods, and 4) services.">
            <a:extLst>
              <a:ext uri="{FF2B5EF4-FFF2-40B4-BE49-F238E27FC236}">
                <a16:creationId xmlns:a16="http://schemas.microsoft.com/office/drawing/2014/main" id="{B9049297-0554-5719-CAA8-00E97D7EA9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9511" y="1777199"/>
            <a:ext cx="12038566" cy="660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37873"/>
      </p:ext>
    </p:extLst>
  </p:cSld>
  <p:clrMapOvr>
    <a:masterClrMapping/>
  </p:clrMapOvr>
</p:sld>
</file>

<file path=ppt/theme/theme1.xml><?xml version="1.0" encoding="utf-8"?>
<a:theme xmlns:a="http://schemas.openxmlformats.org/drawingml/2006/main" name="Office Theme">
  <a:themeElements>
    <a:clrScheme name="UL">
      <a:dk1>
        <a:srgbClr val="171616"/>
      </a:dk1>
      <a:lt1>
        <a:sysClr val="window" lastClr="FFFFFF"/>
      </a:lt1>
      <a:dk2>
        <a:srgbClr val="7F7F7F"/>
      </a:dk2>
      <a:lt2>
        <a:srgbClr val="E7E6E6"/>
      </a:lt2>
      <a:accent1>
        <a:srgbClr val="00B140"/>
      </a:accent1>
      <a:accent2>
        <a:srgbClr val="034638"/>
      </a:accent2>
      <a:accent3>
        <a:srgbClr val="00A3E0"/>
      </a:accent3>
      <a:accent4>
        <a:srgbClr val="FFC72C"/>
      </a:accent4>
      <a:accent5>
        <a:srgbClr val="E31C79"/>
      </a:accent5>
      <a:accent6>
        <a:srgbClr val="D45D00"/>
      </a:accent6>
      <a:hlink>
        <a:srgbClr val="00A3E0"/>
      </a:hlink>
      <a:folHlink>
        <a:srgbClr val="6F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L Lecture Template" id="{3B5F242F-CB0B-4C7E-BC04-D914C28AE7A4}" vid="{4CF59C13-A158-43DB-96B9-6F01CB5105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2F929824462B4F8925CC3564F02618" ma:contentTypeVersion="0" ma:contentTypeDescription="Create a new document." ma:contentTypeScope="" ma:versionID="7cbf4f518dd7bc128bf0fbf54e8ec6f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07F314-1F6B-406D-A260-56C32D2D4DF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AA7C69A-54E6-43D8-850D-199028BC4F7C}">
  <ds:schemaRefs>
    <ds:schemaRef ds:uri="http://schemas.microsoft.com/sharepoint/v3/contenttype/forms"/>
  </ds:schemaRefs>
</ds:datastoreItem>
</file>

<file path=customXml/itemProps3.xml><?xml version="1.0" encoding="utf-8"?>
<ds:datastoreItem xmlns:ds="http://schemas.openxmlformats.org/officeDocument/2006/customXml" ds:itemID="{985E9C46-B363-4397-B39F-0D00EB83F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UL Lecture Template</Template>
  <TotalTime>0</TotalTime>
  <Words>592</Words>
  <Application>Microsoft Office PowerPoint</Application>
  <PresentationFormat>Custom</PresentationFormat>
  <Paragraphs>86</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Georgia</vt:lpstr>
      <vt:lpstr>Helvetica</vt:lpstr>
      <vt:lpstr>Office Theme</vt:lpstr>
      <vt:lpstr>Inflation- lessons from the 1970s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Causes</vt:lpstr>
      <vt:lpstr>PowerPoint Presentation</vt:lpstr>
      <vt:lpstr>PowerPoint Presentation</vt:lpstr>
      <vt:lpstr>PowerPoint Presentation</vt:lpstr>
      <vt:lpstr>What Causes Inflation?  The Monetarist View</vt:lpstr>
      <vt:lpstr>Does inflation harm growth?</vt:lpstr>
      <vt:lpstr>Korean inflation</vt:lpstr>
      <vt:lpstr>Why this is and isn’t like the 1970s</vt:lpstr>
      <vt:lpstr>PowerPoint Presentation</vt:lpstr>
      <vt:lpstr>PowerPoint Presentation</vt:lpstr>
      <vt:lpstr>Why this isn’t like the 1920s</vt:lpstr>
      <vt:lpstr>Winners and Losers</vt:lpstr>
      <vt:lpstr>The National Policy Response</vt:lpstr>
      <vt:lpstr>The European Policy Response</vt:lpstr>
      <vt:lpstr>Possible outcomes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Inflation- lessons from the 1970s</dc:title>
  <dc:creator>Ciaran.M.Casey</dc:creator>
  <cp:lastModifiedBy>Ciaran.M.Casey</cp:lastModifiedBy>
  <cp:revision>9</cp:revision>
  <dcterms:created xsi:type="dcterms:W3CDTF">2022-12-01T18:19:27Z</dcterms:created>
  <dcterms:modified xsi:type="dcterms:W3CDTF">2022-12-01T22:34:02Z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0x0101004A2F929824462B4F8925CC3564F02618</vt:lpwstr>
  </property>
</Properties>
</file>