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586263-F906-4657-B900-888571598FE7}" v="1" dt="2024-05-14T11:36:47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549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405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512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140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817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372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216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042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27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249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097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65FB-886C-42C0-86BB-E31049D68BA6}" type="datetimeFigureOut">
              <a:rPr lang="en-IE" smtClean="0"/>
              <a:t>27/06/2024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14E58-5C37-4CFD-83F0-708D7E2B33B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54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201" y="842226"/>
            <a:ext cx="2675702" cy="662247"/>
          </a:xfrm>
        </p:spPr>
        <p:txBody>
          <a:bodyPr>
            <a:normAutofit/>
          </a:bodyPr>
          <a:lstStyle/>
          <a:p>
            <a:r>
              <a:rPr lang="en-IE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Student Affairs </a:t>
            </a:r>
            <a:br>
              <a:rPr lang="en-IE" sz="14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IE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Organisational Chart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1469973" y="1700164"/>
            <a:ext cx="4360133" cy="410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2585914" y="1706578"/>
            <a:ext cx="27360" cy="3189141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cxnSpLocks/>
          </p:cNvCxnSpPr>
          <p:nvPr/>
        </p:nvCxnSpPr>
        <p:spPr>
          <a:xfrm>
            <a:off x="5830106" y="1700132"/>
            <a:ext cx="0" cy="158466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4831280" y="1704272"/>
            <a:ext cx="25507" cy="3664682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745602" y="6232346"/>
            <a:ext cx="2280667" cy="17779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200">
              <a:spcBef>
                <a:spcPct val="0"/>
              </a:spcBef>
            </a:pPr>
            <a:endParaRPr lang="en-US" sz="1000" b="1" dirty="0">
              <a:solidFill>
                <a:srgbClr val="005336"/>
              </a:solidFill>
              <a:latin typeface="+mj-lt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>
            <a:off x="9536947" y="648682"/>
            <a:ext cx="11252" cy="5275723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860990" y="623105"/>
            <a:ext cx="82033" cy="3997653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3976" y="6241279"/>
            <a:ext cx="2510623" cy="28056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spcFirstLastPara="0" vert="horz" wrap="square" lIns="36151" tIns="36151" rIns="36151" bIns="36151" numCol="1" spcCol="1270" anchor="ctr" anchorCtr="0">
            <a:noAutofit/>
          </a:bodyPr>
          <a:lstStyle/>
          <a:p>
            <a:pPr algn="ctr" defTabSz="711200">
              <a:spcBef>
                <a:spcPct val="0"/>
              </a:spcBef>
            </a:pPr>
            <a:r>
              <a:rPr lang="en-US" sz="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# denotes member of SA Management Group </a:t>
            </a:r>
          </a:p>
        </p:txBody>
      </p:sp>
      <p:cxnSp>
        <p:nvCxnSpPr>
          <p:cNvPr id="199" name="Straight Connector 198"/>
          <p:cNvCxnSpPr/>
          <p:nvPr/>
        </p:nvCxnSpPr>
        <p:spPr>
          <a:xfrm>
            <a:off x="10612979" y="4620758"/>
            <a:ext cx="1330044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10614312" y="4629525"/>
            <a:ext cx="3962" cy="156774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7" name="Picture 8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3" y="54495"/>
            <a:ext cx="1964702" cy="5686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 flipV="1">
            <a:off x="8086408" y="450412"/>
            <a:ext cx="3923340" cy="17048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12009749" y="499298"/>
            <a:ext cx="71462" cy="602945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 flipH="1">
            <a:off x="11589411" y="6521848"/>
            <a:ext cx="501055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H="1">
            <a:off x="1469973" y="1697412"/>
            <a:ext cx="5858" cy="154712"/>
          </a:xfrm>
          <a:prstGeom prst="line">
            <a:avLst/>
          </a:prstGeom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ABD4149-AB83-3276-6D05-FD74875C8B62}"/>
              </a:ext>
            </a:extLst>
          </p:cNvPr>
          <p:cNvSpPr txBox="1"/>
          <p:nvPr/>
        </p:nvSpPr>
        <p:spPr>
          <a:xfrm>
            <a:off x="81102" y="6526768"/>
            <a:ext cx="13947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cs typeface="Segoe UI" panose="020B0502040204020203" pitchFamily="34" charset="0"/>
              </a:rPr>
              <a:t>May 2024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FB168D21-3240-E1EF-7280-1CAF68EC2F69}"/>
              </a:ext>
            </a:extLst>
          </p:cNvPr>
          <p:cNvCxnSpPr>
            <a:cxnSpLocks/>
          </p:cNvCxnSpPr>
          <p:nvPr/>
        </p:nvCxnSpPr>
        <p:spPr>
          <a:xfrm flipH="1" flipV="1">
            <a:off x="11572272" y="5186679"/>
            <a:ext cx="18477" cy="1178039"/>
          </a:xfrm>
          <a:prstGeom prst="bentConnector3">
            <a:avLst>
              <a:gd name="adj1" fmla="val -1237214"/>
            </a:avLst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E3FEFB-9075-2930-4E14-16889E0C8A17}"/>
              </a:ext>
            </a:extLst>
          </p:cNvPr>
          <p:cNvCxnSpPr>
            <a:cxnSpLocks/>
          </p:cNvCxnSpPr>
          <p:nvPr/>
        </p:nvCxnSpPr>
        <p:spPr>
          <a:xfrm>
            <a:off x="11778431" y="5492094"/>
            <a:ext cx="0" cy="254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Flowchart: Alternate Process 5"/>
          <p:cNvSpPr/>
          <p:nvPr/>
        </p:nvSpPr>
        <p:spPr>
          <a:xfrm>
            <a:off x="402336" y="1858598"/>
            <a:ext cx="2016032" cy="210939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 err="1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AccessCampus</a:t>
            </a:r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Access Campus Coordinator [EA]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Donal O’Leary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Education Support Worker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Sean Costello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Coop Student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[Paid Placement]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0" name="Flowchart: Alternate Process 109"/>
          <p:cNvSpPr/>
          <p:nvPr/>
        </p:nvSpPr>
        <p:spPr>
          <a:xfrm>
            <a:off x="473958" y="4240399"/>
            <a:ext cx="1932218" cy="1882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Mature Student Office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Mature Student Officer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Shirley Ryan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MSO Administrator [A]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Eve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Digpal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0.45  MSAC Tutor [College Teacher]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Rosario Blowers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10 x MSAC Course Tutors 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[Hourly/Casual]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95" name="Flowchart: Alternate Process 94"/>
          <p:cNvSpPr/>
          <p:nvPr/>
        </p:nvSpPr>
        <p:spPr>
          <a:xfrm>
            <a:off x="7274028" y="1367231"/>
            <a:ext cx="1932218" cy="15059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Community Liaison Office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CLO/PVA Manager [EA]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Linda Fitzgerald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Comms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and Admin Officer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Nichola Keegan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Coop Student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[Paid Placement]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0" name="Flowchart: Alternate Process 99"/>
          <p:cNvSpPr/>
          <p:nvPr/>
        </p:nvSpPr>
        <p:spPr>
          <a:xfrm>
            <a:off x="7292334" y="3020519"/>
            <a:ext cx="1932218" cy="68124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Arts Office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Arts Officer  [EA]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Patricia Moriarty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4" name="Flowchart: Alternate Process 103"/>
          <p:cNvSpPr/>
          <p:nvPr/>
        </p:nvSpPr>
        <p:spPr>
          <a:xfrm>
            <a:off x="7289286" y="3830161"/>
            <a:ext cx="1932218" cy="948761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Chaplaincy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Head Chaplain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Fr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Johbn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Campion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Chaplain [SEA]</a:t>
            </a:r>
          </a:p>
          <a:p>
            <a:pPr algn="ctr"/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Sr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Sarah O’Rourke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6" name="Flowchart: Alternate Process 105"/>
          <p:cNvSpPr/>
          <p:nvPr/>
        </p:nvSpPr>
        <p:spPr>
          <a:xfrm>
            <a:off x="7301478" y="4895720"/>
            <a:ext cx="1932218" cy="178470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Student Support &amp; Development Office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SS &amp; D Manager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Ellen Fitzmaurice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Student Financial Support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John McDermott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Student Support Officers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Philip Desmond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Andrea Crockett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Cynthia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Adubango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Ronan Keane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8" name="Flowchart: Alternate Process 107"/>
          <p:cNvSpPr/>
          <p:nvPr/>
        </p:nvSpPr>
        <p:spPr>
          <a:xfrm>
            <a:off x="4957565" y="4783682"/>
            <a:ext cx="2016277" cy="152793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b="1" dirty="0">
                <a:solidFill>
                  <a:srgbClr val="005336"/>
                </a:solidFill>
                <a:latin typeface="Georgia" panose="02040502050405020303" pitchFamily="18" charset="0"/>
              </a:rPr>
              <a:t>Education Assistive Technology Centre (EATC) 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Assistive Technology Officer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Thomas O’Shaughnessy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Learning Technologist – UDL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William Nolan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2" name="Flowchart: Alternate Process 111"/>
          <p:cNvSpPr/>
          <p:nvPr/>
        </p:nvSpPr>
        <p:spPr>
          <a:xfrm>
            <a:off x="4969281" y="1852124"/>
            <a:ext cx="1932218" cy="273350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Disability Support Service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Head Disability Services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Caroline Lane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Student Support Office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Caoilinn Kennedy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Tracey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McAvinue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>
                <a:solidFill>
                  <a:schemeClr val="tx1"/>
                </a:solidFill>
                <a:latin typeface="Georgia" panose="02040502050405020303" pitchFamily="18" charset="0"/>
              </a:rPr>
              <a:t>Charlotte Hackett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Alternative Format Officer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Peter Dooley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Senior Administrator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Michelle Hartnett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2 x Occupational Therapist 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[External Contract]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Aoife Regan &amp;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Abiola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Demojeed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5907024" y="4395148"/>
            <a:ext cx="9311" cy="3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lowchart: Alternate Process 160"/>
          <p:cNvSpPr/>
          <p:nvPr/>
        </p:nvSpPr>
        <p:spPr>
          <a:xfrm>
            <a:off x="2725637" y="1958104"/>
            <a:ext cx="2024992" cy="380278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Access Office</a:t>
            </a: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Socio-Economically Disadvantaged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Access Officer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Deirdre O’Connor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Second Level Coordinator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Sorcha Prendergast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Destination College Manager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Clare Nee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Destination College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Coord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.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Vacant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UL Academy of Children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Tess Philips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Student &amp; SAF Support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Caitriona Moore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Access Office Administrator [A]</a:t>
            </a:r>
          </a:p>
          <a:p>
            <a:pPr algn="ctr"/>
            <a:r>
              <a:rPr lang="en-IE" sz="800">
                <a:solidFill>
                  <a:schemeClr val="tx1"/>
                </a:solidFill>
                <a:latin typeface="Georgia" panose="02040502050405020303" pitchFamily="18" charset="0"/>
              </a:rPr>
              <a:t>Vacant 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(0.6</a:t>
            </a:r>
            <a:r>
              <a:rPr lang="en-IE" sz="800">
                <a:solidFill>
                  <a:schemeClr val="tx1"/>
                </a:solidFill>
                <a:latin typeface="Georgia" panose="02040502050405020303" pitchFamily="18" charset="0"/>
              </a:rPr>
              <a:t>)/ Vacant (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0.4)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Traveller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Prog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. Coordinator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Edel O’Donnell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4 x Access Course Tutors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[Hourly/Casual]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7" name="Flowchart: Alternate Process 166"/>
          <p:cNvSpPr/>
          <p:nvPr/>
        </p:nvSpPr>
        <p:spPr>
          <a:xfrm>
            <a:off x="5048175" y="85118"/>
            <a:ext cx="3038233" cy="11287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Director’s Office</a:t>
            </a:r>
          </a:p>
          <a:p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Director #</a:t>
            </a:r>
          </a:p>
          <a:p>
            <a:r>
              <a:rPr lang="en-IE" sz="1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Rhona McCormack		</a:t>
            </a:r>
          </a:p>
          <a:p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PA/Divisional Administrator [SA]</a:t>
            </a:r>
          </a:p>
          <a:p>
            <a:r>
              <a:rPr lang="en-IE" sz="10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Susan Niven</a:t>
            </a:r>
          </a:p>
          <a:p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8" name="Flowchart: Alternate Process 167"/>
          <p:cNvSpPr/>
          <p:nvPr/>
        </p:nvSpPr>
        <p:spPr>
          <a:xfrm>
            <a:off x="2772150" y="435609"/>
            <a:ext cx="1932218" cy="921662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Access &amp; Widening Participation (AWP)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900" dirty="0">
                <a:solidFill>
                  <a:schemeClr val="tx1"/>
                </a:solidFill>
                <a:latin typeface="Georgia" panose="02040502050405020303" pitchFamily="18" charset="0"/>
              </a:rPr>
              <a:t>Head AWP [SAO1] #</a:t>
            </a:r>
          </a:p>
          <a:p>
            <a:pPr algn="ctr"/>
            <a:r>
              <a:rPr lang="en-IE" sz="900" dirty="0">
                <a:solidFill>
                  <a:schemeClr val="tx1"/>
                </a:solidFill>
                <a:latin typeface="Georgia" panose="02040502050405020303" pitchFamily="18" charset="0"/>
              </a:rPr>
              <a:t>Anne O’Connor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9" name="Flowchart: Alternate Process 168"/>
          <p:cNvSpPr/>
          <p:nvPr/>
        </p:nvSpPr>
        <p:spPr>
          <a:xfrm>
            <a:off x="9697206" y="4831711"/>
            <a:ext cx="1932218" cy="1882277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1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Student Health Centre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Nurse Practice Manager  [SEA] #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Claire Kearns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SHO Reception  [SA]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Ria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Toland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0.75 x Physiotherapist [SEA]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Anne Marie Sexton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GP Service Provider (Ex. Contract) 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Dr Ronan Ryder</a:t>
            </a: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7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70" name="Flowchart: Alternate Process 169"/>
          <p:cNvSpPr/>
          <p:nvPr/>
        </p:nvSpPr>
        <p:spPr>
          <a:xfrm>
            <a:off x="9660620" y="1028234"/>
            <a:ext cx="2158811" cy="3547111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rgbClr val="005336"/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1000" b="1" dirty="0">
                <a:solidFill>
                  <a:srgbClr val="005336"/>
                </a:solidFill>
                <a:latin typeface="Georgia" panose="02040502050405020303" pitchFamily="18" charset="0"/>
              </a:rPr>
              <a:t>Student Counselling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Acting Head of Counselling [SAO1] #</a:t>
            </a:r>
          </a:p>
          <a:p>
            <a:pPr algn="ctr"/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Orfhlaith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McLoughlin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Acting Dep. Head  Counselling [SAO1]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Hayley O’Gorman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4 x Senior Counsellors  [SEA]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 McLoughlin, N Blake, S McCormack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&amp; ME Ni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Cheidigh</a:t>
            </a:r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3 x Assistant Psychologist [A]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Creaven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, W </a:t>
            </a:r>
            <a:r>
              <a:rPr lang="en-IE" sz="800" dirty="0" err="1">
                <a:solidFill>
                  <a:schemeClr val="tx1"/>
                </a:solidFill>
                <a:latin typeface="Georgia" panose="02040502050405020303" pitchFamily="18" charset="0"/>
              </a:rPr>
              <a:t>Gorczynska</a:t>
            </a:r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 and 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K Colleton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Junior Counsellor [EA]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Vacant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Administrator [A]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Marion Kinsella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4 x Sessional Counsellors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[Hourly/Casual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4 x Trainee Interns</a:t>
            </a:r>
          </a:p>
          <a:p>
            <a:pPr algn="ctr"/>
            <a:r>
              <a:rPr lang="en-IE" sz="800" dirty="0">
                <a:solidFill>
                  <a:schemeClr val="tx1"/>
                </a:solidFill>
                <a:latin typeface="Georgia" panose="02040502050405020303" pitchFamily="18" charset="0"/>
              </a:rPr>
              <a:t>[Unpaid]</a:t>
            </a:r>
          </a:p>
          <a:p>
            <a:pPr algn="ctr"/>
            <a:endParaRPr lang="en-IE" sz="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37" name="Straight Connector 36"/>
          <p:cNvCxnSpPr>
            <a:stCxn id="167" idx="3"/>
          </p:cNvCxnSpPr>
          <p:nvPr/>
        </p:nvCxnSpPr>
        <p:spPr>
          <a:xfrm flipV="1">
            <a:off x="8086408" y="648682"/>
            <a:ext cx="3774582" cy="79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404689" y="4895719"/>
            <a:ext cx="218528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cxnSpLocks/>
          </p:cNvCxnSpPr>
          <p:nvPr/>
        </p:nvCxnSpPr>
        <p:spPr>
          <a:xfrm>
            <a:off x="4831280" y="5102705"/>
            <a:ext cx="126286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00" idx="3"/>
          </p:cNvCxnSpPr>
          <p:nvPr/>
        </p:nvCxnSpPr>
        <p:spPr>
          <a:xfrm>
            <a:off x="9224552" y="3361142"/>
            <a:ext cx="312395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04" idx="3"/>
          </p:cNvCxnSpPr>
          <p:nvPr/>
        </p:nvCxnSpPr>
        <p:spPr>
          <a:xfrm flipV="1">
            <a:off x="9221504" y="4304541"/>
            <a:ext cx="315443" cy="1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</p:cNvCxnSpPr>
          <p:nvPr/>
        </p:nvCxnSpPr>
        <p:spPr>
          <a:xfrm>
            <a:off x="9232756" y="5923609"/>
            <a:ext cx="315443" cy="79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cxnSpLocks/>
            <a:stCxn id="95" idx="3"/>
          </p:cNvCxnSpPr>
          <p:nvPr/>
        </p:nvCxnSpPr>
        <p:spPr>
          <a:xfrm flipV="1">
            <a:off x="9206246" y="2119424"/>
            <a:ext cx="330701" cy="79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cxnSpLocks/>
            <a:stCxn id="170" idx="0"/>
          </p:cNvCxnSpPr>
          <p:nvPr/>
        </p:nvCxnSpPr>
        <p:spPr>
          <a:xfrm flipH="1" flipV="1">
            <a:off x="10736330" y="636291"/>
            <a:ext cx="3696" cy="391943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cxnSpLocks/>
            <a:stCxn id="95" idx="0"/>
          </p:cNvCxnSpPr>
          <p:nvPr/>
        </p:nvCxnSpPr>
        <p:spPr>
          <a:xfrm flipV="1">
            <a:off x="8240137" y="648327"/>
            <a:ext cx="11252" cy="718904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67" idx="1"/>
          </p:cNvCxnSpPr>
          <p:nvPr/>
        </p:nvCxnSpPr>
        <p:spPr>
          <a:xfrm flipH="1" flipV="1">
            <a:off x="4704368" y="648682"/>
            <a:ext cx="343807" cy="796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68" idx="2"/>
            <a:endCxn id="161" idx="0"/>
          </p:cNvCxnSpPr>
          <p:nvPr/>
        </p:nvCxnSpPr>
        <p:spPr>
          <a:xfrm flipH="1">
            <a:off x="3738133" y="1357271"/>
            <a:ext cx="126" cy="600833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54B498-0301-D478-1B04-AB23A510CC88}"/>
              </a:ext>
            </a:extLst>
          </p:cNvPr>
          <p:cNvCxnSpPr>
            <a:cxnSpLocks/>
          </p:cNvCxnSpPr>
          <p:nvPr/>
        </p:nvCxnSpPr>
        <p:spPr>
          <a:xfrm>
            <a:off x="4745602" y="5355773"/>
            <a:ext cx="79138" cy="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83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470</Words>
  <Application>Microsoft Office PowerPoint</Application>
  <PresentationFormat>Widescreen</PresentationFormat>
  <Paragraphs>190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Segoe UI</vt:lpstr>
      <vt:lpstr>Office Theme</vt:lpstr>
      <vt:lpstr>Student Affairs  Organisational Chart</vt:lpstr>
    </vt:vector>
  </TitlesOfParts>
  <Company>University of Limerick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  Organisational Chart</dc:title>
  <dc:creator>Susan.Niven</dc:creator>
  <cp:lastModifiedBy>Sean.Costello</cp:lastModifiedBy>
  <cp:revision>4</cp:revision>
  <dcterms:created xsi:type="dcterms:W3CDTF">2023-03-16T11:49:50Z</dcterms:created>
  <dcterms:modified xsi:type="dcterms:W3CDTF">2024-06-27T09:05:05Z</dcterms:modified>
</cp:coreProperties>
</file>