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56" r:id="rId5"/>
    <p:sldId id="269" r:id="rId6"/>
    <p:sldId id="347" r:id="rId7"/>
    <p:sldId id="345" r:id="rId8"/>
    <p:sldId id="346" r:id="rId9"/>
    <p:sldId id="266" r:id="rId10"/>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9"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5507E-334E-87A3-986D-FCDD2042D2E8}" v="2" dt="2023-07-04T15:43:32.633"/>
    <p1510:client id="{71F091A2-0B1B-2133-0CFA-D426A1659BAC}" v="12" dt="2023-01-18T08:21:09.251"/>
    <p1510:client id="{92BB64AE-5B02-B1F1-9132-F162451B195F}" v="5" dt="2023-09-06T15:10:04.260"/>
    <p1510:client id="{A577CF53-2973-18BB-4C16-E508979033CE}" v="8" dt="2023-05-15T07:48:26.654"/>
    <p1510:client id="{C75776FF-FF61-FEBE-974B-242FC6E9873E}" v="21" dt="2023-05-15T07:31:21.644"/>
    <p1510:client id="{ECEA9290-55C2-B735-DF54-BC93E3E896C2}" v="14" dt="2023-09-04T15:29:35.400"/>
    <p1510:client id="{F8BF3979-A0B1-4FF2-B72A-CD755750D81B}" v="10" dt="2022-09-21T07:48:50.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54" d="100"/>
          <a:sy n="54" d="100"/>
        </p:scale>
        <p:origin x="1094" y="58"/>
      </p:cViewPr>
      <p:guideLst>
        <p:guide orient="horz" pos="3199"/>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9/6/2023</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3856038" y="9442450"/>
            <a:ext cx="294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Font typeface="Calibri" panose="020F0502020204030204" pitchFamily="34" charset="0"/>
              <a:buNone/>
            </a:pPr>
            <a:fld id="{272F3180-C095-41F1-88A3-7260C4DA8782}" type="slidenum">
              <a:rPr lang="en-GB" altLang="en-US">
                <a:latin typeface="Calibri" panose="020F0502020204030204" pitchFamily="34" charset="0"/>
                <a:ea typeface="Arial Unicode MS" pitchFamily="34" charset="-128"/>
                <a:cs typeface="MS Gothic" panose="020B0609070205080204" pitchFamily="49" charset="-128"/>
              </a:rPr>
              <a:pPr algn="r" eaLnBrk="1" hangingPunct="1">
                <a:spcBef>
                  <a:spcPct val="0"/>
                </a:spcBef>
                <a:buFont typeface="Calibri" panose="020F0502020204030204" pitchFamily="34" charset="0"/>
                <a:buNone/>
              </a:pPr>
              <a:t>2</a:t>
            </a:fld>
            <a:endParaRPr lang="en-GB" altLang="en-US">
              <a:latin typeface="Calibri" panose="020F0502020204030204" pitchFamily="34" charset="0"/>
              <a:ea typeface="Arial Unicode MS" pitchFamily="34" charset="-128"/>
              <a:cs typeface="MS Gothic" panose="020B0609070205080204" pitchFamily="49" charset="-128"/>
            </a:endParaRPr>
          </a:p>
        </p:txBody>
      </p:sp>
      <p:sp>
        <p:nvSpPr>
          <p:cNvPr id="7171" name="Text Box 1"/>
          <p:cNvSpPr txBox="1">
            <a:spLocks noChangeArrowheads="1"/>
          </p:cNvSpPr>
          <p:nvPr/>
        </p:nvSpPr>
        <p:spPr bwMode="auto">
          <a:xfrm>
            <a:off x="1135063" y="746125"/>
            <a:ext cx="4538662" cy="3727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Calibri" panose="020F0502020204030204" pitchFamily="34" charset="0"/>
              <a:buNone/>
            </a:pPr>
            <a:endParaRPr lang="en-US" altLang="en-US" sz="1800">
              <a:solidFill>
                <a:schemeClr val="bg1"/>
              </a:solidFill>
              <a:latin typeface="Calibri" panose="020F0502020204030204" pitchFamily="34" charset="0"/>
              <a:ea typeface="MS Gothic" panose="020B0609070205080204" pitchFamily="49" charset="-128"/>
            </a:endParaRPr>
          </a:p>
        </p:txBody>
      </p:sp>
      <p:sp>
        <p:nvSpPr>
          <p:cNvPr id="7172" name="Text Box 2"/>
          <p:cNvSpPr>
            <a:spLocks noGrp="1" noChangeArrowheads="1"/>
          </p:cNvSpPr>
          <p:nvPr>
            <p:ph type="body"/>
          </p:nvPr>
        </p:nvSpPr>
        <p:spPr>
          <a:xfrm>
            <a:off x="681038" y="4721225"/>
            <a:ext cx="54403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a:latin typeface="Times New Roman" panose="02020603050405020304" pitchFamily="18" charset="0"/>
              </a:rPr>
              <a:t>I would like to use the consultation on UL@50, to share some thoughts on the context in which we review our strategic emphases to enable UL to continue to thrive.</a:t>
            </a:r>
          </a:p>
          <a:p>
            <a:endParaRPr lang="en-US" altLang="en-US">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Times New Roman" panose="02020603050405020304" pitchFamily="18" charset="0"/>
              </a:rPr>
              <a:t>Since the Strategic Plan was launched a year ago, much has changed in UL, in Irish society and globally. The world will be different once the Covid19 pandemic abates. Acknowledging and responding to the changes requires that we review our Strategic Plan, that we pivot it as necessary, that we recalibrate our objectives and re-determine our key performance indicators.</a:t>
            </a:r>
          </a:p>
          <a:p>
            <a:endParaRPr lang="en-US" altLang="en-US">
              <a:latin typeface="Times New Roman" panose="02020603050405020304" pitchFamily="18" charset="0"/>
            </a:endParaRPr>
          </a:p>
          <a:p>
            <a:r>
              <a:rPr lang="en-US" altLang="en-US">
                <a:latin typeface="Times New Roman" panose="02020603050405020304" pitchFamily="18" charset="0"/>
              </a:rPr>
              <a:t>Given the volatility of the current situation and the speed and profound nature of the changes, we have to have a strategic plan that enables us to dynamically respond to challenges and opportunities externally and internally, that safeguards that UL strengthens its academic and research excellence, enhances its national and international visibility and reputation, remains sustainable, acts as a catalyst for the transformation of the region and contributes to building an inclusive and prosperous society.</a:t>
            </a:r>
          </a:p>
        </p:txBody>
      </p:sp>
    </p:spTree>
    <p:extLst>
      <p:ext uri="{BB962C8B-B14F-4D97-AF65-F5344CB8AC3E}">
        <p14:creationId xmlns:p14="http://schemas.microsoft.com/office/powerpoint/2010/main" val="408668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3856038" y="9442450"/>
            <a:ext cx="294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Font typeface="Calibri" panose="020F0502020204030204" pitchFamily="34" charset="0"/>
              <a:buNone/>
            </a:pPr>
            <a:fld id="{272F3180-C095-41F1-88A3-7260C4DA8782}" type="slidenum">
              <a:rPr lang="en-GB" altLang="en-US">
                <a:latin typeface="Calibri" panose="020F0502020204030204" pitchFamily="34" charset="0"/>
                <a:ea typeface="Arial Unicode MS" pitchFamily="34" charset="-128"/>
                <a:cs typeface="MS Gothic" panose="020B0609070205080204" pitchFamily="49" charset="-128"/>
              </a:rPr>
              <a:pPr algn="r" eaLnBrk="1" hangingPunct="1">
                <a:spcBef>
                  <a:spcPct val="0"/>
                </a:spcBef>
                <a:buFont typeface="Calibri" panose="020F0502020204030204" pitchFamily="34" charset="0"/>
                <a:buNone/>
              </a:pPr>
              <a:t>3</a:t>
            </a:fld>
            <a:endParaRPr lang="en-GB" altLang="en-US" dirty="0">
              <a:latin typeface="Calibri" panose="020F0502020204030204" pitchFamily="34" charset="0"/>
              <a:ea typeface="Arial Unicode MS" pitchFamily="34" charset="-128"/>
              <a:cs typeface="MS Gothic" panose="020B0609070205080204" pitchFamily="49" charset="-128"/>
            </a:endParaRPr>
          </a:p>
        </p:txBody>
      </p:sp>
      <p:sp>
        <p:nvSpPr>
          <p:cNvPr id="7171" name="Text Box 1"/>
          <p:cNvSpPr txBox="1">
            <a:spLocks noChangeArrowheads="1"/>
          </p:cNvSpPr>
          <p:nvPr/>
        </p:nvSpPr>
        <p:spPr bwMode="auto">
          <a:xfrm>
            <a:off x="1135063" y="746125"/>
            <a:ext cx="4538662" cy="3727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Calibri" panose="020F0502020204030204" pitchFamily="34" charset="0"/>
              <a:buNone/>
            </a:pPr>
            <a:endParaRPr lang="en-US" altLang="en-US" sz="1800" dirty="0">
              <a:solidFill>
                <a:schemeClr val="bg1"/>
              </a:solidFill>
              <a:latin typeface="Calibri" panose="020F0502020204030204" pitchFamily="34" charset="0"/>
              <a:ea typeface="MS Gothic" panose="020B0609070205080204" pitchFamily="49" charset="-128"/>
            </a:endParaRPr>
          </a:p>
        </p:txBody>
      </p:sp>
      <p:sp>
        <p:nvSpPr>
          <p:cNvPr id="7172" name="Text Box 2"/>
          <p:cNvSpPr>
            <a:spLocks noGrp="1" noChangeArrowheads="1"/>
          </p:cNvSpPr>
          <p:nvPr>
            <p:ph type="body"/>
          </p:nvPr>
        </p:nvSpPr>
        <p:spPr>
          <a:xfrm>
            <a:off x="681038" y="4721225"/>
            <a:ext cx="54403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3294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3856038" y="9442450"/>
            <a:ext cx="294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Font typeface="Calibri" panose="020F0502020204030204" pitchFamily="34" charset="0"/>
              <a:buNone/>
            </a:pPr>
            <a:fld id="{272F3180-C095-41F1-88A3-7260C4DA8782}" type="slidenum">
              <a:rPr lang="en-GB" altLang="en-US">
                <a:latin typeface="Calibri" panose="020F0502020204030204" pitchFamily="34" charset="0"/>
                <a:ea typeface="Arial Unicode MS" pitchFamily="34" charset="-128"/>
                <a:cs typeface="MS Gothic" panose="020B0609070205080204" pitchFamily="49" charset="-128"/>
              </a:rPr>
              <a:pPr algn="r" eaLnBrk="1" hangingPunct="1">
                <a:spcBef>
                  <a:spcPct val="0"/>
                </a:spcBef>
                <a:buFont typeface="Calibri" panose="020F0502020204030204" pitchFamily="34" charset="0"/>
                <a:buNone/>
              </a:pPr>
              <a:t>4</a:t>
            </a:fld>
            <a:endParaRPr lang="en-GB" altLang="en-US">
              <a:latin typeface="Calibri" panose="020F0502020204030204" pitchFamily="34" charset="0"/>
              <a:ea typeface="Arial Unicode MS" pitchFamily="34" charset="-128"/>
              <a:cs typeface="MS Gothic" panose="020B0609070205080204" pitchFamily="49" charset="-128"/>
            </a:endParaRPr>
          </a:p>
        </p:txBody>
      </p:sp>
      <p:sp>
        <p:nvSpPr>
          <p:cNvPr id="7171" name="Text Box 1"/>
          <p:cNvSpPr txBox="1">
            <a:spLocks noChangeArrowheads="1"/>
          </p:cNvSpPr>
          <p:nvPr/>
        </p:nvSpPr>
        <p:spPr bwMode="auto">
          <a:xfrm>
            <a:off x="1135063" y="746125"/>
            <a:ext cx="4538662" cy="3727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Calibri" panose="020F0502020204030204" pitchFamily="34" charset="0"/>
              <a:buNone/>
            </a:pPr>
            <a:endParaRPr lang="en-US" altLang="en-US" sz="1800">
              <a:solidFill>
                <a:schemeClr val="bg1"/>
              </a:solidFill>
              <a:latin typeface="Calibri" panose="020F0502020204030204" pitchFamily="34" charset="0"/>
              <a:ea typeface="MS Gothic" panose="020B0609070205080204" pitchFamily="49" charset="-128"/>
            </a:endParaRPr>
          </a:p>
        </p:txBody>
      </p:sp>
      <p:sp>
        <p:nvSpPr>
          <p:cNvPr id="7172" name="Text Box 2"/>
          <p:cNvSpPr>
            <a:spLocks noGrp="1" noChangeArrowheads="1"/>
          </p:cNvSpPr>
          <p:nvPr>
            <p:ph type="body"/>
          </p:nvPr>
        </p:nvSpPr>
        <p:spPr>
          <a:xfrm>
            <a:off x="681038" y="4721225"/>
            <a:ext cx="54403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indent="0">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419996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3856038" y="9442450"/>
            <a:ext cx="294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Font typeface="Calibri" panose="020F0502020204030204" pitchFamily="34" charset="0"/>
              <a:buNone/>
            </a:pPr>
            <a:fld id="{272F3180-C095-41F1-88A3-7260C4DA8782}" type="slidenum">
              <a:rPr lang="en-GB" altLang="en-US">
                <a:latin typeface="Calibri" panose="020F0502020204030204" pitchFamily="34" charset="0"/>
                <a:ea typeface="Arial Unicode MS" pitchFamily="34" charset="-128"/>
                <a:cs typeface="MS Gothic" panose="020B0609070205080204" pitchFamily="49" charset="-128"/>
              </a:rPr>
              <a:pPr algn="r" eaLnBrk="1" hangingPunct="1">
                <a:spcBef>
                  <a:spcPct val="0"/>
                </a:spcBef>
                <a:buFont typeface="Calibri" panose="020F0502020204030204" pitchFamily="34" charset="0"/>
                <a:buNone/>
              </a:pPr>
              <a:t>5</a:t>
            </a:fld>
            <a:endParaRPr lang="en-GB" altLang="en-US">
              <a:latin typeface="Calibri" panose="020F0502020204030204" pitchFamily="34" charset="0"/>
              <a:ea typeface="Arial Unicode MS" pitchFamily="34" charset="-128"/>
              <a:cs typeface="MS Gothic" panose="020B0609070205080204" pitchFamily="49" charset="-128"/>
            </a:endParaRPr>
          </a:p>
        </p:txBody>
      </p:sp>
      <p:sp>
        <p:nvSpPr>
          <p:cNvPr id="7171" name="Text Box 1"/>
          <p:cNvSpPr txBox="1">
            <a:spLocks noChangeArrowheads="1"/>
          </p:cNvSpPr>
          <p:nvPr/>
        </p:nvSpPr>
        <p:spPr bwMode="auto">
          <a:xfrm>
            <a:off x="1135063" y="746125"/>
            <a:ext cx="4538662" cy="372745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Font typeface="Calibri" panose="020F0502020204030204" pitchFamily="34" charset="0"/>
              <a:buNone/>
            </a:pPr>
            <a:endParaRPr lang="en-US" altLang="en-US" sz="1800">
              <a:solidFill>
                <a:schemeClr val="bg1"/>
              </a:solidFill>
              <a:latin typeface="Calibri" panose="020F0502020204030204" pitchFamily="34" charset="0"/>
              <a:ea typeface="MS Gothic" panose="020B0609070205080204" pitchFamily="49" charset="-128"/>
            </a:endParaRPr>
          </a:p>
        </p:txBody>
      </p:sp>
      <p:sp>
        <p:nvSpPr>
          <p:cNvPr id="7172" name="Text Box 2"/>
          <p:cNvSpPr>
            <a:spLocks noGrp="1" noChangeArrowheads="1"/>
          </p:cNvSpPr>
          <p:nvPr>
            <p:ph type="body"/>
          </p:nvPr>
        </p:nvSpPr>
        <p:spPr>
          <a:xfrm>
            <a:off x="681038" y="4721225"/>
            <a:ext cx="54403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indent="0">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241462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endParaRPr lang="en-US"/>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endParaRPr lang="en-US"/>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endParaRPr lang="en-US"/>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endParaRPr lang="en-US"/>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endParaRPr lang="en-US"/>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endParaRPr lang="en-US"/>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1291703" y="8288063"/>
            <a:ext cx="10080000" cy="1265983"/>
          </a:xfrm>
        </p:spPr>
        <p:txBody>
          <a:bodyPr>
            <a:normAutofit/>
          </a:bodyPr>
          <a:lstStyle/>
          <a:p>
            <a:r>
              <a:rPr lang="en-US" dirty="0">
                <a:latin typeface="Georgia"/>
              </a:rPr>
              <a:t>Professor Kerstin Mey</a:t>
            </a:r>
          </a:p>
          <a:p>
            <a:r>
              <a:rPr lang="en-US" dirty="0">
                <a:latin typeface="Georgia"/>
              </a:rPr>
              <a:t>President</a:t>
            </a:r>
          </a:p>
        </p:txBody>
      </p:sp>
      <p:sp>
        <p:nvSpPr>
          <p:cNvPr id="4" name="Title 3"/>
          <p:cNvSpPr txBox="1">
            <a:spLocks noGrp="1"/>
          </p:cNvSpPr>
          <p:nvPr>
            <p:ph type="ctrTitle"/>
          </p:nvPr>
        </p:nvSpPr>
        <p:spPr>
          <a:xfrm>
            <a:off x="1291703" y="4099224"/>
            <a:ext cx="10080000" cy="2652649"/>
          </a:xfrm>
          <a:prstGeom prst="rect">
            <a:avLst/>
          </a:prstGeom>
          <a:noFill/>
        </p:spPr>
        <p:txBody>
          <a:bodyPr wrap="square" rtlCol="0">
            <a:spAutoFit/>
          </a:bodyPr>
          <a:lstStyle/>
          <a:p>
            <a:br>
              <a:rPr lang="en-IE" sz="3650" b="1" dirty="0"/>
            </a:br>
            <a:br>
              <a:rPr lang="en-IE" sz="3650" b="1" dirty="0"/>
            </a:br>
            <a:r>
              <a:rPr lang="en-IE" sz="3650" b="1" dirty="0">
                <a:latin typeface="Georgia"/>
              </a:rPr>
              <a:t>HR Induction for New Staff</a:t>
            </a:r>
            <a:br>
              <a:rPr lang="en-IE" sz="3650" b="1" dirty="0"/>
            </a:br>
            <a:br>
              <a:rPr lang="en-IE" sz="3650" b="1" dirty="0"/>
            </a:br>
            <a:endParaRPr lang="en-IE" sz="3650" b="1">
              <a:latin typeface="Georgia"/>
            </a:endParaRPr>
          </a:p>
        </p:txBody>
      </p:sp>
    </p:spTree>
    <p:extLst>
      <p:ext uri="{BB962C8B-B14F-4D97-AF65-F5344CB8AC3E}">
        <p14:creationId xmlns:p14="http://schemas.microsoft.com/office/powerpoint/2010/main" val="125921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2607989" y="3555057"/>
            <a:ext cx="10770652" cy="4572446"/>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Arial" panose="020B0604020202020204" pitchFamily="34" charset="0"/>
              <a:buChar char="•"/>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eaLnBrk="1" hangingPunct="1">
              <a:spcBef>
                <a:spcPct val="0"/>
              </a:spcBef>
              <a:buFont typeface="Calibri" panose="020F0502020204030204" pitchFamily="34" charset="0"/>
              <a:buNone/>
            </a:pPr>
            <a:endParaRPr lang="en-US" altLang="en-US" sz="2400">
              <a:solidFill>
                <a:schemeClr val="bg1"/>
              </a:solidFill>
            </a:endParaRPr>
          </a:p>
        </p:txBody>
      </p:sp>
      <p:sp>
        <p:nvSpPr>
          <p:cNvPr id="6150" name="Text Box 4"/>
          <p:cNvSpPr txBox="1">
            <a:spLocks noChangeArrowheads="1"/>
          </p:cNvSpPr>
          <p:nvPr/>
        </p:nvSpPr>
        <p:spPr bwMode="auto">
          <a:xfrm>
            <a:off x="1674019" y="2352675"/>
            <a:ext cx="5479815" cy="92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20012" tIns="62406" rIns="120012" bIns="62406">
            <a:spAutoFit/>
          </a:bodyPr>
          <a:lstStyle>
            <a:lvl1pPr marL="342900" indent="-342900">
              <a:spcBef>
                <a:spcPts val="8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a:lnSpc>
                <a:spcPct val="150000"/>
              </a:lnSpc>
              <a:spcBef>
                <a:spcPct val="0"/>
              </a:spcBef>
              <a:buClrTx/>
              <a:buSzTx/>
            </a:pPr>
            <a:r>
              <a:rPr lang="en-IE" altLang="en-US" sz="2160" dirty="0">
                <a:solidFill>
                  <a:srgbClr val="005336"/>
                </a:solidFill>
                <a:latin typeface="Helvetica" pitchFamily="2" charset="0"/>
              </a:rPr>
              <a:t>Launched November 2019</a:t>
            </a:r>
          </a:p>
          <a:p>
            <a:pPr>
              <a:lnSpc>
                <a:spcPct val="150000"/>
              </a:lnSpc>
              <a:spcBef>
                <a:spcPct val="0"/>
              </a:spcBef>
              <a:buClrTx/>
              <a:buSzTx/>
            </a:pPr>
            <a:r>
              <a:rPr lang="en-IE" altLang="en-US" sz="2160" dirty="0">
                <a:solidFill>
                  <a:srgbClr val="005336"/>
                </a:solidFill>
                <a:latin typeface="Helvetica" pitchFamily="2" charset="0"/>
              </a:rPr>
              <a:t>Covers period 2019-2024</a:t>
            </a:r>
          </a:p>
          <a:p>
            <a:pPr>
              <a:lnSpc>
                <a:spcPct val="150000"/>
              </a:lnSpc>
              <a:spcBef>
                <a:spcPct val="0"/>
              </a:spcBef>
              <a:buClrTx/>
              <a:buSzTx/>
            </a:pPr>
            <a:r>
              <a:rPr lang="en-IE" altLang="en-US" sz="2160" dirty="0">
                <a:solidFill>
                  <a:srgbClr val="005336"/>
                </a:solidFill>
                <a:latin typeface="Helvetica" pitchFamily="2" charset="0"/>
              </a:rPr>
              <a:t>5 key goals</a:t>
            </a:r>
          </a:p>
          <a:p>
            <a:pPr marL="360144" lvl="1" indent="0">
              <a:buNone/>
            </a:pPr>
            <a:endParaRPr lang="en-US" sz="2160" dirty="0">
              <a:solidFill>
                <a:srgbClr val="005336"/>
              </a:solidFill>
              <a:latin typeface="Helvetica" pitchFamily="2" charset="0"/>
            </a:endParaRPr>
          </a:p>
          <a:p>
            <a:r>
              <a:rPr lang="en-US" sz="2160" b="1" dirty="0">
                <a:solidFill>
                  <a:srgbClr val="FF0000"/>
                </a:solidFill>
                <a:latin typeface="Helvetica" pitchFamily="2" charset="0"/>
              </a:rPr>
              <a:t>Recalibration in the context of Covid19 and changing external contexts:</a:t>
            </a:r>
          </a:p>
          <a:p>
            <a:r>
              <a:rPr lang="en-US" sz="2400" dirty="0">
                <a:solidFill>
                  <a:srgbClr val="005336"/>
                </a:solidFill>
              </a:rPr>
              <a:t>DFHERIS </a:t>
            </a:r>
          </a:p>
          <a:p>
            <a:r>
              <a:rPr lang="en-US" sz="2400" dirty="0">
                <a:solidFill>
                  <a:srgbClr val="005336"/>
                </a:solidFill>
              </a:rPr>
              <a:t>Technological Universities</a:t>
            </a:r>
          </a:p>
          <a:p>
            <a:r>
              <a:rPr lang="en-US" sz="2400" dirty="0">
                <a:solidFill>
                  <a:srgbClr val="005336"/>
                </a:solidFill>
              </a:rPr>
              <a:t>Brexit</a:t>
            </a:r>
          </a:p>
          <a:p>
            <a:r>
              <a:rPr lang="en-US" sz="2400" dirty="0">
                <a:solidFill>
                  <a:srgbClr val="005336"/>
                </a:solidFill>
              </a:rPr>
              <a:t>Horizon Europe (FP9)</a:t>
            </a:r>
          </a:p>
          <a:p>
            <a:pPr marL="0" indent="0">
              <a:buNone/>
            </a:pPr>
            <a:endParaRPr lang="en-US" sz="2400" dirty="0">
              <a:solidFill>
                <a:srgbClr val="005336"/>
              </a:solidFill>
            </a:endParaRPr>
          </a:p>
          <a:p>
            <a:pPr marL="0" indent="0">
              <a:buNone/>
            </a:pPr>
            <a:endParaRPr lang="en-US" sz="2400" dirty="0">
              <a:solidFill>
                <a:srgbClr val="005336"/>
              </a:solidFill>
            </a:endParaRPr>
          </a:p>
          <a:p>
            <a:r>
              <a:rPr lang="en-US" sz="2400" dirty="0">
                <a:solidFill>
                  <a:srgbClr val="005336"/>
                </a:solidFill>
              </a:rPr>
              <a:t>HEA Bill 2022</a:t>
            </a:r>
          </a:p>
          <a:p>
            <a:r>
              <a:rPr lang="en-US" sz="2400" dirty="0">
                <a:solidFill>
                  <a:srgbClr val="005336"/>
                </a:solidFill>
              </a:rPr>
              <a:t>Funding reform</a:t>
            </a:r>
          </a:p>
          <a:p>
            <a:r>
              <a:rPr lang="en-US" sz="2400" dirty="0">
                <a:solidFill>
                  <a:srgbClr val="005336"/>
                </a:solidFill>
              </a:rPr>
              <a:t>New Research + Innovation Strategy</a:t>
            </a:r>
          </a:p>
          <a:p>
            <a:endParaRPr lang="en-US" sz="2160" b="1" dirty="0">
              <a:solidFill>
                <a:srgbClr val="FF0000"/>
              </a:solidFill>
              <a:latin typeface="Helvetica" pitchFamily="2" charset="0"/>
            </a:endParaRPr>
          </a:p>
          <a:p>
            <a:pPr marL="0" indent="0">
              <a:buNone/>
            </a:pPr>
            <a:endParaRPr lang="en-US" sz="2160" b="1" dirty="0">
              <a:solidFill>
                <a:srgbClr val="FF0000"/>
              </a:solidFill>
              <a:latin typeface="Helvetica" pitchFamily="2" charset="0"/>
            </a:endParaRPr>
          </a:p>
          <a:p>
            <a:pPr>
              <a:lnSpc>
                <a:spcPct val="150000"/>
              </a:lnSpc>
              <a:spcBef>
                <a:spcPct val="0"/>
              </a:spcBef>
              <a:buClrTx/>
              <a:buSzTx/>
            </a:pPr>
            <a:endParaRPr lang="en-IE" altLang="en-US" sz="2160" dirty="0">
              <a:solidFill>
                <a:srgbClr val="005336"/>
              </a:solidFill>
              <a:latin typeface="Helvetica" pitchFamily="2" charset="0"/>
            </a:endParaRPr>
          </a:p>
          <a:p>
            <a:pPr eaLnBrk="1" hangingPunct="1">
              <a:lnSpc>
                <a:spcPct val="150000"/>
              </a:lnSpc>
              <a:spcBef>
                <a:spcPct val="0"/>
              </a:spcBef>
              <a:buClrTx/>
              <a:buSzTx/>
            </a:pPr>
            <a:endParaRPr lang="en-IE" altLang="en-US" sz="2134" dirty="0">
              <a:solidFill>
                <a:schemeClr val="tx1"/>
              </a:solidFill>
            </a:endParaRPr>
          </a:p>
        </p:txBody>
      </p:sp>
      <p:sp>
        <p:nvSpPr>
          <p:cNvPr id="9" name="Rectangle 8"/>
          <p:cNvSpPr/>
          <p:nvPr/>
        </p:nvSpPr>
        <p:spPr>
          <a:xfrm>
            <a:off x="1674020" y="1232242"/>
            <a:ext cx="9579949" cy="923651"/>
          </a:xfrm>
          <a:prstGeom prst="rect">
            <a:avLst/>
          </a:prstGeom>
        </p:spPr>
        <p:txBody>
          <a:bodyPr wrap="square">
            <a:spAutoFit/>
          </a:bodyPr>
          <a:lstStyle/>
          <a:p>
            <a:r>
              <a:rPr lang="en-IE" sz="5402" b="1">
                <a:solidFill>
                  <a:srgbClr val="00B140"/>
                </a:solidFill>
              </a:rPr>
              <a:t>UL Strategic Plan: UL@50</a:t>
            </a:r>
            <a:endParaRPr lang="en-IE" sz="5334" b="1"/>
          </a:p>
        </p:txBody>
      </p:sp>
      <p:pic>
        <p:nvPicPr>
          <p:cNvPr id="10" name="Picture 9">
            <a:extLst>
              <a:ext uri="{FF2B5EF4-FFF2-40B4-BE49-F238E27FC236}">
                <a16:creationId xmlns:a16="http://schemas.microsoft.com/office/drawing/2014/main" id="{438A1F1A-CF77-DD4B-8812-DF6F820CFE3E}"/>
              </a:ext>
            </a:extLst>
          </p:cNvPr>
          <p:cNvPicPr>
            <a:picLocks noChangeAspect="1"/>
          </p:cNvPicPr>
          <p:nvPr/>
        </p:nvPicPr>
        <p:blipFill rotWithShape="1">
          <a:blip r:embed="rId3"/>
          <a:srcRect l="3486" t="3598" r="2755" b="2011"/>
          <a:stretch/>
        </p:blipFill>
        <p:spPr>
          <a:xfrm>
            <a:off x="6518150" y="2030910"/>
            <a:ext cx="7525988" cy="6509980"/>
          </a:xfrm>
          <a:prstGeom prst="rect">
            <a:avLst/>
          </a:prstGeom>
        </p:spPr>
      </p:pic>
      <p:sp>
        <p:nvSpPr>
          <p:cNvPr id="2" name="TextBox 1">
            <a:extLst>
              <a:ext uri="{FF2B5EF4-FFF2-40B4-BE49-F238E27FC236}">
                <a16:creationId xmlns:a16="http://schemas.microsoft.com/office/drawing/2014/main" id="{A3CA1C64-EF34-8F13-8620-50D623830381}"/>
              </a:ext>
            </a:extLst>
          </p:cNvPr>
          <p:cNvSpPr txBox="1"/>
          <p:nvPr/>
        </p:nvSpPr>
        <p:spPr>
          <a:xfrm>
            <a:off x="9785304" y="7992652"/>
            <a:ext cx="961866" cy="461665"/>
          </a:xfrm>
          <a:prstGeom prst="rect">
            <a:avLst/>
          </a:prstGeom>
          <a:noFill/>
        </p:spPr>
        <p:txBody>
          <a:bodyPr wrap="none" rtlCol="0">
            <a:spAutoFit/>
          </a:bodyPr>
          <a:lstStyle/>
          <a:p>
            <a:r>
              <a:rPr lang="en-US" sz="2400" b="1" dirty="0">
                <a:solidFill>
                  <a:srgbClr val="00A956"/>
                </a:solidFill>
              </a:rPr>
              <a:t>Green</a:t>
            </a:r>
          </a:p>
        </p:txBody>
      </p:sp>
    </p:spTree>
    <p:extLst>
      <p:ext uri="{BB962C8B-B14F-4D97-AF65-F5344CB8AC3E}">
        <p14:creationId xmlns:p14="http://schemas.microsoft.com/office/powerpoint/2010/main" val="17414948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996123" y="3386137"/>
            <a:ext cx="11964353" cy="5079206"/>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Arial" panose="020B0604020202020204" pitchFamily="34" charset="0"/>
              <a:buChar char="•"/>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eaLnBrk="1" hangingPunct="1">
              <a:spcBef>
                <a:spcPct val="0"/>
              </a:spcBef>
              <a:buFont typeface="Calibri" panose="020F0502020204030204" pitchFamily="34" charset="0"/>
              <a:buNone/>
            </a:pPr>
            <a:endParaRPr lang="en-US" altLang="en-US" sz="2666" dirty="0">
              <a:solidFill>
                <a:schemeClr val="bg1"/>
              </a:solidFill>
            </a:endParaRPr>
          </a:p>
        </p:txBody>
      </p:sp>
      <p:sp>
        <p:nvSpPr>
          <p:cNvPr id="6150" name="Text Box 4"/>
          <p:cNvSpPr txBox="1">
            <a:spLocks noChangeArrowheads="1"/>
          </p:cNvSpPr>
          <p:nvPr/>
        </p:nvSpPr>
        <p:spPr bwMode="auto">
          <a:xfrm>
            <a:off x="958644" y="2050495"/>
            <a:ext cx="4875228" cy="741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33313" tIns="69323" rIns="133313" bIns="69323">
            <a:spAutoFit/>
          </a:bodyPr>
          <a:lstStyle>
            <a:lvl1pPr marL="342900" indent="-342900">
              <a:spcBef>
                <a:spcPts val="8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a:spcBef>
                <a:spcPts val="7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a:spcBef>
                <a:spcPts val="6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a:spcBef>
                <a:spcPts val="5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a:spcBef>
                <a:spcPts val="500"/>
              </a:spcBef>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marL="400050" lvl="1" indent="0">
              <a:buNone/>
            </a:pPr>
            <a:endParaRPr lang="en-US" sz="2400" dirty="0">
              <a:solidFill>
                <a:srgbClr val="005336"/>
              </a:solidFill>
              <a:latin typeface="Helvetica" pitchFamily="2" charset="0"/>
            </a:endParaRPr>
          </a:p>
          <a:p>
            <a:r>
              <a:rPr lang="en-US" sz="2400" dirty="0">
                <a:solidFill>
                  <a:srgbClr val="005336"/>
                </a:solidFill>
                <a:latin typeface="Helvetica" pitchFamily="2" charset="0"/>
              </a:rPr>
              <a:t>Campus consultation process as tool</a:t>
            </a:r>
          </a:p>
          <a:p>
            <a:pPr marL="0" indent="0">
              <a:buNone/>
            </a:pPr>
            <a:endParaRPr lang="en-US" sz="2400" dirty="0">
              <a:solidFill>
                <a:srgbClr val="005336"/>
              </a:solidFill>
              <a:latin typeface="Helvetica" pitchFamily="2" charset="0"/>
            </a:endParaRPr>
          </a:p>
          <a:p>
            <a:r>
              <a:rPr lang="en-US" sz="2400" dirty="0">
                <a:solidFill>
                  <a:srgbClr val="005336"/>
                </a:solidFill>
                <a:latin typeface="Helvetica" pitchFamily="2" charset="0"/>
              </a:rPr>
              <a:t>Granularity of objectives</a:t>
            </a:r>
          </a:p>
          <a:p>
            <a:pPr marL="0" indent="0">
              <a:buNone/>
            </a:pPr>
            <a:endParaRPr lang="en-US" sz="2400" dirty="0">
              <a:solidFill>
                <a:srgbClr val="005336"/>
              </a:solidFill>
              <a:latin typeface="Helvetica" pitchFamily="2" charset="0"/>
            </a:endParaRPr>
          </a:p>
          <a:p>
            <a:r>
              <a:rPr lang="en-US" sz="2400" dirty="0">
                <a:solidFill>
                  <a:srgbClr val="005336"/>
                </a:solidFill>
                <a:latin typeface="Helvetica" pitchFamily="2" charset="0"/>
              </a:rPr>
              <a:t>Agreed KPIs</a:t>
            </a:r>
          </a:p>
          <a:p>
            <a:pPr marL="0" indent="0">
              <a:buNone/>
            </a:pPr>
            <a:endParaRPr lang="en-US" sz="2400" dirty="0">
              <a:solidFill>
                <a:srgbClr val="005336"/>
              </a:solidFill>
              <a:latin typeface="Helvetica" pitchFamily="2" charset="0"/>
            </a:endParaRPr>
          </a:p>
          <a:p>
            <a:r>
              <a:rPr lang="en-US" sz="2400" dirty="0">
                <a:solidFill>
                  <a:srgbClr val="005336"/>
                </a:solidFill>
                <a:latin typeface="Helvetica" pitchFamily="2" charset="0"/>
              </a:rPr>
              <a:t>3-year rolling planning cycle</a:t>
            </a:r>
          </a:p>
          <a:p>
            <a:endParaRPr lang="en-US" sz="2400" dirty="0">
              <a:solidFill>
                <a:srgbClr val="005336"/>
              </a:solidFill>
              <a:latin typeface="Helvetica" pitchFamily="2" charset="0"/>
            </a:endParaRPr>
          </a:p>
          <a:p>
            <a:r>
              <a:rPr lang="en-US" sz="2400" dirty="0">
                <a:solidFill>
                  <a:srgbClr val="005336"/>
                </a:solidFill>
                <a:latin typeface="Helvetica" pitchFamily="2" charset="0"/>
              </a:rPr>
              <a:t>Annual budget setting process and operationalization plans</a:t>
            </a:r>
          </a:p>
          <a:p>
            <a:endParaRPr lang="en-US" sz="2400" dirty="0">
              <a:solidFill>
                <a:srgbClr val="005336"/>
              </a:solidFill>
              <a:latin typeface="Helvetica" pitchFamily="2" charset="0"/>
            </a:endParaRPr>
          </a:p>
          <a:p>
            <a:r>
              <a:rPr lang="en-US" sz="2400" dirty="0">
                <a:solidFill>
                  <a:srgbClr val="005336"/>
                </a:solidFill>
                <a:latin typeface="Helvetica" pitchFamily="2" charset="0"/>
              </a:rPr>
              <a:t>EC Roadshows</a:t>
            </a:r>
          </a:p>
          <a:p>
            <a:endParaRPr lang="en-US" sz="2400" dirty="0">
              <a:solidFill>
                <a:srgbClr val="005336"/>
              </a:solidFill>
              <a:latin typeface="Helvetica" pitchFamily="2" charset="0"/>
            </a:endParaRPr>
          </a:p>
          <a:p>
            <a:pPr marL="0" indent="0">
              <a:lnSpc>
                <a:spcPct val="150000"/>
              </a:lnSpc>
              <a:spcBef>
                <a:spcPct val="0"/>
              </a:spcBef>
              <a:buClrTx/>
              <a:buSzTx/>
              <a:buNone/>
            </a:pPr>
            <a:endParaRPr lang="en-IE" altLang="en-US" sz="2400" dirty="0">
              <a:solidFill>
                <a:srgbClr val="005336"/>
              </a:solidFill>
              <a:latin typeface="Helvetica" pitchFamily="2" charset="0"/>
            </a:endParaRPr>
          </a:p>
        </p:txBody>
      </p:sp>
      <p:sp>
        <p:nvSpPr>
          <p:cNvPr id="9" name="Rectangle 8"/>
          <p:cNvSpPr/>
          <p:nvPr/>
        </p:nvSpPr>
        <p:spPr>
          <a:xfrm>
            <a:off x="958643" y="805886"/>
            <a:ext cx="10641685" cy="1015663"/>
          </a:xfrm>
          <a:prstGeom prst="rect">
            <a:avLst/>
          </a:prstGeom>
        </p:spPr>
        <p:txBody>
          <a:bodyPr wrap="square">
            <a:spAutoFit/>
          </a:bodyPr>
          <a:lstStyle/>
          <a:p>
            <a:r>
              <a:rPr lang="en-IE" sz="6000" b="1">
                <a:solidFill>
                  <a:srgbClr val="00B140"/>
                </a:solidFill>
              </a:rPr>
              <a:t>Strategic </a:t>
            </a:r>
            <a:r>
              <a:rPr lang="en-IE" sz="6000" b="1" dirty="0">
                <a:solidFill>
                  <a:srgbClr val="00B140"/>
                </a:solidFill>
              </a:rPr>
              <a:t>Plan: UL@50</a:t>
            </a:r>
            <a:endParaRPr lang="en-IE" sz="5925" b="1" dirty="0"/>
          </a:p>
        </p:txBody>
      </p:sp>
      <p:pic>
        <p:nvPicPr>
          <p:cNvPr id="10" name="Picture 9">
            <a:extLst>
              <a:ext uri="{FF2B5EF4-FFF2-40B4-BE49-F238E27FC236}">
                <a16:creationId xmlns:a16="http://schemas.microsoft.com/office/drawing/2014/main" id="{438A1F1A-CF77-DD4B-8812-DF6F820CFE3E}"/>
              </a:ext>
            </a:extLst>
          </p:cNvPr>
          <p:cNvPicPr>
            <a:picLocks noChangeAspect="1"/>
          </p:cNvPicPr>
          <p:nvPr/>
        </p:nvPicPr>
        <p:blipFill rotWithShape="1">
          <a:blip r:embed="rId3"/>
          <a:srcRect l="3486" t="3598" r="2755" b="2011"/>
          <a:stretch/>
        </p:blipFill>
        <p:spPr>
          <a:xfrm>
            <a:off x="6339643" y="1693070"/>
            <a:ext cx="8519827" cy="7369650"/>
          </a:xfrm>
          <a:prstGeom prst="rect">
            <a:avLst/>
          </a:prstGeom>
        </p:spPr>
      </p:pic>
      <p:sp>
        <p:nvSpPr>
          <p:cNvPr id="2" name="TextBox 1">
            <a:extLst>
              <a:ext uri="{FF2B5EF4-FFF2-40B4-BE49-F238E27FC236}">
                <a16:creationId xmlns:a16="http://schemas.microsoft.com/office/drawing/2014/main" id="{F86110C2-C317-A9F2-06F9-A07307E4EB43}"/>
              </a:ext>
            </a:extLst>
          </p:cNvPr>
          <p:cNvSpPr txBox="1"/>
          <p:nvPr/>
        </p:nvSpPr>
        <p:spPr>
          <a:xfrm>
            <a:off x="10102657" y="8487278"/>
            <a:ext cx="993798" cy="476412"/>
          </a:xfrm>
          <a:prstGeom prst="rect">
            <a:avLst/>
          </a:prstGeom>
          <a:noFill/>
        </p:spPr>
        <p:txBody>
          <a:bodyPr wrap="none" rtlCol="0">
            <a:spAutoFit/>
          </a:bodyPr>
          <a:lstStyle/>
          <a:p>
            <a:r>
              <a:rPr lang="en-US" sz="2500" b="1" dirty="0">
                <a:solidFill>
                  <a:srgbClr val="00A956"/>
                </a:solidFill>
              </a:rPr>
              <a:t>Green</a:t>
            </a:r>
          </a:p>
        </p:txBody>
      </p:sp>
    </p:spTree>
    <p:extLst>
      <p:ext uri="{BB962C8B-B14F-4D97-AF65-F5344CB8AC3E}">
        <p14:creationId xmlns:p14="http://schemas.microsoft.com/office/powerpoint/2010/main" val="34415896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C0D5E9-B152-4F4B-A388-A129444DC6EC}"/>
              </a:ext>
            </a:extLst>
          </p:cNvPr>
          <p:cNvSpPr txBox="1"/>
          <p:nvPr/>
        </p:nvSpPr>
        <p:spPr>
          <a:xfrm>
            <a:off x="1526272" y="1449066"/>
            <a:ext cx="2692084" cy="757259"/>
          </a:xfrm>
          <a:prstGeom prst="rect">
            <a:avLst/>
          </a:prstGeom>
          <a:noFill/>
        </p:spPr>
        <p:txBody>
          <a:bodyPr wrap="none" rtlCol="0">
            <a:spAutoFit/>
          </a:bodyPr>
          <a:lstStyle/>
          <a:p>
            <a:r>
              <a:rPr lang="en-IE" sz="4321" b="1">
                <a:solidFill>
                  <a:srgbClr val="00B140"/>
                </a:solidFill>
              </a:rPr>
              <a:t>UL Context</a:t>
            </a:r>
            <a:endParaRPr lang="en-IE" sz="4321" b="1"/>
          </a:p>
        </p:txBody>
      </p:sp>
      <p:sp>
        <p:nvSpPr>
          <p:cNvPr id="4" name="TextBox 3">
            <a:extLst>
              <a:ext uri="{FF2B5EF4-FFF2-40B4-BE49-F238E27FC236}">
                <a16:creationId xmlns:a16="http://schemas.microsoft.com/office/drawing/2014/main" id="{4D25AE66-E3E9-E449-816B-2E81F3317742}"/>
              </a:ext>
            </a:extLst>
          </p:cNvPr>
          <p:cNvSpPr txBox="1"/>
          <p:nvPr/>
        </p:nvSpPr>
        <p:spPr>
          <a:xfrm>
            <a:off x="1650332" y="2197151"/>
            <a:ext cx="9645197" cy="11895564"/>
          </a:xfrm>
          <a:prstGeom prst="rect">
            <a:avLst/>
          </a:prstGeom>
          <a:noFill/>
        </p:spPr>
        <p:txBody>
          <a:bodyPr wrap="square" rtlCol="0">
            <a:spAutoFit/>
          </a:bodyPr>
          <a:lstStyle/>
          <a:p>
            <a:pPr marL="457200" indent="-457200">
              <a:buFont typeface="Arial" panose="020B0604020202020204" pitchFamily="34" charset="0"/>
              <a:buChar char="•"/>
            </a:pPr>
            <a:r>
              <a:rPr lang="en-US" sz="2520" dirty="0">
                <a:solidFill>
                  <a:srgbClr val="005336"/>
                </a:solidFill>
              </a:rPr>
              <a:t>UL Institutional Review – </a:t>
            </a:r>
            <a:r>
              <a:rPr lang="en-US" sz="2520" dirty="0" err="1">
                <a:solidFill>
                  <a:srgbClr val="005336"/>
                </a:solidFill>
              </a:rPr>
              <a:t>Cinnte</a:t>
            </a:r>
            <a:r>
              <a:rPr lang="en-US" sz="2520" dirty="0">
                <a:solidFill>
                  <a:srgbClr val="005336"/>
                </a:solidFill>
              </a:rPr>
              <a:t> Report (Published 01/2021)</a:t>
            </a:r>
          </a:p>
          <a:p>
            <a:endParaRPr lang="en-US" sz="2520" dirty="0">
              <a:solidFill>
                <a:srgbClr val="005336"/>
              </a:solidFill>
            </a:endParaRPr>
          </a:p>
          <a:p>
            <a:pPr marL="308695" indent="-308695">
              <a:buFont typeface="Arial" panose="020B0604020202020204" pitchFamily="34" charset="0"/>
              <a:buChar char="•"/>
            </a:pPr>
            <a:r>
              <a:rPr lang="en-US" sz="2520" dirty="0">
                <a:solidFill>
                  <a:srgbClr val="005336"/>
                </a:solidFill>
              </a:rPr>
              <a:t>Accelerated move into digital teaching, learning and research over the past 24 months: return to campus with continued hybrid delivery model, application of lessons learned from C19</a:t>
            </a:r>
          </a:p>
          <a:p>
            <a:endParaRPr lang="en-US" sz="2520" dirty="0">
              <a:solidFill>
                <a:srgbClr val="005336"/>
              </a:solidFill>
            </a:endParaRPr>
          </a:p>
          <a:p>
            <a:pPr marL="308695" indent="-308695">
              <a:buFont typeface="Arial" panose="020B0604020202020204" pitchFamily="34" charset="0"/>
              <a:buChar char="•"/>
            </a:pPr>
            <a:r>
              <a:rPr lang="en-US" sz="2520" dirty="0">
                <a:solidFill>
                  <a:srgbClr val="005336"/>
                </a:solidFill>
              </a:rPr>
              <a:t>Research-led university: need to grow research performance: high quality publications, international co-authorship, citations, networks, funding</a:t>
            </a:r>
          </a:p>
          <a:p>
            <a:endParaRPr lang="en-US" sz="2520" dirty="0">
              <a:solidFill>
                <a:srgbClr val="005336"/>
              </a:solidFill>
            </a:endParaRPr>
          </a:p>
          <a:p>
            <a:pPr marL="308695" indent="-308695">
              <a:buFont typeface="Arial" panose="020B0604020202020204" pitchFamily="34" charset="0"/>
              <a:buChar char="•"/>
            </a:pPr>
            <a:r>
              <a:rPr lang="en-US" sz="2520" dirty="0">
                <a:solidFill>
                  <a:srgbClr val="005336"/>
                </a:solidFill>
              </a:rPr>
              <a:t>YERUN membership, </a:t>
            </a:r>
            <a:r>
              <a:rPr lang="en-US" sz="2520" dirty="0" err="1">
                <a:solidFill>
                  <a:srgbClr val="005336"/>
                </a:solidFill>
              </a:rPr>
              <a:t>eMERGE</a:t>
            </a:r>
            <a:r>
              <a:rPr lang="en-US" sz="2520" dirty="0">
                <a:solidFill>
                  <a:srgbClr val="005336"/>
                </a:solidFill>
              </a:rPr>
              <a:t> consortium</a:t>
            </a:r>
          </a:p>
          <a:p>
            <a:endParaRPr lang="en-US" sz="2520" dirty="0">
              <a:solidFill>
                <a:srgbClr val="005336"/>
              </a:solidFill>
            </a:endParaRPr>
          </a:p>
          <a:p>
            <a:pPr marL="308695" indent="-308695">
              <a:buFont typeface="Arial" panose="020B0604020202020204" pitchFamily="34" charset="0"/>
              <a:buChar char="•"/>
            </a:pPr>
            <a:r>
              <a:rPr lang="en-US" sz="2520" dirty="0">
                <a:solidFill>
                  <a:srgbClr val="005336"/>
                </a:solidFill>
              </a:rPr>
              <a:t>Educational Transformation </a:t>
            </a:r>
            <a:r>
              <a:rPr lang="en-US" sz="2520" dirty="0" err="1">
                <a:solidFill>
                  <a:srgbClr val="005336"/>
                </a:solidFill>
              </a:rPr>
              <a:t>Programme</a:t>
            </a:r>
            <a:r>
              <a:rPr lang="en-US" sz="2520" dirty="0">
                <a:solidFill>
                  <a:srgbClr val="005336"/>
                </a:solidFill>
              </a:rPr>
              <a:t> </a:t>
            </a:r>
          </a:p>
          <a:p>
            <a:pPr marL="308695" indent="-308695">
              <a:buFont typeface="Arial" panose="020B0604020202020204" pitchFamily="34" charset="0"/>
              <a:buChar char="•"/>
            </a:pPr>
            <a:endParaRPr lang="en-US" sz="2520" dirty="0">
              <a:solidFill>
                <a:srgbClr val="005336"/>
              </a:solidFill>
            </a:endParaRPr>
          </a:p>
          <a:p>
            <a:pPr marL="308695" indent="-308695">
              <a:buFont typeface="Arial" panose="020B0604020202020204" pitchFamily="34" charset="0"/>
              <a:buChar char="•"/>
            </a:pPr>
            <a:r>
              <a:rPr lang="en-US" sz="2520" dirty="0">
                <a:solidFill>
                  <a:srgbClr val="005336"/>
                </a:solidFill>
              </a:rPr>
              <a:t>Success in HCI Pillar 3: UL@ Work: advanced digital skills </a:t>
            </a:r>
            <a:r>
              <a:rPr lang="en-US" sz="2520" dirty="0" err="1">
                <a:solidFill>
                  <a:srgbClr val="005336"/>
                </a:solidFill>
              </a:rPr>
              <a:t>programmes</a:t>
            </a:r>
            <a:r>
              <a:rPr lang="en-US" sz="2520" dirty="0">
                <a:solidFill>
                  <a:srgbClr val="005336"/>
                </a:solidFill>
              </a:rPr>
              <a:t> in collaboration with industry; modular re- and upskilling offers, micro-credentials,  ISE commencement;  8 apprenticeships to level 10</a:t>
            </a:r>
          </a:p>
          <a:p>
            <a:r>
              <a:rPr lang="en-US" sz="2520" dirty="0">
                <a:solidFill>
                  <a:srgbClr val="005336"/>
                </a:solidFill>
              </a:rPr>
              <a:t> </a:t>
            </a:r>
          </a:p>
          <a:p>
            <a:pPr marL="308695" indent="-308695">
              <a:buFont typeface="Arial" panose="020B0604020202020204" pitchFamily="34" charset="0"/>
              <a:buChar char="•"/>
            </a:pPr>
            <a:r>
              <a:rPr lang="en-GB" sz="2400" dirty="0">
                <a:solidFill>
                  <a:srgbClr val="005336"/>
                </a:solidFill>
                <a:cs typeface="Futura Medium" panose="020B0602020204020303" pitchFamily="34" charset="-79"/>
              </a:rPr>
              <a:t>City campus, main campus + SDZ developments</a:t>
            </a:r>
            <a:br>
              <a:rPr lang="en-IE" sz="2800" dirty="0">
                <a:latin typeface="Futura Medium" panose="020B0602020204020303" pitchFamily="34" charset="-79"/>
                <a:cs typeface="Futura Medium" panose="020B0602020204020303" pitchFamily="34" charset="-79"/>
              </a:rPr>
            </a:br>
            <a:br>
              <a:rPr lang="en-IE" sz="3200" b="1" dirty="0">
                <a:latin typeface="FUTURA MEDIUM" panose="020B0602020204020303" pitchFamily="34" charset="-79"/>
                <a:cs typeface="FUTURA MEDIUM" panose="020B0602020204020303" pitchFamily="34" charset="-79"/>
              </a:rPr>
            </a:br>
            <a:endParaRPr lang="en-US" sz="2520" dirty="0">
              <a:solidFill>
                <a:srgbClr val="005336"/>
              </a:solidFill>
            </a:endParaRPr>
          </a:p>
          <a:p>
            <a:endParaRPr lang="en-US" sz="2520" dirty="0">
              <a:solidFill>
                <a:srgbClr val="005336"/>
              </a:solidFill>
            </a:endParaRPr>
          </a:p>
          <a:p>
            <a:endParaRPr lang="en-US" sz="2520" dirty="0">
              <a:solidFill>
                <a:srgbClr val="005336"/>
              </a:solidFill>
            </a:endParaRPr>
          </a:p>
          <a:p>
            <a:endParaRPr lang="en-US" sz="2520" dirty="0">
              <a:solidFill>
                <a:srgbClr val="005336"/>
              </a:solidFill>
            </a:endParaRPr>
          </a:p>
          <a:p>
            <a:endParaRPr lang="en-US" sz="2160" dirty="0">
              <a:solidFill>
                <a:srgbClr val="005336"/>
              </a:solidFill>
            </a:endParaRPr>
          </a:p>
          <a:p>
            <a:endParaRPr lang="en-US" sz="2160" dirty="0">
              <a:solidFill>
                <a:srgbClr val="005336"/>
              </a:solidFill>
            </a:endParaRPr>
          </a:p>
          <a:p>
            <a:pPr lvl="1"/>
            <a:r>
              <a:rPr lang="en-US" sz="1620" dirty="0">
                <a:solidFill>
                  <a:srgbClr val="005336"/>
                </a:solidFill>
              </a:rPr>
              <a:t>	</a:t>
            </a:r>
          </a:p>
          <a:p>
            <a:endParaRPr lang="en-US" sz="1620" dirty="0">
              <a:solidFill>
                <a:srgbClr val="005336"/>
              </a:solidFill>
            </a:endParaRPr>
          </a:p>
          <a:p>
            <a:endParaRPr lang="en-US" sz="1620" dirty="0">
              <a:solidFill>
                <a:srgbClr val="005336"/>
              </a:solidFill>
            </a:endParaRPr>
          </a:p>
          <a:p>
            <a:endParaRPr lang="en-US" sz="1620" dirty="0">
              <a:solidFill>
                <a:srgbClr val="005336"/>
              </a:solidFill>
            </a:endParaRPr>
          </a:p>
          <a:p>
            <a:endParaRPr lang="en-US" sz="1620" dirty="0">
              <a:solidFill>
                <a:srgbClr val="005336"/>
              </a:solidFill>
            </a:endParaRPr>
          </a:p>
          <a:p>
            <a:endParaRPr lang="en-US" sz="1620" dirty="0">
              <a:solidFill>
                <a:srgbClr val="005336"/>
              </a:solidFill>
            </a:endParaRPr>
          </a:p>
          <a:p>
            <a:endParaRPr lang="en-US" sz="1620" dirty="0">
              <a:solidFill>
                <a:srgbClr val="005336"/>
              </a:solidFill>
            </a:endParaRPr>
          </a:p>
        </p:txBody>
      </p:sp>
      <p:pic>
        <p:nvPicPr>
          <p:cNvPr id="6" name="Picture 5">
            <a:extLst>
              <a:ext uri="{FF2B5EF4-FFF2-40B4-BE49-F238E27FC236}">
                <a16:creationId xmlns:a16="http://schemas.microsoft.com/office/drawing/2014/main" id="{BCDE2805-918A-3908-88C2-19FDD5216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706" y="2206325"/>
            <a:ext cx="3364496" cy="2523372"/>
          </a:xfrm>
          <a:prstGeom prst="rect">
            <a:avLst/>
          </a:prstGeom>
        </p:spPr>
      </p:pic>
      <p:pic>
        <p:nvPicPr>
          <p:cNvPr id="7" name="Picture 6" descr="A picture containing person, automaton&#10;&#10;Description automatically generated">
            <a:extLst>
              <a:ext uri="{FF2B5EF4-FFF2-40B4-BE49-F238E27FC236}">
                <a16:creationId xmlns:a16="http://schemas.microsoft.com/office/drawing/2014/main" id="{0DDE816C-719F-AA9B-2316-9834270B9F3E}"/>
              </a:ext>
            </a:extLst>
          </p:cNvPr>
          <p:cNvPicPr>
            <a:picLocks noChangeAspect="1"/>
          </p:cNvPicPr>
          <p:nvPr/>
        </p:nvPicPr>
        <p:blipFill rotWithShape="1">
          <a:blip r:embed="rId4">
            <a:extLst>
              <a:ext uri="{28A0092B-C50C-407E-A947-70E740481C1C}">
                <a14:useLocalDpi xmlns:a14="http://schemas.microsoft.com/office/drawing/2010/main" val="0"/>
              </a:ext>
            </a:extLst>
          </a:blip>
          <a:srcRect l="2152" r="49374"/>
          <a:stretch/>
        </p:blipFill>
        <p:spPr>
          <a:xfrm>
            <a:off x="12356706" y="4911725"/>
            <a:ext cx="3364496" cy="3717926"/>
          </a:xfrm>
          <a:prstGeom prst="rect">
            <a:avLst/>
          </a:prstGeom>
        </p:spPr>
      </p:pic>
    </p:spTree>
    <p:extLst>
      <p:ext uri="{BB962C8B-B14F-4D97-AF65-F5344CB8AC3E}">
        <p14:creationId xmlns:p14="http://schemas.microsoft.com/office/powerpoint/2010/main" val="8183852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C0D5E9-B152-4F4B-A388-A129444DC6EC}"/>
              </a:ext>
            </a:extLst>
          </p:cNvPr>
          <p:cNvSpPr txBox="1"/>
          <p:nvPr/>
        </p:nvSpPr>
        <p:spPr>
          <a:xfrm>
            <a:off x="1274693" y="1431795"/>
            <a:ext cx="13288574" cy="757259"/>
          </a:xfrm>
          <a:prstGeom prst="rect">
            <a:avLst/>
          </a:prstGeom>
          <a:noFill/>
        </p:spPr>
        <p:txBody>
          <a:bodyPr wrap="none" rtlCol="0">
            <a:spAutoFit/>
          </a:bodyPr>
          <a:lstStyle/>
          <a:p>
            <a:r>
              <a:rPr lang="en-IE" sz="4321" b="1" dirty="0">
                <a:solidFill>
                  <a:srgbClr val="00B140"/>
                </a:solidFill>
              </a:rPr>
              <a:t>UL Sustainability Framework 2030 – Autumn 2022 launch</a:t>
            </a:r>
            <a:endParaRPr lang="en-IE" sz="4321" b="1" dirty="0"/>
          </a:p>
        </p:txBody>
      </p:sp>
      <p:pic>
        <p:nvPicPr>
          <p:cNvPr id="6" name="Picture 5" descr="Graphical user interface&#10;&#10;Description automatically generated">
            <a:extLst>
              <a:ext uri="{FF2B5EF4-FFF2-40B4-BE49-F238E27FC236}">
                <a16:creationId xmlns:a16="http://schemas.microsoft.com/office/drawing/2014/main" id="{D857E9A6-1CDE-794B-84D7-1F6E5BE3BE38}"/>
              </a:ext>
            </a:extLst>
          </p:cNvPr>
          <p:cNvPicPr>
            <a:picLocks noChangeAspect="1"/>
          </p:cNvPicPr>
          <p:nvPr/>
        </p:nvPicPr>
        <p:blipFill rotWithShape="1">
          <a:blip r:embed="rId3"/>
          <a:srcRect t="13133" b="8798"/>
          <a:stretch/>
        </p:blipFill>
        <p:spPr>
          <a:xfrm>
            <a:off x="1274693" y="2352674"/>
            <a:ext cx="14431694" cy="6524626"/>
          </a:xfrm>
          <a:prstGeom prst="rect">
            <a:avLst/>
          </a:prstGeom>
        </p:spPr>
      </p:pic>
      <p:sp>
        <p:nvSpPr>
          <p:cNvPr id="7" name="Rectangle 6">
            <a:extLst>
              <a:ext uri="{FF2B5EF4-FFF2-40B4-BE49-F238E27FC236}">
                <a16:creationId xmlns:a16="http://schemas.microsoft.com/office/drawing/2014/main" id="{18DA13FB-3A37-BE46-B55F-8BE81D234320}"/>
              </a:ext>
            </a:extLst>
          </p:cNvPr>
          <p:cNvSpPr/>
          <p:nvPr/>
        </p:nvSpPr>
        <p:spPr>
          <a:xfrm>
            <a:off x="11430000" y="7067550"/>
            <a:ext cx="2857500" cy="1052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C4DBFF-1505-1CAD-FDEC-63E63C53C445}"/>
              </a:ext>
            </a:extLst>
          </p:cNvPr>
          <p:cNvSpPr txBox="1"/>
          <p:nvPr/>
        </p:nvSpPr>
        <p:spPr>
          <a:xfrm>
            <a:off x="11430000" y="6539209"/>
            <a:ext cx="4527176"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A956"/>
                </a:solidFill>
              </a:rPr>
              <a:t>Embedding sustainability in everything we do</a:t>
            </a:r>
          </a:p>
          <a:p>
            <a:pPr marL="457200" indent="-457200">
              <a:buFont typeface="Arial" panose="020B0604020202020204" pitchFamily="34" charset="0"/>
              <a:buChar char="•"/>
            </a:pPr>
            <a:r>
              <a:rPr lang="en-US" sz="2800" b="1">
                <a:solidFill>
                  <a:srgbClr val="00A956"/>
                </a:solidFill>
              </a:rPr>
              <a:t>Bottom-up </a:t>
            </a:r>
            <a:r>
              <a:rPr lang="en-US" sz="2800" b="1" dirty="0">
                <a:solidFill>
                  <a:srgbClr val="00A956"/>
                </a:solidFill>
              </a:rPr>
              <a:t>approach</a:t>
            </a:r>
          </a:p>
          <a:p>
            <a:pPr marL="457200" indent="-457200">
              <a:buFont typeface="Arial" panose="020B0604020202020204" pitchFamily="34" charset="0"/>
              <a:buChar char="•"/>
            </a:pPr>
            <a:r>
              <a:rPr lang="en-US" sz="2800" b="1" dirty="0">
                <a:solidFill>
                  <a:srgbClr val="00A956"/>
                </a:solidFill>
              </a:rPr>
              <a:t>21 UL Mission labs</a:t>
            </a:r>
          </a:p>
        </p:txBody>
      </p:sp>
    </p:spTree>
    <p:extLst>
      <p:ext uri="{BB962C8B-B14F-4D97-AF65-F5344CB8AC3E}">
        <p14:creationId xmlns:p14="http://schemas.microsoft.com/office/powerpoint/2010/main" val="5917379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58702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potx" id="{89A739BE-0FD8-4EA6-9F0C-12A648F69133}" vid="{C03396B8-E5BE-4D1A-9565-AF3E74864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9fd32e-51af-4611-ba53-ed75a7f62d62">
      <Terms xmlns="http://schemas.microsoft.com/office/infopath/2007/PartnerControls"/>
    </lcf76f155ced4ddcb4097134ff3c332f>
    <TaxCatchAll xmlns="77cc4787-355f-4046-9859-e106b1aec9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D86038FF151642A201BF284DBBDBAC" ma:contentTypeVersion="17" ma:contentTypeDescription="Create a new document." ma:contentTypeScope="" ma:versionID="6868a3867b829fcb09cd571b7403a524">
  <xsd:schema xmlns:xsd="http://www.w3.org/2001/XMLSchema" xmlns:xs="http://www.w3.org/2001/XMLSchema" xmlns:p="http://schemas.microsoft.com/office/2006/metadata/properties" xmlns:ns2="b29fd32e-51af-4611-ba53-ed75a7f62d62" xmlns:ns3="77cc4787-355f-4046-9859-e106b1aec91d" targetNamespace="http://schemas.microsoft.com/office/2006/metadata/properties" ma:root="true" ma:fieldsID="5fcfcb21943c4ca1861315b10bf34df7" ns2:_="" ns3:_="">
    <xsd:import namespace="b29fd32e-51af-4611-ba53-ed75a7f62d62"/>
    <xsd:import namespace="77cc4787-355f-4046-9859-e106b1aec9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fd32e-51af-4611-ba53-ed75a7f62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c4787-355f-4046-9859-e106b1aec91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4fcbe87-0813-4266-b274-dd7a23b5bee2}" ma:internalName="TaxCatchAll" ma:showField="CatchAllData" ma:web="77cc4787-355f-4046-9859-e106b1aec91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8E2B2-ADD4-4D2C-B024-82B328C5C2E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29fd32e-51af-4611-ba53-ed75a7f62d62"/>
    <ds:schemaRef ds:uri="77cc4787-355f-4046-9859-e106b1aec91d"/>
  </ds:schemaRefs>
</ds:datastoreItem>
</file>

<file path=customXml/itemProps2.xml><?xml version="1.0" encoding="utf-8"?>
<ds:datastoreItem xmlns:ds="http://schemas.openxmlformats.org/officeDocument/2006/customXml" ds:itemID="{8C878918-7941-4F7D-A7AD-61040F1273F9}">
  <ds:schemaRefs>
    <ds:schemaRef ds:uri="http://schemas.microsoft.com/sharepoint/v3/contenttype/forms"/>
  </ds:schemaRefs>
</ds:datastoreItem>
</file>

<file path=customXml/itemProps3.xml><?xml version="1.0" encoding="utf-8"?>
<ds:datastoreItem xmlns:ds="http://schemas.openxmlformats.org/officeDocument/2006/customXml" ds:itemID="{E9A76C83-8BC5-4971-9126-C015826E0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fd32e-51af-4611-ba53-ed75a7f62d62"/>
    <ds:schemaRef ds:uri="77cc4787-355f-4046-9859-e106b1aec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423</Words>
  <Application>Microsoft Office PowerPoint</Application>
  <PresentationFormat>Custom</PresentationFormat>
  <Paragraphs>73</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HR Induction for New Staff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Haslam</dc:creator>
  <cp:lastModifiedBy>Michelle.Noonan</cp:lastModifiedBy>
  <cp:revision>30</cp:revision>
  <dcterms:created xsi:type="dcterms:W3CDTF">2019-11-06T08:39:07Z</dcterms:created>
  <dcterms:modified xsi:type="dcterms:W3CDTF">2023-09-06T15:10:13Z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0x01010089D86038FF151642A201BF284DBBDBAC</vt:lpwstr>
  </property>
  <property fmtid="{D5CDD505-2E9C-101B-9397-08002B2CF9AE}" pid="3" name="MediaServiceImageTags">
    <vt:lpwstr/>
  </property>
</Properties>
</file>