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2" r:id="rId16"/>
    <p:sldId id="273" r:id="rId17"/>
    <p:sldId id="259" r:id="rId18"/>
  </p:sldIdLst>
  <p:sldSz cx="16256000" cy="10160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FFD44-BD75-8759-FDB5-29999A3741B1}" v="3" dt="2023-09-06T15:20:13.8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09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523293" y="1120138"/>
            <a:ext cx="1732914" cy="7900670"/>
          </a:xfrm>
          <a:custGeom>
            <a:avLst/>
            <a:gdLst/>
            <a:ahLst/>
            <a:cxnLst/>
            <a:rect l="l" t="t" r="r" b="b"/>
            <a:pathLst>
              <a:path w="1732915" h="7900670">
                <a:moveTo>
                  <a:pt x="0" y="7900670"/>
                </a:moveTo>
                <a:lnTo>
                  <a:pt x="1732699" y="7900670"/>
                </a:lnTo>
                <a:lnTo>
                  <a:pt x="1732699" y="0"/>
                </a:lnTo>
                <a:lnTo>
                  <a:pt x="0" y="0"/>
                </a:lnTo>
                <a:lnTo>
                  <a:pt x="0" y="7900670"/>
                </a:lnTo>
                <a:close/>
              </a:path>
            </a:pathLst>
          </a:custGeom>
          <a:solidFill>
            <a:srgbClr val="00A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065005" y="0"/>
            <a:ext cx="4191000" cy="1120140"/>
          </a:xfrm>
          <a:custGeom>
            <a:avLst/>
            <a:gdLst/>
            <a:ahLst/>
            <a:cxnLst/>
            <a:rect l="l" t="t" r="r" b="b"/>
            <a:pathLst>
              <a:path w="4191000" h="1120140">
                <a:moveTo>
                  <a:pt x="0" y="1120140"/>
                </a:moveTo>
                <a:lnTo>
                  <a:pt x="4190987" y="1120140"/>
                </a:lnTo>
                <a:lnTo>
                  <a:pt x="4190987" y="0"/>
                </a:lnTo>
                <a:lnTo>
                  <a:pt x="0" y="0"/>
                </a:lnTo>
                <a:lnTo>
                  <a:pt x="0" y="1120140"/>
                </a:lnTo>
                <a:close/>
              </a:path>
            </a:pathLst>
          </a:custGeom>
          <a:solidFill>
            <a:srgbClr val="00A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345000" y="5910732"/>
            <a:ext cx="1911350" cy="4249420"/>
          </a:xfrm>
          <a:custGeom>
            <a:avLst/>
            <a:gdLst/>
            <a:ahLst/>
            <a:cxnLst/>
            <a:rect l="l" t="t" r="r" b="b"/>
            <a:pathLst>
              <a:path w="1911350" h="4249420">
                <a:moveTo>
                  <a:pt x="1585937" y="0"/>
                </a:moveTo>
                <a:lnTo>
                  <a:pt x="0" y="4249267"/>
                </a:lnTo>
                <a:lnTo>
                  <a:pt x="1910994" y="4249267"/>
                </a:lnTo>
                <a:lnTo>
                  <a:pt x="1910994" y="43535"/>
                </a:lnTo>
                <a:lnTo>
                  <a:pt x="1585937" y="0"/>
                </a:lnTo>
                <a:close/>
              </a:path>
            </a:pathLst>
          </a:custGeom>
          <a:solidFill>
            <a:srgbClr val="0053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1200" y="4933126"/>
            <a:ext cx="2395728" cy="1497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0533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573439"/>
            <a:ext cx="534670" cy="1586865"/>
          </a:xfrm>
          <a:custGeom>
            <a:avLst/>
            <a:gdLst/>
            <a:ahLst/>
            <a:cxnLst/>
            <a:rect l="l" t="t" r="r" b="b"/>
            <a:pathLst>
              <a:path w="534670" h="1586865">
                <a:moveTo>
                  <a:pt x="0" y="0"/>
                </a:moveTo>
                <a:lnTo>
                  <a:pt x="0" y="1586560"/>
                </a:lnTo>
                <a:lnTo>
                  <a:pt x="348373" y="1586560"/>
                </a:lnTo>
                <a:lnTo>
                  <a:pt x="534162" y="199364"/>
                </a:lnTo>
                <a:lnTo>
                  <a:pt x="0" y="0"/>
                </a:lnTo>
                <a:close/>
              </a:path>
            </a:pathLst>
          </a:custGeom>
          <a:solidFill>
            <a:srgbClr val="005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0533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0533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000" cy="10160000"/>
          </a:xfrm>
          <a:custGeom>
            <a:avLst/>
            <a:gdLst/>
            <a:ahLst/>
            <a:cxnLst/>
            <a:rect l="l" t="t" r="r" b="b"/>
            <a:pathLst>
              <a:path w="16256000" h="10160000">
                <a:moveTo>
                  <a:pt x="0" y="10160000"/>
                </a:moveTo>
                <a:lnTo>
                  <a:pt x="16256000" y="10160000"/>
                </a:lnTo>
                <a:lnTo>
                  <a:pt x="16256000" y="0"/>
                </a:lnTo>
                <a:lnTo>
                  <a:pt x="0" y="0"/>
                </a:lnTo>
                <a:lnTo>
                  <a:pt x="0" y="10160000"/>
                </a:lnTo>
                <a:close/>
              </a:path>
            </a:pathLst>
          </a:custGeom>
          <a:solidFill>
            <a:srgbClr val="0053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3600" y="1175763"/>
            <a:ext cx="1452880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00533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.ie/media/28773/download?inlin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www.ul.ie/remote-working-advi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ul.ie/hr/health-safety-ul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vid19report@ul.ie" TargetMode="External"/><Relationship Id="rId2" Type="http://schemas.openxmlformats.org/officeDocument/2006/relationships/hyperlink" Target="http://www.hse.i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Freya.F.Flynn@ul.ie" TargetMode="External"/><Relationship Id="rId3" Type="http://schemas.openxmlformats.org/officeDocument/2006/relationships/image" Target="../media/image7.png"/><Relationship Id="rId7" Type="http://schemas.openxmlformats.org/officeDocument/2006/relationships/hyperlink" Target="mailto:maggie.hayes@ul.i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grainne.ocarroll@ul.ie" TargetMode="External"/><Relationship Id="rId5" Type="http://schemas.openxmlformats.org/officeDocument/2006/relationships/hyperlink" Target="mailto:Rob.Hickey@ul.ie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ulstaffgardavetting@ul.i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view.officeapps.live.com/op/view.aspx?src=https%3A%2F%2Fwww.ul.ie%2Fsites%2Fdefault%2Ffiles%2Fhr%2FSX031.2%2520Driving%2520For%2520Work%2520Procedure.docx&amp;wdOrigin=BROWSELINK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62733" y="7289800"/>
            <a:ext cx="4182172" cy="2617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933698"/>
            <a:ext cx="1082040" cy="2903220"/>
          </a:xfrm>
          <a:custGeom>
            <a:avLst/>
            <a:gdLst/>
            <a:ahLst/>
            <a:cxnLst/>
            <a:rect l="l" t="t" r="r" b="b"/>
            <a:pathLst>
              <a:path w="1082040" h="2903220">
                <a:moveTo>
                  <a:pt x="0" y="2903220"/>
                </a:moveTo>
                <a:lnTo>
                  <a:pt x="1081849" y="2903220"/>
                </a:lnTo>
                <a:lnTo>
                  <a:pt x="1081849" y="0"/>
                </a:lnTo>
                <a:lnTo>
                  <a:pt x="0" y="0"/>
                </a:lnTo>
                <a:lnTo>
                  <a:pt x="0" y="2903220"/>
                </a:lnTo>
                <a:close/>
              </a:path>
            </a:pathLst>
          </a:custGeom>
          <a:solidFill>
            <a:srgbClr val="0237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414000" cy="2933700"/>
          </a:xfrm>
          <a:custGeom>
            <a:avLst/>
            <a:gdLst/>
            <a:ahLst/>
            <a:cxnLst/>
            <a:rect l="l" t="t" r="r" b="b"/>
            <a:pathLst>
              <a:path w="10414000" h="2933700">
                <a:moveTo>
                  <a:pt x="0" y="2933700"/>
                </a:moveTo>
                <a:lnTo>
                  <a:pt x="10414000" y="2933700"/>
                </a:lnTo>
                <a:lnTo>
                  <a:pt x="10414000" y="0"/>
                </a:lnTo>
                <a:lnTo>
                  <a:pt x="0" y="0"/>
                </a:lnTo>
                <a:lnTo>
                  <a:pt x="0" y="2933700"/>
                </a:lnTo>
                <a:close/>
              </a:path>
            </a:pathLst>
          </a:custGeom>
          <a:solidFill>
            <a:srgbClr val="0237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3800" y="0"/>
            <a:ext cx="5897867" cy="3389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06098" y="0"/>
            <a:ext cx="2049902" cy="153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14596"/>
            <a:ext cx="3426563" cy="25004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hape 175"/>
          <p:cNvSpPr/>
          <p:nvPr/>
        </p:nvSpPr>
        <p:spPr>
          <a:xfrm>
            <a:off x="3860800" y="3708400"/>
            <a:ext cx="7239000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defTabSz="457200">
              <a:lnSpc>
                <a:spcPct val="60000"/>
              </a:lnSpc>
              <a:defRPr sz="2500">
                <a:solidFill>
                  <a:srgbClr val="775213"/>
                </a:solidFill>
                <a:latin typeface="GalanoGrotesqueAlt-Bold"/>
                <a:ea typeface="GalanoGrotesqueAlt-Bold"/>
                <a:cs typeface="GalanoGrotesqueAlt-Bold"/>
                <a:sym typeface="GalanoGrotesqueAlt-Bol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E" sz="4800" b="1" dirty="0">
                <a:solidFill>
                  <a:schemeClr val="bg1"/>
                </a:solidFill>
                <a:latin typeface="Arial"/>
                <a:cs typeface="Arial"/>
              </a:rPr>
              <a:t>Induction </a:t>
            </a:r>
            <a:r>
              <a:rPr lang="en-IE" sz="4800" b="1">
                <a:solidFill>
                  <a:schemeClr val="bg1"/>
                </a:solidFill>
                <a:latin typeface="Arial"/>
                <a:cs typeface="Arial"/>
              </a:rPr>
              <a:t>Presentation </a:t>
            </a:r>
            <a:r>
              <a:rPr lang="en-IE" sz="4800" b="1" dirty="0">
                <a:solidFill>
                  <a:schemeClr val="bg1"/>
                </a:solidFill>
                <a:latin typeface="Arial"/>
                <a:cs typeface="Arial"/>
              </a:rPr>
              <a:t> 2023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76"/>
          <p:cNvSpPr/>
          <p:nvPr/>
        </p:nvSpPr>
        <p:spPr>
          <a:xfrm>
            <a:off x="4718418" y="5461000"/>
            <a:ext cx="5523764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marR="377825" algn="ctr" defTabSz="457200">
              <a:lnSpc>
                <a:spcPct val="130000"/>
              </a:lnSpc>
              <a:buSzPct val="100000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SAFETY UNIT</a:t>
            </a:r>
          </a:p>
          <a:p>
            <a:pPr marR="377825" defTabSz="457200">
              <a:lnSpc>
                <a:spcPct val="130000"/>
              </a:lnSpc>
              <a:buSzPct val="100000"/>
              <a:defRPr sz="1700">
                <a:solidFill>
                  <a:schemeClr val="accent3">
                    <a:lumOff val="-11199"/>
                  </a:schemeClr>
                </a:solidFill>
                <a:latin typeface="+mn-lt"/>
                <a:ea typeface="+mn-ea"/>
                <a:cs typeface="+mn-cs"/>
                <a:sym typeface="GalanoGrotesqueAlt-Medium"/>
              </a:defRPr>
            </a:pPr>
            <a:endParaRPr lang="en-US" sz="2400" b="1" dirty="0">
              <a:solidFill>
                <a:srgbClr val="6C4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Working Remotely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68680" y="2489200"/>
            <a:ext cx="14579600" cy="553998"/>
          </a:xfrm>
        </p:spPr>
        <p:txBody>
          <a:bodyPr/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6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60400" y="2455128"/>
            <a:ext cx="11506200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IE" sz="2800" dirty="0">
                <a:solidFill>
                  <a:srgbClr val="144C2D"/>
                </a:solidFill>
                <a:cs typeface="Calibri"/>
                <a:sym typeface="GalanoGrotesqueAlt-Medium"/>
              </a:rPr>
              <a:t>You are required to review and comply with the current </a:t>
            </a:r>
            <a:r>
              <a:rPr lang="en-IE" sz="2800" dirty="0">
                <a:hlinkClick r:id="rId3"/>
              </a:rPr>
              <a:t>Policy and Procedure for Blended Working</a:t>
            </a:r>
            <a:r>
              <a:rPr lang="en-IE" sz="2800" dirty="0"/>
              <a:t> </a:t>
            </a:r>
            <a:endParaRPr lang="en-IE" sz="2800" dirty="0">
              <a:solidFill>
                <a:srgbClr val="144C2D"/>
              </a:solidFill>
              <a:sym typeface="GalanoGrotesqueAlt-Medium"/>
            </a:endParaRPr>
          </a:p>
          <a:p>
            <a:endParaRPr lang="en-IE" sz="2800" dirty="0">
              <a:solidFill>
                <a:srgbClr val="144C2D"/>
              </a:solidFill>
              <a:sym typeface="GalanoGrotesqueAlt-Medium"/>
            </a:endParaRPr>
          </a:p>
          <a:p>
            <a:r>
              <a:rPr lang="en-IE" sz="2800" dirty="0">
                <a:solidFill>
                  <a:srgbClr val="144C2D"/>
                </a:solidFill>
                <a:sym typeface="GalanoGrotesqueAlt-Medium"/>
              </a:rPr>
              <a:t>Important Health and Safety Guidelines on keeping safe while working form home can be found at:</a:t>
            </a:r>
            <a:endParaRPr lang="en-IE" dirty="0">
              <a:cs typeface="Calibri"/>
            </a:endParaRPr>
          </a:p>
          <a:p>
            <a:endParaRPr lang="en-IE" sz="2800" dirty="0">
              <a:solidFill>
                <a:srgbClr val="144C2D"/>
              </a:solidFill>
              <a:sym typeface="GalanoGrotesqueAlt-Medium"/>
            </a:endParaRPr>
          </a:p>
          <a:p>
            <a:r>
              <a:rPr lang="en-IE" sz="2800" dirty="0">
                <a:hlinkClick r:id="rId4"/>
              </a:rPr>
              <a:t>https://www.ul.ie/remote-working-advice</a:t>
            </a:r>
            <a:r>
              <a:rPr lang="en-IE" sz="2800" dirty="0">
                <a:solidFill>
                  <a:srgbClr val="144C2D"/>
                </a:solidFill>
                <a:sym typeface="GalanoGrotesqueAlt-Medium"/>
              </a:rPr>
              <a:t> </a:t>
            </a:r>
          </a:p>
          <a:p>
            <a:endParaRPr lang="en-IE" sz="2800" dirty="0">
              <a:solidFill>
                <a:srgbClr val="144C2D"/>
              </a:solidFill>
              <a:sym typeface="GalanoGrotesqueAlt-Medium"/>
            </a:endParaRPr>
          </a:p>
          <a:p>
            <a:endParaRPr lang="en-IE" sz="2800" dirty="0">
              <a:solidFill>
                <a:srgbClr val="144C2D"/>
              </a:solidFill>
              <a:sym typeface="GalanoGrotesqueAlt-Medium"/>
            </a:endParaRPr>
          </a:p>
          <a:p>
            <a:endParaRPr lang="en-IE" sz="2800" dirty="0">
              <a:solidFill>
                <a:srgbClr val="144C2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600" y="5171896"/>
            <a:ext cx="66294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9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9146" y="1142589"/>
            <a:ext cx="1295924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IE" spc="-135" dirty="0"/>
              <a:t>Safety Information Available</a:t>
            </a:r>
            <a:endParaRPr spc="-70" dirty="0"/>
          </a:p>
        </p:txBody>
      </p:sp>
      <p:sp>
        <p:nvSpPr>
          <p:cNvPr id="7" name="Rectangle 6"/>
          <p:cNvSpPr/>
          <p:nvPr/>
        </p:nvSpPr>
        <p:spPr>
          <a:xfrm>
            <a:off x="867250" y="2455128"/>
            <a:ext cx="13176575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IE" sz="3600" dirty="0">
              <a:solidFill>
                <a:srgbClr val="144C2D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E" sz="3600" dirty="0">
                <a:solidFill>
                  <a:srgbClr val="144C2D"/>
                </a:solidFill>
              </a:rPr>
              <a:t>University Safety Statement- located on the UL Health and Safety Website. </a:t>
            </a:r>
            <a:endParaRPr lang="en-IE" sz="3600" dirty="0">
              <a:solidFill>
                <a:srgbClr val="144C2D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E" sz="3600" dirty="0">
                <a:solidFill>
                  <a:srgbClr val="144C2D"/>
                </a:solidFill>
              </a:rPr>
              <a:t>Local Safety Statements and other Departmental sources- available from your Head of Department.</a:t>
            </a:r>
            <a:endParaRPr lang="en-IE" sz="3600" dirty="0">
              <a:solidFill>
                <a:srgbClr val="144C2D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E" sz="3600" dirty="0">
                <a:solidFill>
                  <a:srgbClr val="144C2D"/>
                </a:solidFill>
              </a:rPr>
              <a:t>Health &amp; Safety Essentials Booklet-located on the UL Health and Safety Website.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E" sz="3600" dirty="0">
                <a:solidFill>
                  <a:srgbClr val="144C2D"/>
                </a:solidFill>
                <a:cs typeface="Calibri"/>
              </a:rPr>
              <a:t>Your Safety Representative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E" sz="3600" dirty="0">
                <a:solidFill>
                  <a:srgbClr val="144C2D"/>
                </a:solidFill>
              </a:rPr>
              <a:t>HR Website: </a:t>
            </a:r>
            <a:r>
              <a:rPr lang="en-IE" sz="3600" dirty="0">
                <a:solidFill>
                  <a:srgbClr val="144C2D"/>
                </a:solidFill>
                <a:hlinkClick r:id="rId5"/>
              </a:rPr>
              <a:t>http://ul.ie/hr/health-safety-ul</a:t>
            </a:r>
            <a:endParaRPr lang="en-IE" sz="3600" dirty="0">
              <a:solidFill>
                <a:srgbClr val="144C2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9221" y="2453376"/>
            <a:ext cx="8128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IE" dirty="0">
              <a:solidFill>
                <a:srgbClr val="144C2D"/>
              </a:solidFill>
            </a:endParaRPr>
          </a:p>
          <a:p>
            <a:pPr>
              <a:defRPr/>
            </a:pPr>
            <a:endParaRPr lang="en-IE" dirty="0">
              <a:solidFill>
                <a:srgbClr val="144C2D"/>
              </a:solidFill>
            </a:endParaRPr>
          </a:p>
          <a:p>
            <a:pPr>
              <a:defRPr/>
            </a:pPr>
            <a:endParaRPr lang="en-US" dirty="0">
              <a:solidFill>
                <a:srgbClr val="144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2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COVID-19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0" y="2213153"/>
            <a:ext cx="14630400" cy="55399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Management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Advice </a:t>
            </a:r>
            <a:r>
              <a:rPr lang="en-IE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www.hse.ie</a:t>
            </a:r>
            <a:endParaRPr lang="en-I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the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&amp; Respiratory Hygiene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Risk and Very High Risk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C-19 Worker Representative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a positive case </a:t>
            </a:r>
            <a:r>
              <a:rPr lang="en-IE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covid19report@ul.ie</a:t>
            </a:r>
            <a:endParaRPr lang="en-I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your Manager for additional information</a:t>
            </a:r>
          </a:p>
          <a:p>
            <a:endParaRPr lang="en-I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400" y="2946400"/>
            <a:ext cx="4419600" cy="23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5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4825-93DE-7BE0-5A2F-5CCBC94A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SPOT THE HAZARDS!!!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6462F2-81B2-39DB-8230-EF640EA238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861564"/>
            <a:ext cx="13792200" cy="801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2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4138" y="1439790"/>
            <a:ext cx="5905487" cy="8730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36198" y="1041400"/>
            <a:ext cx="2697501" cy="1688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8816" y="5243828"/>
            <a:ext cx="7970520" cy="2547620"/>
          </a:xfrm>
          <a:custGeom>
            <a:avLst/>
            <a:gdLst/>
            <a:ahLst/>
            <a:cxnLst/>
            <a:rect l="l" t="t" r="r" b="b"/>
            <a:pathLst>
              <a:path w="7970520" h="2547620">
                <a:moveTo>
                  <a:pt x="0" y="2547619"/>
                </a:moveTo>
                <a:lnTo>
                  <a:pt x="7969950" y="2547619"/>
                </a:lnTo>
                <a:lnTo>
                  <a:pt x="7969950" y="0"/>
                </a:lnTo>
                <a:lnTo>
                  <a:pt x="0" y="0"/>
                </a:lnTo>
                <a:lnTo>
                  <a:pt x="0" y="2547619"/>
                </a:lnTo>
                <a:close/>
              </a:path>
            </a:pathLst>
          </a:custGeom>
          <a:solidFill>
            <a:srgbClr val="0237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848" y="0"/>
            <a:ext cx="5066665" cy="5243830"/>
          </a:xfrm>
          <a:custGeom>
            <a:avLst/>
            <a:gdLst/>
            <a:ahLst/>
            <a:cxnLst/>
            <a:rect l="l" t="t" r="r" b="b"/>
            <a:pathLst>
              <a:path w="5066665" h="5243830">
                <a:moveTo>
                  <a:pt x="0" y="5243830"/>
                </a:moveTo>
                <a:lnTo>
                  <a:pt x="5066622" y="5243830"/>
                </a:lnTo>
                <a:lnTo>
                  <a:pt x="5066622" y="0"/>
                </a:lnTo>
                <a:lnTo>
                  <a:pt x="0" y="0"/>
                </a:lnTo>
                <a:lnTo>
                  <a:pt x="0" y="5243830"/>
                </a:lnTo>
                <a:close/>
              </a:path>
            </a:pathLst>
          </a:custGeom>
          <a:solidFill>
            <a:srgbClr val="0237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57458" cy="4672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3598" y="6509243"/>
            <a:ext cx="3077845" cy="800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b="1" spc="-300" dirty="0">
                <a:solidFill>
                  <a:srgbClr val="00A850"/>
                </a:solidFill>
                <a:latin typeface="Arial Black"/>
                <a:cs typeface="Arial Black"/>
              </a:rPr>
              <a:t>Thank</a:t>
            </a:r>
            <a:r>
              <a:rPr sz="4700" b="1" spc="-555" dirty="0">
                <a:solidFill>
                  <a:srgbClr val="00A850"/>
                </a:solidFill>
                <a:latin typeface="Arial Black"/>
                <a:cs typeface="Arial Black"/>
              </a:rPr>
              <a:t> </a:t>
            </a:r>
            <a:r>
              <a:rPr sz="4700" b="1" spc="-225" dirty="0">
                <a:solidFill>
                  <a:srgbClr val="00A850"/>
                </a:solidFill>
                <a:latin typeface="Arial Black"/>
                <a:cs typeface="Arial Black"/>
              </a:rPr>
              <a:t>you</a:t>
            </a:r>
            <a:endParaRPr sz="47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30300" y="2933905"/>
            <a:ext cx="1108075" cy="9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800" spc="30" dirty="0">
                <a:solidFill>
                  <a:srgbClr val="FFFFFF"/>
                </a:solidFill>
                <a:latin typeface="Arial Unicode MS"/>
                <a:cs typeface="Arial Unicode MS"/>
              </a:rPr>
              <a:t>University </a:t>
            </a:r>
            <a:r>
              <a:rPr sz="800" spc="50" dirty="0">
                <a:solidFill>
                  <a:srgbClr val="FFFFFF"/>
                </a:solidFill>
                <a:latin typeface="Arial Unicode MS"/>
                <a:cs typeface="Arial Unicode MS"/>
              </a:rPr>
              <a:t>of</a:t>
            </a:r>
            <a:r>
              <a:rPr sz="800" spc="-8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Arial Unicode MS"/>
                <a:cs typeface="Arial Unicode MS"/>
              </a:rPr>
              <a:t>Limerick,  Limerick, </a:t>
            </a:r>
            <a:r>
              <a:rPr sz="800" spc="55" dirty="0">
                <a:solidFill>
                  <a:srgbClr val="FFFFFF"/>
                </a:solidFill>
                <a:latin typeface="Arial Unicode MS"/>
                <a:cs typeface="Arial Unicode MS"/>
              </a:rPr>
              <a:t>V94</a:t>
            </a:r>
            <a:r>
              <a:rPr sz="800" spc="-10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Arial Unicode MS"/>
                <a:cs typeface="Arial Unicode MS"/>
              </a:rPr>
              <a:t>T9PX,</a:t>
            </a:r>
            <a:endParaRPr sz="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spc="15" dirty="0">
                <a:solidFill>
                  <a:srgbClr val="FFFFFF"/>
                </a:solidFill>
                <a:latin typeface="Arial Unicode MS"/>
                <a:cs typeface="Arial Unicode MS"/>
              </a:rPr>
              <a:t>Ireland.</a:t>
            </a:r>
            <a:endParaRPr sz="800">
              <a:latin typeface="Arial Unicode MS"/>
              <a:cs typeface="Arial Unicode MS"/>
            </a:endParaRPr>
          </a:p>
          <a:p>
            <a:pPr marL="12700" marR="236220">
              <a:lnSpc>
                <a:spcPct val="104200"/>
              </a:lnSpc>
              <a:spcBef>
                <a:spcPts val="280"/>
              </a:spcBef>
            </a:pPr>
            <a:r>
              <a:rPr sz="800" spc="20" dirty="0">
                <a:solidFill>
                  <a:srgbClr val="FFFFFF"/>
                </a:solidFill>
                <a:latin typeface="Arial Unicode MS"/>
                <a:cs typeface="Arial Unicode MS"/>
              </a:rPr>
              <a:t>Ollscoil</a:t>
            </a:r>
            <a:r>
              <a:rPr sz="800" spc="-6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Arial Unicode MS"/>
                <a:cs typeface="Arial Unicode MS"/>
              </a:rPr>
              <a:t>Luimnigh,  Luimneach,</a:t>
            </a:r>
            <a:endParaRPr sz="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55" dirty="0">
                <a:solidFill>
                  <a:srgbClr val="FFFFFF"/>
                </a:solidFill>
                <a:latin typeface="Arial Unicode MS"/>
                <a:cs typeface="Arial Unicode MS"/>
              </a:rPr>
              <a:t>V94</a:t>
            </a:r>
            <a:r>
              <a:rPr sz="800" spc="-13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Arial Unicode MS"/>
                <a:cs typeface="Arial Unicode MS"/>
              </a:rPr>
              <a:t>T9PX, </a:t>
            </a:r>
            <a:r>
              <a:rPr sz="800" dirty="0">
                <a:solidFill>
                  <a:srgbClr val="FFFFFF"/>
                </a:solidFill>
                <a:latin typeface="Arial Unicode MS"/>
                <a:cs typeface="Arial Unicode MS"/>
              </a:rPr>
              <a:t>Éire.</a:t>
            </a:r>
            <a:endParaRPr sz="8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800" spc="55" dirty="0">
                <a:solidFill>
                  <a:srgbClr val="FFFFFF"/>
                </a:solidFill>
                <a:latin typeface="Arial Unicode MS"/>
                <a:cs typeface="Arial Unicode MS"/>
              </a:rPr>
              <a:t>+353 </a:t>
            </a:r>
            <a:r>
              <a:rPr sz="800" spc="45" dirty="0">
                <a:solidFill>
                  <a:srgbClr val="FFFFFF"/>
                </a:solidFill>
                <a:latin typeface="Arial Unicode MS"/>
                <a:cs typeface="Arial Unicode MS"/>
              </a:rPr>
              <a:t>(0)</a:t>
            </a:r>
            <a:r>
              <a:rPr sz="800" spc="-13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 Unicode MS"/>
                <a:cs typeface="Arial Unicode MS"/>
              </a:rPr>
              <a:t>61 </a:t>
            </a:r>
            <a:r>
              <a:rPr sz="800" spc="50" dirty="0">
                <a:solidFill>
                  <a:srgbClr val="FFFFFF"/>
                </a:solidFill>
                <a:latin typeface="Arial Unicode MS"/>
                <a:cs typeface="Arial Unicode MS"/>
              </a:rPr>
              <a:t>202020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30300" y="4150607"/>
            <a:ext cx="535305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-110" dirty="0">
                <a:solidFill>
                  <a:srgbClr val="00A850"/>
                </a:solidFill>
                <a:latin typeface="Arial Black"/>
                <a:cs typeface="Arial Black"/>
              </a:rPr>
              <a:t>ul.ie</a:t>
            </a:r>
            <a:endParaRPr sz="19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9146" y="1142589"/>
            <a:ext cx="1295924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IE" spc="-135" dirty="0"/>
              <a:t>Who You Need to Know in the H&amp;S Unit </a:t>
            </a:r>
            <a:endParaRPr spc="-70" dirty="0"/>
          </a:p>
        </p:txBody>
      </p:sp>
      <p:sp>
        <p:nvSpPr>
          <p:cNvPr id="8" name="object 8"/>
          <p:cNvSpPr txBox="1"/>
          <p:nvPr/>
        </p:nvSpPr>
        <p:spPr>
          <a:xfrm>
            <a:off x="1170122" y="2641600"/>
            <a:ext cx="13694089" cy="49244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144C2D"/>
                </a:solidFill>
                <a:cs typeface="Arial"/>
              </a:rPr>
              <a:t>University Safety Officer and Head of the Unit ext 2239 Mob: </a:t>
            </a:r>
            <a:r>
              <a:rPr lang="en-US" sz="3200" b="1">
                <a:solidFill>
                  <a:srgbClr val="144C2D"/>
                </a:solidFill>
                <a:cs typeface="Arial"/>
              </a:rPr>
              <a:t>086 1072153 </a:t>
            </a:r>
            <a:r>
              <a:rPr lang="en-US" sz="3200" b="1" dirty="0">
                <a:solidFill>
                  <a:srgbClr val="144C2D"/>
                </a:solidFill>
                <a:cs typeface="Arial"/>
              </a:rPr>
              <a:t>- </a:t>
            </a:r>
            <a:r>
              <a:rPr lang="en-US" sz="3200" b="1" dirty="0">
                <a:solidFill>
                  <a:srgbClr val="144C2D"/>
                </a:solidFill>
                <a:cs typeface="Arial"/>
                <a:hlinkClick r:id="rId5"/>
              </a:rPr>
              <a:t>Rob.Hickey@ul.ie</a:t>
            </a:r>
            <a:r>
              <a:rPr lang="en-US" sz="3200" b="1" dirty="0">
                <a:solidFill>
                  <a:srgbClr val="144C2D"/>
                </a:solidFill>
                <a:cs typeface="Arial"/>
              </a:rPr>
              <a:t>  </a:t>
            </a:r>
          </a:p>
          <a:p>
            <a:endParaRPr lang="en-US" sz="3200" b="1" dirty="0">
              <a:solidFill>
                <a:srgbClr val="144C2D"/>
              </a:solidFill>
              <a:cs typeface="Arial"/>
            </a:endParaRPr>
          </a:p>
          <a:p>
            <a:r>
              <a:rPr lang="en-US" sz="3200" b="1" dirty="0">
                <a:solidFill>
                  <a:srgbClr val="144C2D"/>
                </a:solidFill>
                <a:cs typeface="Arial"/>
              </a:rPr>
              <a:t>Grainne O’Carroll – Health &amp; Safety Technical Officer ext 2074 </a:t>
            </a:r>
            <a:r>
              <a:rPr lang="en-US" sz="3200" b="1" dirty="0">
                <a:solidFill>
                  <a:srgbClr val="144C2D"/>
                </a:solidFill>
                <a:cs typeface="Arial"/>
                <a:hlinkClick r:id="rId6"/>
              </a:rPr>
              <a:t>grainne.ocarroll@ul.ie</a:t>
            </a:r>
            <a:endParaRPr lang="en-US" sz="3200" b="1" dirty="0">
              <a:solidFill>
                <a:srgbClr val="144C2D"/>
              </a:solidFill>
              <a:cs typeface="Arial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144C2D"/>
              </a:solidFill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144C2D"/>
                </a:solidFill>
                <a:cs typeface="Arial"/>
              </a:rPr>
              <a:t>Maggie Hayes – Health &amp; Safety Technical Officer ext 2429 </a:t>
            </a:r>
            <a:r>
              <a:rPr lang="en-US" sz="3200" b="1" dirty="0">
                <a:solidFill>
                  <a:srgbClr val="144C2D"/>
                </a:solidFill>
                <a:cs typeface="Arial"/>
                <a:hlinkClick r:id="rId7"/>
              </a:rPr>
              <a:t>maggie.hayes@ul.ie</a:t>
            </a:r>
            <a:endParaRPr lang="en-US" sz="3200" b="1" dirty="0">
              <a:solidFill>
                <a:srgbClr val="144C2D"/>
              </a:solidFill>
              <a:cs typeface="Arial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144C2D"/>
              </a:solidFill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144C2D"/>
                </a:solidFill>
                <a:cs typeface="Arial"/>
              </a:rPr>
              <a:t>Freya Flynn - H&amp;S Administrator ext 2374  </a:t>
            </a:r>
            <a:r>
              <a:rPr lang="en-US" sz="3200" b="1" dirty="0">
                <a:solidFill>
                  <a:srgbClr val="144C2D"/>
                </a:solidFill>
                <a:cs typeface="Arial"/>
                <a:hlinkClick r:id="rId8"/>
              </a:rPr>
              <a:t>Freya.F.Flynn@ul.ie</a:t>
            </a:r>
            <a:r>
              <a:rPr lang="en-US" sz="3200" b="1" dirty="0">
                <a:solidFill>
                  <a:srgbClr val="144C2D"/>
                </a:solidFill>
                <a:cs typeface="Arial"/>
              </a:rPr>
              <a:t>  </a:t>
            </a:r>
            <a:endParaRPr lang="en-US" sz="3200" b="1" dirty="0">
              <a:solidFill>
                <a:srgbClr val="FF0000"/>
              </a:solidFill>
              <a:cs typeface="Arial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cs typeface="Arial"/>
              </a:rPr>
              <a:t>The Team are available for contact on MS Teams. </a:t>
            </a:r>
            <a:endParaRPr lang="en-US" sz="3200" b="1" dirty="0">
              <a:solidFill>
                <a:srgbClr val="144C2D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9146" y="1142589"/>
            <a:ext cx="1295924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IE" spc="-135" dirty="0"/>
              <a:t>Our Role</a:t>
            </a:r>
            <a:endParaRPr spc="-70" dirty="0"/>
          </a:p>
        </p:txBody>
      </p:sp>
      <p:sp>
        <p:nvSpPr>
          <p:cNvPr id="7" name="Rectangle 6"/>
          <p:cNvSpPr/>
          <p:nvPr/>
        </p:nvSpPr>
        <p:spPr>
          <a:xfrm>
            <a:off x="863600" y="3110774"/>
            <a:ext cx="12369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Advising on Occupational Safety, Health &amp; Welfare </a:t>
            </a:r>
          </a:p>
          <a:p>
            <a:pPr lvl="1" indent="-457200" hangingPunct="0">
              <a:buFont typeface="Arial" panose="020B0604020202020204" pitchFamily="34" charset="0"/>
              <a:buChar char="•"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Conducting H&amp;S Inspections</a:t>
            </a:r>
          </a:p>
          <a:p>
            <a:pPr lvl="1" indent="-457200" hangingPunct="0">
              <a:buFont typeface="Arial" panose="020B0604020202020204" pitchFamily="34" charset="0"/>
              <a:buChar char="•"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Conducting H&amp;S Assessments (DSE, Manual Handling etc.) as required</a:t>
            </a:r>
          </a:p>
          <a:p>
            <a:pPr lvl="1" indent="-457200" hangingPunct="0">
              <a:buFont typeface="Arial" panose="020B0604020202020204" pitchFamily="34" charset="0"/>
              <a:buChar char="•"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Provision of H&amp;S Advice to Departments</a:t>
            </a:r>
          </a:p>
          <a:p>
            <a:pPr lvl="1" indent="-457200" hangingPunct="0">
              <a:buFont typeface="Arial" panose="020B0604020202020204" pitchFamily="34" charset="0"/>
              <a:buChar char="•"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Developing H&amp;S Policies &amp; Plans</a:t>
            </a:r>
          </a:p>
          <a:p>
            <a:pPr lvl="1" indent="-457200" hangingPunct="0">
              <a:buFont typeface="Arial" panose="020B0604020202020204" pitchFamily="34" charset="0"/>
              <a:buChar char="•"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Co-ordinating H&amp;S Training </a:t>
            </a:r>
          </a:p>
          <a:p>
            <a:pPr lvl="1" indent="-457200" hangingPunct="0">
              <a:buFont typeface="Arial" panose="020B0604020202020204" pitchFamily="34" charset="0"/>
              <a:buChar char="•"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Advising on Fire Safety</a:t>
            </a:r>
          </a:p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Conducting Staff Garda Vetting email </a:t>
            </a: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  <a:hlinkClick r:id="rId5"/>
              </a:rPr>
              <a:t>ulstaffgardavetting@ul.ie</a:t>
            </a:r>
            <a:endParaRPr kumimoji="0" lang="en-IE" sz="3200" b="0" i="0" u="none" strike="noStrike" kern="0" cap="none" spc="0" normalizeH="0" baseline="0" noProof="0" dirty="0">
              <a:ln>
                <a:noFill/>
              </a:ln>
              <a:solidFill>
                <a:srgbClr val="144C2D"/>
              </a:solidFill>
              <a:effectLst/>
              <a:uLnTx/>
              <a:uFillTx/>
              <a:cs typeface="Arial"/>
              <a:sym typeface="Arial"/>
            </a:endParaRPr>
          </a:p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Overseeing Child Safeguarding</a:t>
            </a:r>
          </a:p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lang="en-IE" sz="3200" kern="0" dirty="0">
                <a:solidFill>
                  <a:srgbClr val="144C2D"/>
                </a:solidFill>
                <a:cs typeface="Arial"/>
                <a:sym typeface="Arial"/>
              </a:rPr>
              <a:t>Co-ordinating </a:t>
            </a: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Wellbeing (</a:t>
            </a:r>
            <a:r>
              <a:rPr kumimoji="0" lang="en-IE" sz="3200" b="0" i="0" u="none" strike="noStrike" kern="0" cap="none" spc="0" normalizeH="0" baseline="0" noProof="0" dirty="0" err="1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Bewell@UL</a:t>
            </a:r>
            <a:r>
              <a:rPr kumimoji="0" lang="en-IE" sz="32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539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9146" y="1142589"/>
            <a:ext cx="1295924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IE" spc="-135" dirty="0"/>
              <a:t>Your Role</a:t>
            </a:r>
            <a:endParaRPr spc="-70" dirty="0"/>
          </a:p>
        </p:txBody>
      </p:sp>
      <p:sp>
        <p:nvSpPr>
          <p:cNvPr id="8" name="Rectangle 7"/>
          <p:cNvSpPr/>
          <p:nvPr/>
        </p:nvSpPr>
        <p:spPr>
          <a:xfrm>
            <a:off x="863600" y="2032000"/>
            <a:ext cx="12674600" cy="70480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IE" sz="2800" u="sng" dirty="0">
                <a:solidFill>
                  <a:srgbClr val="144C2D"/>
                </a:solidFill>
              </a:rPr>
              <a:t>Employees must: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</a:rPr>
              <a:t>Protect their own safety and health and that of anyone who may be affected by their acts or omissions at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</a:rPr>
              <a:t>Not be under the influence of any intoxicant.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</a:rPr>
              <a:t>Cooperate with their employer with regard to safety.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</a:rPr>
              <a:t>Not engage in any improper conduct.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</a:rPr>
              <a:t>Participate in safety and health training.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</a:rPr>
              <a:t>Make proper use of all machinery, tools, substances, etc. and of all </a:t>
            </a:r>
            <a:r>
              <a:rPr lang="en-IE" sz="2800" u="sng" dirty="0">
                <a:solidFill>
                  <a:srgbClr val="144C2D"/>
                </a:solidFill>
              </a:rPr>
              <a:t>Personal Protective Equipment </a:t>
            </a:r>
            <a:r>
              <a:rPr lang="en-IE" sz="2800" dirty="0">
                <a:solidFill>
                  <a:srgbClr val="144C2D"/>
                </a:solidFill>
              </a:rPr>
              <a:t>provided for use at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</a:rPr>
              <a:t>Report any defects in the place of work, equipment, etc. which might endanger safety and health.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44C2D"/>
                </a:solidFill>
              </a:rPr>
              <a:t>Report accidents and incidents as soon as possible to your </a:t>
            </a:r>
            <a:r>
              <a:rPr lang="en-GB" sz="2800" u="sng" dirty="0">
                <a:solidFill>
                  <a:srgbClr val="144C2D"/>
                </a:solidFill>
              </a:rPr>
              <a:t>supervisor or manager</a:t>
            </a:r>
            <a:r>
              <a:rPr lang="en-GB" sz="2800" dirty="0">
                <a:solidFill>
                  <a:srgbClr val="144C2D"/>
                </a:solidFill>
              </a:rPr>
              <a:t>. Your supervisor or manager should complete a </a:t>
            </a:r>
          </a:p>
          <a:p>
            <a:pPr marL="203200" indent="0">
              <a:buNone/>
              <a:defRPr/>
            </a:pPr>
            <a:r>
              <a:rPr lang="en-GB" sz="2800" dirty="0">
                <a:solidFill>
                  <a:srgbClr val="144C2D"/>
                </a:solidFill>
              </a:rPr>
              <a:t> First Aid Form, Accident Report Form or Dangerous Occurrence Form</a:t>
            </a:r>
          </a:p>
          <a:p>
            <a:pPr marL="203200" indent="0">
              <a:buNone/>
              <a:defRPr/>
            </a:pPr>
            <a:endParaRPr lang="en-GB" sz="2000" dirty="0">
              <a:solidFill>
                <a:srgbClr val="144C2D"/>
              </a:solidFill>
            </a:endParaRPr>
          </a:p>
          <a:p>
            <a:pPr marL="203200">
              <a:defRPr/>
            </a:pPr>
            <a:r>
              <a:rPr lang="en-IE" sz="4000" b="1" dirty="0">
                <a:solidFill>
                  <a:srgbClr val="FF0000"/>
                </a:solidFill>
              </a:rPr>
              <a:t>     UL CAMPUS EMERGENCY NUMBER= 3333/ 061 213333</a:t>
            </a:r>
            <a:endParaRPr lang="en-IE" sz="40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49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9146" y="1142589"/>
            <a:ext cx="1295924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IE" spc="-135" dirty="0"/>
              <a:t>Fire Safety</a:t>
            </a:r>
            <a:endParaRPr spc="-70" dirty="0"/>
          </a:p>
        </p:txBody>
      </p:sp>
      <p:sp>
        <p:nvSpPr>
          <p:cNvPr id="7" name="Rectangle 6"/>
          <p:cNvSpPr/>
          <p:nvPr/>
        </p:nvSpPr>
        <p:spPr>
          <a:xfrm>
            <a:off x="909146" y="2155955"/>
            <a:ext cx="11988800" cy="74174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03200" lvl="0" hangingPunct="0"/>
            <a:r>
              <a:rPr kumimoji="0" lang="en-IE" sz="2800" b="0" i="0" u="sng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If you discover a fire: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kumimoji="0" lang="en-IE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Break the nearest fire alarm call point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kumimoji="0" lang="en-IE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Dial </a:t>
            </a:r>
            <a:r>
              <a:rPr kumimoji="0" lang="en-IE" sz="2800" b="1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999/112</a:t>
            </a:r>
            <a:r>
              <a:rPr kumimoji="0" lang="en-IE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 to alert the emergency services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kumimoji="0" lang="en-IE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Dial 3333 – internal campus emergency number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If the fire is </a:t>
            </a:r>
            <a:r>
              <a:rPr lang="en-GB" sz="2800" kern="0" dirty="0">
                <a:solidFill>
                  <a:srgbClr val="144C2D"/>
                </a:solidFill>
                <a:cs typeface="Arial"/>
                <a:sym typeface="Arial"/>
              </a:rPr>
              <a:t>small, contained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lang="en-GB" sz="2800" kern="0" dirty="0">
                <a:solidFill>
                  <a:srgbClr val="144C2D"/>
                </a:solidFill>
                <a:cs typeface="Arial"/>
                <a:sym typeface="Arial"/>
              </a:rPr>
              <a:t>and you have been trained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consider using the nearest appropriate appliance provided.</a:t>
            </a:r>
            <a:r>
              <a:rPr lang="en-GB" sz="2800" kern="0" dirty="0">
                <a:solidFill>
                  <a:srgbClr val="144C2D"/>
                </a:solidFill>
                <a:cs typeface="Arial"/>
                <a:sym typeface="Arial"/>
              </a:rPr>
              <a:t> 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144C2D"/>
              </a:solidFill>
              <a:effectLst/>
              <a:uLnTx/>
              <a:uFillTx/>
              <a:cs typeface="Arial"/>
              <a:sym typeface="Arial"/>
            </a:endParaRP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kumimoji="0" lang="en-IE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Do not take unnecessary risks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kumimoji="0" lang="en-IE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Evacuate</a:t>
            </a:r>
          </a:p>
          <a:p>
            <a:pPr lvl="0" hangingPunct="0"/>
            <a:endParaRPr kumimoji="0" lang="en-IE" sz="2800" b="0" i="0" u="none" strike="noStrike" kern="0" cap="none" spc="0" normalizeH="0" baseline="0" noProof="0" dirty="0">
              <a:ln>
                <a:noFill/>
              </a:ln>
              <a:solidFill>
                <a:srgbClr val="144C2D"/>
              </a:solidFill>
              <a:effectLst/>
              <a:uLnTx/>
              <a:uFillTx/>
              <a:cs typeface="Arial"/>
              <a:sym typeface="Arial"/>
            </a:endParaRPr>
          </a:p>
          <a:p>
            <a:pPr marL="203200" lvl="0" hangingPunct="0"/>
            <a:r>
              <a:rPr kumimoji="0" lang="en-IE" sz="2800" b="0" i="0" u="sng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If the fire alarm sounds: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Leave the building by the nearest exit point, don’t delay to pick up personal belongings 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kumimoji="0" lang="en-IE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Do not use the lift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Assemble at the Assembly Point for the building.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Follow the </a:t>
            </a:r>
            <a:r>
              <a:rPr lang="en-GB" sz="2800" kern="0" dirty="0">
                <a:solidFill>
                  <a:srgbClr val="144C2D"/>
                </a:solidFill>
                <a:cs typeface="Arial"/>
                <a:sym typeface="Arial"/>
              </a:rPr>
              <a:t>Emergency Evacuation Stewards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 instructions and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Do Not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44C2D"/>
                </a:solidFill>
                <a:effectLst/>
                <a:uLnTx/>
                <a:uFillTx/>
                <a:cs typeface="Arial"/>
                <a:sym typeface="Arial"/>
              </a:rPr>
              <a:t> re-enter the building unless authorised</a:t>
            </a:r>
          </a:p>
          <a:p>
            <a:r>
              <a:rPr lang="en-IE" sz="2800" b="1" kern="0" dirty="0">
                <a:solidFill>
                  <a:srgbClr val="FF0000"/>
                </a:solidFill>
                <a:ea typeface="+mn-lt"/>
                <a:cs typeface="+mn-lt"/>
              </a:rPr>
              <a:t>                     UL CAMPUS EMERGENCY NUMBER= 3333/ 061 213333</a:t>
            </a:r>
            <a:endParaRPr lang="en-GB" sz="2800" kern="0" dirty="0">
              <a:solidFill>
                <a:srgbClr val="144C2D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25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9146" y="1142589"/>
            <a:ext cx="1295924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IE" spc="-135" dirty="0"/>
              <a:t>Misc. Safety Topics</a:t>
            </a:r>
            <a:endParaRPr spc="-70" dirty="0"/>
          </a:p>
        </p:txBody>
      </p:sp>
      <p:sp>
        <p:nvSpPr>
          <p:cNvPr id="7" name="Rectangle 6"/>
          <p:cNvSpPr/>
          <p:nvPr/>
        </p:nvSpPr>
        <p:spPr>
          <a:xfrm>
            <a:off x="909146" y="2455128"/>
            <a:ext cx="8128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3200" lvl="0" hangingPunct="0"/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144C2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117" y="2453376"/>
            <a:ext cx="12045361" cy="59093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E" sz="3600" b="1" i="1" u="sng" dirty="0">
                <a:solidFill>
                  <a:srgbClr val="144C2D"/>
                </a:solidFill>
              </a:rPr>
              <a:t>Drive slowly</a:t>
            </a:r>
            <a:r>
              <a:rPr lang="en-IE" sz="3600" dirty="0">
                <a:solidFill>
                  <a:srgbClr val="144C2D"/>
                </a:solidFill>
              </a:rPr>
              <a:t> – the campus speed limit is </a:t>
            </a:r>
            <a:r>
              <a:rPr lang="en-IE" sz="3600" b="1" dirty="0">
                <a:solidFill>
                  <a:srgbClr val="144C2D"/>
                </a:solidFill>
              </a:rPr>
              <a:t>40 km/h</a:t>
            </a:r>
            <a:r>
              <a:rPr lang="en-IE" sz="3600" dirty="0">
                <a:solidFill>
                  <a:srgbClr val="144C2D"/>
                </a:solidFill>
              </a:rPr>
              <a:t> (25 mph)</a:t>
            </a:r>
            <a:endParaRPr lang="en-IE" sz="3600" dirty="0">
              <a:solidFill>
                <a:srgbClr val="144C2D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E" sz="3600" dirty="0">
                <a:solidFill>
                  <a:srgbClr val="144C2D"/>
                </a:solidFill>
              </a:rPr>
              <a:t>Child Safeguarding + Garda Vetting &amp; Foreign Police Clearance Policy for those carrying out relevant work with children and vulnerable persons.</a:t>
            </a:r>
            <a:endParaRPr lang="en-IE" sz="3600" dirty="0">
              <a:solidFill>
                <a:srgbClr val="144C2D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E" sz="3600" dirty="0">
                <a:solidFill>
                  <a:srgbClr val="144C2D"/>
                </a:solidFill>
                <a:cs typeface="Calibri"/>
              </a:rPr>
              <a:t>Driving for Work Procedure: </a:t>
            </a:r>
            <a:r>
              <a:rPr lang="en-IE" sz="3600" dirty="0">
                <a:ea typeface="+mn-lt"/>
                <a:cs typeface="+mn-lt"/>
                <a:hlinkClick r:id="rId5"/>
              </a:rPr>
              <a:t>SX031.2 Driving For Work Procedure.docx (live.com) </a:t>
            </a:r>
            <a:endParaRPr lang="en-IE" sz="3600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E" sz="3600" dirty="0">
                <a:solidFill>
                  <a:srgbClr val="144C2D"/>
                </a:solidFill>
              </a:rPr>
              <a:t>Take care at pedestrian crossings - never assume cars will stop!</a:t>
            </a:r>
            <a:endParaRPr lang="en-IE" sz="3600" dirty="0">
              <a:solidFill>
                <a:srgbClr val="144C2D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IE" sz="3600" dirty="0">
                <a:solidFill>
                  <a:srgbClr val="144C2D"/>
                </a:solidFill>
              </a:rPr>
              <a:t>No smoking or vaping anywhere on the campus. </a:t>
            </a:r>
            <a:endParaRPr lang="en-IE" sz="3600" dirty="0">
              <a:solidFill>
                <a:srgbClr val="144C2D"/>
              </a:solidFill>
              <a:cs typeface="Calibri"/>
            </a:endParaRPr>
          </a:p>
          <a:p>
            <a:pPr>
              <a:defRPr/>
            </a:pPr>
            <a:endParaRPr lang="en-IE" dirty="0">
              <a:solidFill>
                <a:srgbClr val="144C2D"/>
              </a:solidFill>
            </a:endParaRPr>
          </a:p>
          <a:p>
            <a:pPr>
              <a:defRPr/>
            </a:pPr>
            <a:endParaRPr lang="en-IE" dirty="0">
              <a:solidFill>
                <a:srgbClr val="144C2D"/>
              </a:solidFill>
            </a:endParaRPr>
          </a:p>
          <a:p>
            <a:pPr>
              <a:defRPr/>
            </a:pPr>
            <a:endParaRPr lang="en-US" dirty="0">
              <a:solidFill>
                <a:srgbClr val="144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0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9146" y="1142589"/>
            <a:ext cx="1295924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IE" spc="-135" dirty="0"/>
              <a:t>How We Can Support You</a:t>
            </a:r>
            <a:endParaRPr spc="-70" dirty="0"/>
          </a:p>
        </p:txBody>
      </p:sp>
      <p:sp>
        <p:nvSpPr>
          <p:cNvPr id="7" name="Rectangle 6"/>
          <p:cNvSpPr/>
          <p:nvPr/>
        </p:nvSpPr>
        <p:spPr>
          <a:xfrm>
            <a:off x="909146" y="2455128"/>
            <a:ext cx="8128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3200" lvl="0" hangingPunct="0"/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144C2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9221" y="2453376"/>
            <a:ext cx="8128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IE" dirty="0">
              <a:solidFill>
                <a:srgbClr val="144C2D"/>
              </a:solidFill>
            </a:endParaRPr>
          </a:p>
          <a:p>
            <a:pPr>
              <a:defRPr/>
            </a:pPr>
            <a:endParaRPr lang="en-IE" dirty="0">
              <a:solidFill>
                <a:srgbClr val="144C2D"/>
              </a:solidFill>
            </a:endParaRPr>
          </a:p>
          <a:p>
            <a:pPr>
              <a:defRPr/>
            </a:pPr>
            <a:endParaRPr lang="en-US" dirty="0">
              <a:solidFill>
                <a:srgbClr val="144C2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117" y="2453376"/>
            <a:ext cx="13281320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144C2D"/>
                </a:solidFill>
              </a:rPr>
              <a:t>Safety inspections</a:t>
            </a:r>
            <a:endParaRPr lang="en-IE" sz="3600" dirty="0">
              <a:solidFill>
                <a:srgbClr val="144C2D"/>
              </a:solidFill>
              <a:cs typeface="Calibri"/>
            </a:endParaRPr>
          </a:p>
          <a:p>
            <a:endParaRPr lang="en-IE" sz="3600" dirty="0">
              <a:solidFill>
                <a:srgbClr val="144C2D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144C2D"/>
                </a:solidFill>
              </a:rPr>
              <a:t>Advice on safety improvements</a:t>
            </a:r>
            <a:endParaRPr lang="en-IE" sz="3600" dirty="0">
              <a:solidFill>
                <a:srgbClr val="144C2D"/>
              </a:solidFill>
              <a:cs typeface="Calibri"/>
            </a:endParaRPr>
          </a:p>
          <a:p>
            <a:endParaRPr lang="en-IE" sz="3600" dirty="0">
              <a:solidFill>
                <a:srgbClr val="144C2D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144C2D"/>
                </a:solidFill>
              </a:rPr>
              <a:t>Risk Assessments - All activities taking place on campus must be risk assessed (by your department or another competent person) and the risks reduced to an acceptable level.</a:t>
            </a:r>
            <a:endParaRPr lang="en-IE" sz="3600" dirty="0">
              <a:solidFill>
                <a:srgbClr val="144C2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13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9146" y="1142589"/>
            <a:ext cx="1295924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IE" spc="-135" dirty="0"/>
              <a:t>How We Can Support You</a:t>
            </a:r>
            <a:endParaRPr spc="-70" dirty="0"/>
          </a:p>
        </p:txBody>
      </p:sp>
      <p:sp>
        <p:nvSpPr>
          <p:cNvPr id="7" name="Rectangle 6"/>
          <p:cNvSpPr/>
          <p:nvPr/>
        </p:nvSpPr>
        <p:spPr>
          <a:xfrm>
            <a:off x="909146" y="2455128"/>
            <a:ext cx="8128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3200" lvl="0" hangingPunct="0"/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144C2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9221" y="2453376"/>
            <a:ext cx="8128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IE" dirty="0">
              <a:solidFill>
                <a:srgbClr val="144C2D"/>
              </a:solidFill>
            </a:endParaRPr>
          </a:p>
          <a:p>
            <a:pPr>
              <a:defRPr/>
            </a:pPr>
            <a:endParaRPr lang="en-IE" dirty="0">
              <a:solidFill>
                <a:srgbClr val="144C2D"/>
              </a:solidFill>
            </a:endParaRPr>
          </a:p>
          <a:p>
            <a:pPr>
              <a:defRPr/>
            </a:pPr>
            <a:endParaRPr lang="en-US" dirty="0">
              <a:solidFill>
                <a:srgbClr val="144C2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9701" y="2413000"/>
            <a:ext cx="8128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</a:rPr>
              <a:t>The Employee Support Service (ESS) is a confidential counselling and advice service to assist all of us in dealing with personal issues that could pose a risk to our health, well-being, relationships and jobs.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</a:rPr>
              <a:t>Service is free to UL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</a:rPr>
              <a:t>Service is voluntary – the decision to use the service and avail of counselling rests with the individual.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</a:rPr>
              <a:t>The service is confidential and independent.</a:t>
            </a:r>
          </a:p>
          <a:p>
            <a:pPr marL="203200" indent="0" algn="ctr">
              <a:buNone/>
            </a:pPr>
            <a:r>
              <a:rPr lang="en-IE" sz="4000" dirty="0">
                <a:solidFill>
                  <a:srgbClr val="144C2D"/>
                </a:solidFill>
              </a:rPr>
              <a:t>FREEPHONE: 1800 201 346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4000" y="2890930"/>
            <a:ext cx="4885089" cy="34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7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38200" y="8699500"/>
            <a:ext cx="2091086" cy="130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395" y="0"/>
            <a:ext cx="2387605" cy="114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468078"/>
            <a:ext cx="1179829" cy="691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9146" y="1142589"/>
            <a:ext cx="1295924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IE" spc="-135" dirty="0"/>
              <a:t>H&amp;S Training &amp; </a:t>
            </a:r>
            <a:r>
              <a:rPr lang="en-IE" spc="-135" dirty="0" err="1"/>
              <a:t>BeWell@UL</a:t>
            </a:r>
            <a:endParaRPr spc="-70" dirty="0"/>
          </a:p>
        </p:txBody>
      </p:sp>
      <p:sp>
        <p:nvSpPr>
          <p:cNvPr id="7" name="Rectangle 6"/>
          <p:cNvSpPr/>
          <p:nvPr/>
        </p:nvSpPr>
        <p:spPr>
          <a:xfrm>
            <a:off x="660400" y="2455128"/>
            <a:ext cx="10634173" cy="48320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  <a:sym typeface="GalanoGrotesqueAlt-Medium"/>
              </a:rPr>
              <a:t>Health and Safety training is held throughout the year and includes courses such as First Aid Response, Manual Handling, Chemical Agent Risk Assessment, Evacuation Chair Training. </a:t>
            </a:r>
            <a:endParaRPr lang="en-US" sz="2800" b="1" dirty="0">
              <a:solidFill>
                <a:srgbClr val="144C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  <a:cs typeface="Calibri"/>
              </a:rPr>
              <a:t>Please advise your Head of Department of your safety training needs and your Head of Department can them email us at</a:t>
            </a:r>
            <a:r>
              <a:rPr lang="en-IE" sz="2800" dirty="0">
                <a:solidFill>
                  <a:srgbClr val="144C2D"/>
                </a:solidFill>
              </a:rPr>
              <a:t> 	</a:t>
            </a:r>
            <a:r>
              <a:rPr lang="en-IE" sz="2800" dirty="0">
                <a:solidFill>
                  <a:srgbClr val="0070C0"/>
                </a:solidFill>
              </a:rPr>
              <a:t>hnsbookings@ul.ie</a:t>
            </a:r>
            <a:endParaRPr lang="en-IE" sz="2800" dirty="0">
              <a:solidFill>
                <a:srgbClr val="0070C0"/>
              </a:solidFill>
              <a:cs typeface="Calibri"/>
            </a:endParaRPr>
          </a:p>
          <a:p>
            <a:endParaRPr lang="en-IE" sz="2800" dirty="0">
              <a:solidFill>
                <a:srgbClr val="144C2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44C2D"/>
                </a:solidFill>
              </a:rPr>
              <a:t>Be Well events are scheduled during the academic year. It is free service running H&amp;S related and/or complimentary therapies. Take up is popular;  look out for UL Connect announcements from: BeWell@ul.ie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000" y="2455128"/>
            <a:ext cx="8128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IE" dirty="0">
              <a:solidFill>
                <a:srgbClr val="144C2D"/>
              </a:solidFill>
            </a:endParaRPr>
          </a:p>
          <a:p>
            <a:pPr>
              <a:defRPr/>
            </a:pPr>
            <a:endParaRPr lang="en-IE" dirty="0">
              <a:solidFill>
                <a:srgbClr val="144C2D"/>
              </a:solidFill>
            </a:endParaRPr>
          </a:p>
          <a:p>
            <a:pPr>
              <a:defRPr/>
            </a:pPr>
            <a:endParaRPr lang="en-US" dirty="0">
              <a:solidFill>
                <a:srgbClr val="144C2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7289800"/>
            <a:ext cx="1538446" cy="15215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146" y="7289800"/>
            <a:ext cx="1390368" cy="15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73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86038FF151642A201BF284DBBDBAC" ma:contentTypeVersion="17" ma:contentTypeDescription="Create a new document." ma:contentTypeScope="" ma:versionID="6868a3867b829fcb09cd571b7403a524">
  <xsd:schema xmlns:xsd="http://www.w3.org/2001/XMLSchema" xmlns:xs="http://www.w3.org/2001/XMLSchema" xmlns:p="http://schemas.microsoft.com/office/2006/metadata/properties" xmlns:ns2="b29fd32e-51af-4611-ba53-ed75a7f62d62" xmlns:ns3="77cc4787-355f-4046-9859-e106b1aec91d" targetNamespace="http://schemas.microsoft.com/office/2006/metadata/properties" ma:root="true" ma:fieldsID="5fcfcb21943c4ca1861315b10bf34df7" ns2:_="" ns3:_="">
    <xsd:import namespace="b29fd32e-51af-4611-ba53-ed75a7f62d62"/>
    <xsd:import namespace="77cc4787-355f-4046-9859-e106b1aec9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fd32e-51af-4611-ba53-ed75a7f62d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c4787-355f-4046-9859-e106b1aec91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4fcbe87-0813-4266-b274-dd7a23b5bee2}" ma:internalName="TaxCatchAll" ma:showField="CatchAllData" ma:web="77cc4787-355f-4046-9859-e106b1aec9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9fd32e-51af-4611-ba53-ed75a7f62d62">
      <Terms xmlns="http://schemas.microsoft.com/office/infopath/2007/PartnerControls"/>
    </lcf76f155ced4ddcb4097134ff3c332f>
    <TaxCatchAll xmlns="77cc4787-355f-4046-9859-e106b1aec91d" xsi:nil="true"/>
  </documentManagement>
</p:properties>
</file>

<file path=customXml/itemProps1.xml><?xml version="1.0" encoding="utf-8"?>
<ds:datastoreItem xmlns:ds="http://schemas.openxmlformats.org/officeDocument/2006/customXml" ds:itemID="{8F71F673-DCDE-4747-B816-DE6FE2140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7A5F49-1116-4AF9-852C-E9804EF8A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fd32e-51af-4611-ba53-ed75a7f62d62"/>
    <ds:schemaRef ds:uri="77cc4787-355f-4046-9859-e106b1aec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201BFB-5F90-4FCC-9625-7B8A7DD03398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77cc4787-355f-4046-9859-e106b1aec91d"/>
    <ds:schemaRef ds:uri="http://purl.org/dc/dcmitype/"/>
    <ds:schemaRef ds:uri="http://purl.org/dc/terms/"/>
    <ds:schemaRef ds:uri="http://schemas.openxmlformats.org/package/2006/metadata/core-properties"/>
    <ds:schemaRef ds:uri="b29fd32e-51af-4611-ba53-ed75a7f62d62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931</Words>
  <Application>Microsoft Office PowerPoint</Application>
  <PresentationFormat>Custom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Who You Need to Know in the H&amp;S Unit </vt:lpstr>
      <vt:lpstr>Our Role</vt:lpstr>
      <vt:lpstr>Your Role</vt:lpstr>
      <vt:lpstr>Fire Safety</vt:lpstr>
      <vt:lpstr>Misc. Safety Topics</vt:lpstr>
      <vt:lpstr>How We Can Support You</vt:lpstr>
      <vt:lpstr>How We Can Support You</vt:lpstr>
      <vt:lpstr>H&amp;S Training &amp; BeWell@UL</vt:lpstr>
      <vt:lpstr>Working Remotely </vt:lpstr>
      <vt:lpstr>Safety Information Available</vt:lpstr>
      <vt:lpstr>COVID-19</vt:lpstr>
      <vt:lpstr>SPOT THE HAZARDS!!!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Aoife.Corrigan</dc:creator>
  <cp:lastModifiedBy>Michelle.Noonan</cp:lastModifiedBy>
  <cp:revision>134</cp:revision>
  <cp:lastPrinted>2022-05-19T08:34:06Z</cp:lastPrinted>
  <dcterms:created xsi:type="dcterms:W3CDTF">2019-10-30T10:01:03Z</dcterms:created>
  <dcterms:modified xsi:type="dcterms:W3CDTF">2023-09-06T15:20:15Z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2019-10-21T00:00:00Z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2019-10-30T00:00:00Z</vt:filetime>
  </property>
  <property fmtid="{D5CDD505-2E9C-101B-9397-08002B2CF9AE}" pid="5" name="ContentTypeId">
    <vt:lpwstr>0x01010089D86038FF151642A201BF284DBBDBAC</vt:lpwstr>
  </property>
  <property fmtid="{D5CDD505-2E9C-101B-9397-08002B2CF9AE}" pid="6" name="MediaServiceImageTags">
    <vt:lpwstr/>
  </property>
</Properties>
</file>