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omments/modernComment_101_0.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 id="260" r:id="rId9"/>
    <p:sldId id="261" r:id="rId10"/>
    <p:sldId id="264" r:id="rId11"/>
    <p:sldId id="263" r:id="rId12"/>
    <p:sldId id="265" r:id="rId13"/>
    <p:sldId id="262" r:id="rId14"/>
  </p:sldIdLst>
  <p:sldSz cx="7556500" cy="10699750"/>
  <p:notesSz cx="7556500" cy="106997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0C2E343-1090-7BE1-6644-589738316C81}" name="Daisy Lauren-Sherburn" initials="DLS" userId="S::dls1f13@soton.ac.uk::c7edcea7-d37e-4072-a1b5-4c287159362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B9C6"/>
    <a:srgbClr val="F4ECEC"/>
    <a:srgbClr val="C1D100"/>
    <a:srgbClr val="B3DB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9B07C3-302A-412A-81FA-240D42F32C96}" v="3" dt="2023-08-08T09:00:10.04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3048"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omments/modernComment_101_0.xml><?xml version="1.0" encoding="utf-8"?>
<p188:cmLst xmlns:a="http://schemas.openxmlformats.org/drawingml/2006/main" xmlns:r="http://schemas.openxmlformats.org/officeDocument/2006/relationships" xmlns:p188="http://schemas.microsoft.com/office/powerpoint/2018/8/main">
  <p188:cm id="{BADB1BD0-7D1D-4D00-AD5D-321DB276D479}" authorId="{90C2E343-1090-7BE1-6644-589738316C81}" created="2023-02-14T14:50:01.696">
    <pc:sldMkLst xmlns:pc="http://schemas.microsoft.com/office/powerpoint/2013/main/command">
      <pc:docMk/>
      <pc:sldMk cId="0" sldId="257"/>
    </pc:sldMkLst>
    <p188:txBody>
      <a:bodyPr/>
      <a:lstStyle/>
      <a:p>
        <a:r>
          <a:rPr lang="en-GB"/>
          <a:t>English language – where to tell them to look to find their programme requirements?  UG programme webpages?  Or do Admissions have a document we can share with students?</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6737" y="3316922"/>
            <a:ext cx="6423025" cy="2246947"/>
          </a:xfrm>
          <a:prstGeom prst="rect">
            <a:avLst/>
          </a:prstGeom>
        </p:spPr>
        <p:txBody>
          <a:bodyPr wrap="square" lIns="0" tIns="0" rIns="0" bIns="0">
            <a:spAutoFit/>
          </a:bodyPr>
          <a:lstStyle>
            <a:lvl1pPr>
              <a:defRPr sz="2700" b="0" i="0" u="heavy">
                <a:solidFill>
                  <a:schemeClr val="tx1"/>
                </a:solidFill>
                <a:latin typeface="Tahoma"/>
                <a:cs typeface="Tahoma"/>
              </a:defRPr>
            </a:lvl1pPr>
          </a:lstStyle>
          <a:p>
            <a:endParaRPr/>
          </a:p>
        </p:txBody>
      </p:sp>
      <p:sp>
        <p:nvSpPr>
          <p:cNvPr id="3" name="Holder 3"/>
          <p:cNvSpPr>
            <a:spLocks noGrp="1"/>
          </p:cNvSpPr>
          <p:nvPr>
            <p:ph type="subTitle" idx="4"/>
          </p:nvPr>
        </p:nvSpPr>
        <p:spPr>
          <a:xfrm>
            <a:off x="1133475" y="5991860"/>
            <a:ext cx="5289550" cy="2674937"/>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8/15/2023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0" i="0" u="heavy">
                <a:solidFill>
                  <a:schemeClr val="tx1"/>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8/15/2023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0" i="0" u="heavy">
                <a:solidFill>
                  <a:schemeClr val="tx1"/>
                </a:solidFill>
                <a:latin typeface="Tahoma"/>
                <a:cs typeface="Tahoma"/>
              </a:defRPr>
            </a:lvl1pPr>
          </a:lstStyle>
          <a:p>
            <a:endParaRPr/>
          </a:p>
        </p:txBody>
      </p:sp>
      <p:sp>
        <p:nvSpPr>
          <p:cNvPr id="3" name="Holder 3"/>
          <p:cNvSpPr>
            <a:spLocks noGrp="1"/>
          </p:cNvSpPr>
          <p:nvPr>
            <p:ph sz="half" idx="2"/>
          </p:nvPr>
        </p:nvSpPr>
        <p:spPr>
          <a:xfrm>
            <a:off x="377825" y="2460942"/>
            <a:ext cx="3287077" cy="7061835"/>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1597" y="2460942"/>
            <a:ext cx="3287077" cy="7061835"/>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8/15/2023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7556499" cy="10687592"/>
          </a:xfrm>
          <a:prstGeom prst="rect">
            <a:avLst/>
          </a:prstGeom>
        </p:spPr>
      </p:pic>
      <p:pic>
        <p:nvPicPr>
          <p:cNvPr id="17" name="bg object 17"/>
          <p:cNvPicPr/>
          <p:nvPr/>
        </p:nvPicPr>
        <p:blipFill>
          <a:blip r:embed="rId3" cstate="print"/>
          <a:stretch>
            <a:fillRect/>
          </a:stretch>
        </p:blipFill>
        <p:spPr>
          <a:xfrm>
            <a:off x="0" y="8217310"/>
            <a:ext cx="5315169" cy="2470282"/>
          </a:xfrm>
          <a:prstGeom prst="rect">
            <a:avLst/>
          </a:prstGeom>
        </p:spPr>
      </p:pic>
      <p:sp>
        <p:nvSpPr>
          <p:cNvPr id="18" name="bg object 18"/>
          <p:cNvSpPr/>
          <p:nvPr/>
        </p:nvSpPr>
        <p:spPr>
          <a:xfrm>
            <a:off x="0" y="939663"/>
            <a:ext cx="7556500" cy="2655570"/>
          </a:xfrm>
          <a:custGeom>
            <a:avLst/>
            <a:gdLst/>
            <a:ahLst/>
            <a:cxnLst/>
            <a:rect l="l" t="t" r="r" b="b"/>
            <a:pathLst>
              <a:path w="7556500" h="2655570">
                <a:moveTo>
                  <a:pt x="7555991" y="2655242"/>
                </a:moveTo>
                <a:lnTo>
                  <a:pt x="0" y="2655242"/>
                </a:lnTo>
                <a:lnTo>
                  <a:pt x="0" y="0"/>
                </a:lnTo>
                <a:lnTo>
                  <a:pt x="7555991" y="0"/>
                </a:lnTo>
                <a:lnTo>
                  <a:pt x="7555991" y="2655242"/>
                </a:lnTo>
                <a:close/>
              </a:path>
            </a:pathLst>
          </a:custGeom>
          <a:solidFill>
            <a:srgbClr val="3CB9C6">
              <a:alpha val="68629"/>
            </a:srgbClr>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700" b="0" i="0" u="heavy">
                <a:solidFill>
                  <a:schemeClr val="tx1"/>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8/15/2023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8/15/2023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12182" y="725725"/>
            <a:ext cx="6083300" cy="436880"/>
          </a:xfrm>
          <a:prstGeom prst="rect">
            <a:avLst/>
          </a:prstGeom>
        </p:spPr>
        <p:txBody>
          <a:bodyPr wrap="square" lIns="0" tIns="0" rIns="0" bIns="0">
            <a:spAutoFit/>
          </a:bodyPr>
          <a:lstStyle>
            <a:lvl1pPr>
              <a:defRPr sz="2700" b="0" i="0" u="heavy">
                <a:solidFill>
                  <a:schemeClr val="tx1"/>
                </a:solidFill>
                <a:latin typeface="Tahoma"/>
                <a:cs typeface="Tahoma"/>
              </a:defRPr>
            </a:lvl1pPr>
          </a:lstStyle>
          <a:p>
            <a:endParaRPr/>
          </a:p>
        </p:txBody>
      </p:sp>
      <p:sp>
        <p:nvSpPr>
          <p:cNvPr id="3" name="Holder 3"/>
          <p:cNvSpPr>
            <a:spLocks noGrp="1"/>
          </p:cNvSpPr>
          <p:nvPr>
            <p:ph type="body" idx="1"/>
          </p:nvPr>
        </p:nvSpPr>
        <p:spPr>
          <a:xfrm>
            <a:off x="2982343" y="4684085"/>
            <a:ext cx="3816984" cy="255079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2569210" y="9950768"/>
            <a:ext cx="2418080" cy="53498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7825" y="9950768"/>
            <a:ext cx="1737995" cy="53498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8/15/2023</a:t>
            </a:fld>
            <a:endParaRPr lang="en-US"/>
          </a:p>
        </p:txBody>
      </p:sp>
      <p:sp>
        <p:nvSpPr>
          <p:cNvPr id="6" name="Holder 6"/>
          <p:cNvSpPr>
            <a:spLocks noGrp="1"/>
          </p:cNvSpPr>
          <p:nvPr>
            <p:ph type="sldNum" sz="quarter" idx="7"/>
          </p:nvPr>
        </p:nvSpPr>
        <p:spPr>
          <a:xfrm>
            <a:off x="5440680" y="9950768"/>
            <a:ext cx="1737995" cy="53498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hyperlink" Target="https://www.southampton.ac.uk/~assets/doc/GRA%20and%20Admissions/23Entry/UoS-EnglishLanguageProficiencyBands-2023Entry.pdf" TargetMode="External"/><Relationship Id="rId3" Type="http://schemas.openxmlformats.org/officeDocument/2006/relationships/image" Target="../media/image3.png"/><Relationship Id="rId7" Type="http://schemas.openxmlformats.org/officeDocument/2006/relationships/hyperlink" Target="https://www.southampton.ac.uk/studentadmin/admissions/admissions-policies/language.page" TargetMode="External"/><Relationship Id="rId2" Type="http://schemas.microsoft.com/office/2018/10/relationships/comments" Target="../comments/modernComment_101_0.xml"/><Relationship Id="rId1" Type="http://schemas.openxmlformats.org/officeDocument/2006/relationships/slideLayout" Target="../slideLayouts/slideLayout2.xml"/><Relationship Id="rId6" Type="http://schemas.openxmlformats.org/officeDocument/2006/relationships/hyperlink" Target="mailto:studyabroad@soton.ac.uk" TargetMode="External"/><Relationship Id="rId5" Type="http://schemas.openxmlformats.org/officeDocument/2006/relationships/hyperlink" Target="https://www.southampton.ac.uk/" TargetMode="External"/><Relationship Id="rId4" Type="http://schemas.openxmlformats.org/officeDocument/2006/relationships/hyperlink" Target="https://www.southampton.ac.uk/courses/exchanges/come-to-southampton.page"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southampton.ac.uk/courses/modules" TargetMode="External"/><Relationship Id="rId2" Type="http://schemas.openxmlformats.org/officeDocument/2006/relationships/hyperlink" Target="https://www.southampton.ac.uk/courses"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www.southampton.ac.uk/courses/fees/pay.page" TargetMode="External"/><Relationship Id="rId4" Type="http://schemas.openxmlformats.org/officeDocument/2006/relationships/hyperlink" Target="https://www.southampton.ac.uk/courses/fees.pag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southampton.ac.uk/courses/exchanges/come-to-southampton.page" TargetMode="External"/><Relationship Id="rId1" Type="http://schemas.openxmlformats.org/officeDocument/2006/relationships/slideLayout" Target="../slideLayouts/slideLayout2.xml"/><Relationship Id="rId4" Type="http://schemas.openxmlformats.org/officeDocument/2006/relationships/hyperlink" Target="https://www.southampton.ac.uk/about/term-dates.page"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www.southampton.ac.uk/edusupport/" TargetMode="External"/><Relationship Id="rId3" Type="http://schemas.openxmlformats.org/officeDocument/2006/relationships/hyperlink" Target="mailto:accommodation@soton.ac.uk" TargetMode="External"/><Relationship Id="rId7" Type="http://schemas.openxmlformats.org/officeDocument/2006/relationships/hyperlink" Target="https://www.southampton.ac.uk/studentservices/visa-and-immigration/contact-us/index.page" TargetMode="External"/><Relationship Id="rId12" Type="http://schemas.openxmlformats.org/officeDocument/2006/relationships/image" Target="../media/image3.png"/><Relationship Id="rId2" Type="http://schemas.openxmlformats.org/officeDocument/2006/relationships/hyperlink" Target="https://www.southampton.ac.uk/accommodation" TargetMode="External"/><Relationship Id="rId1" Type="http://schemas.openxmlformats.org/officeDocument/2006/relationships/slideLayout" Target="../slideLayouts/slideLayout2.xml"/><Relationship Id="rId6" Type="http://schemas.openxmlformats.org/officeDocument/2006/relationships/hyperlink" Target="https://www.southampton.ac.uk/studentservices/visa-and-immigration/index.page" TargetMode="External"/><Relationship Id="rId11" Type="http://schemas.openxmlformats.org/officeDocument/2006/relationships/hyperlink" Target="https://www.southampton.ac.uk/student-life/support-money/student-living-costs" TargetMode="External"/><Relationship Id="rId5" Type="http://schemas.openxmlformats.org/officeDocument/2006/relationships/hyperlink" Target="https://www.gov.uk/government/organisations/uk-visas-and-immigration" TargetMode="External"/><Relationship Id="rId10" Type="http://schemas.openxmlformats.org/officeDocument/2006/relationships/hyperlink" Target="https://www.southampton.ac.uk/welcome/meet-and-greet" TargetMode="External"/><Relationship Id="rId4" Type="http://schemas.openxmlformats.org/officeDocument/2006/relationships/hyperlink" Target="https://www.susulettings.co.uk/" TargetMode="External"/><Relationship Id="rId9" Type="http://schemas.openxmlformats.org/officeDocument/2006/relationships/hyperlink" Target="https://www.southampton.ac.uk/studentservices/support-wellbeing.pag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southampton.ac.uk/international" TargetMode="External"/><Relationship Id="rId2" Type="http://schemas.openxmlformats.org/officeDocument/2006/relationships/hyperlink" Target="https://store.southampton.ac.uk/product-catalogue/student-and-academic-administration/exams-awards-duplicate-transcripts-and-graduation"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3706" y="1478388"/>
            <a:ext cx="3944144" cy="1565813"/>
          </a:xfrm>
          <a:prstGeom prst="rect">
            <a:avLst/>
          </a:prstGeom>
        </p:spPr>
        <p:txBody>
          <a:bodyPr vert="horz" wrap="square" lIns="0" tIns="11430" rIns="0" bIns="0" rtlCol="0">
            <a:spAutoFit/>
          </a:bodyPr>
          <a:lstStyle/>
          <a:p>
            <a:pPr marL="12700">
              <a:lnSpc>
                <a:spcPct val="100000"/>
              </a:lnSpc>
              <a:spcBef>
                <a:spcPts val="90"/>
              </a:spcBef>
            </a:pPr>
            <a:r>
              <a:rPr sz="6300" u="none" dirty="0">
                <a:solidFill>
                  <a:srgbClr val="FFFFFF"/>
                </a:solidFill>
                <a:latin typeface="Lucida Sans" panose="020B0602030504020204" pitchFamily="34" charset="0"/>
              </a:rPr>
              <a:t>Fact</a:t>
            </a:r>
            <a:r>
              <a:rPr sz="6300" u="none" spc="-425" dirty="0">
                <a:solidFill>
                  <a:srgbClr val="FFFFFF"/>
                </a:solidFill>
                <a:latin typeface="Lucida Sans" panose="020B0602030504020204" pitchFamily="34" charset="0"/>
              </a:rPr>
              <a:t> </a:t>
            </a:r>
            <a:r>
              <a:rPr sz="6300" u="none" spc="50" dirty="0">
                <a:solidFill>
                  <a:srgbClr val="FFFFFF"/>
                </a:solidFill>
                <a:latin typeface="Lucida Sans" panose="020B0602030504020204" pitchFamily="34" charset="0"/>
              </a:rPr>
              <a:t>Sheet</a:t>
            </a:r>
            <a:endParaRPr sz="6300" dirty="0">
              <a:latin typeface="Lucida Sans" panose="020B0602030504020204" pitchFamily="34" charset="0"/>
            </a:endParaRPr>
          </a:p>
          <a:p>
            <a:pPr marL="12700">
              <a:lnSpc>
                <a:spcPct val="100000"/>
              </a:lnSpc>
              <a:spcBef>
                <a:spcPts val="25"/>
              </a:spcBef>
            </a:pPr>
            <a:r>
              <a:rPr sz="3800" u="none" spc="100" dirty="0">
                <a:solidFill>
                  <a:srgbClr val="FFFFFF"/>
                </a:solidFill>
                <a:latin typeface="Lucida Sans" panose="020B0602030504020204" pitchFamily="34" charset="0"/>
              </a:rPr>
              <a:t>2023/24</a:t>
            </a:r>
            <a:endParaRPr sz="3800" dirty="0">
              <a:latin typeface="Lucida Sans" panose="020B0602030504020204" pitchFamily="34" charset="0"/>
            </a:endParaRPr>
          </a:p>
        </p:txBody>
      </p:sp>
      <p:sp>
        <p:nvSpPr>
          <p:cNvPr id="3" name="object 3"/>
          <p:cNvSpPr/>
          <p:nvPr/>
        </p:nvSpPr>
        <p:spPr>
          <a:xfrm flipV="1">
            <a:off x="443706" y="3140075"/>
            <a:ext cx="2142496" cy="45719"/>
          </a:xfrm>
          <a:custGeom>
            <a:avLst/>
            <a:gdLst/>
            <a:ahLst/>
            <a:cxnLst/>
            <a:rect l="l" t="t" r="r" b="b"/>
            <a:pathLst>
              <a:path w="1922780">
                <a:moveTo>
                  <a:pt x="0" y="0"/>
                </a:moveTo>
                <a:lnTo>
                  <a:pt x="1922522" y="0"/>
                </a:lnTo>
              </a:path>
            </a:pathLst>
          </a:custGeom>
          <a:ln w="28551">
            <a:solidFill>
              <a:srgbClr val="FFFFFF"/>
            </a:solidFill>
          </a:ln>
        </p:spPr>
        <p:txBody>
          <a:bodyPr wrap="square" lIns="0" tIns="0" rIns="0" bIns="0" rtlCol="0"/>
          <a:lstStyle/>
          <a:p>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7556500" cy="10687685"/>
            <a:chOff x="0" y="0"/>
            <a:chExt cx="7556500" cy="10687685"/>
          </a:xfrm>
        </p:grpSpPr>
        <p:pic>
          <p:nvPicPr>
            <p:cNvPr id="3" name="object 3"/>
            <p:cNvPicPr/>
            <p:nvPr/>
          </p:nvPicPr>
          <p:blipFill>
            <a:blip r:embed="rId2" cstate="print"/>
            <a:stretch>
              <a:fillRect/>
            </a:stretch>
          </p:blipFill>
          <p:spPr>
            <a:xfrm>
              <a:off x="0" y="0"/>
              <a:ext cx="7555991" cy="10687592"/>
            </a:xfrm>
            <a:prstGeom prst="rect">
              <a:avLst/>
            </a:prstGeom>
          </p:spPr>
        </p:pic>
        <p:pic>
          <p:nvPicPr>
            <p:cNvPr id="4" name="object 4"/>
            <p:cNvPicPr/>
            <p:nvPr/>
          </p:nvPicPr>
          <p:blipFill>
            <a:blip r:embed="rId3" cstate="print"/>
            <a:stretch>
              <a:fillRect/>
            </a:stretch>
          </p:blipFill>
          <p:spPr>
            <a:xfrm>
              <a:off x="0" y="8217310"/>
              <a:ext cx="5315169" cy="2470283"/>
            </a:xfrm>
            <a:prstGeom prst="rect">
              <a:avLst/>
            </a:prstGeom>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59822" y="924580"/>
            <a:ext cx="6113780" cy="436880"/>
          </a:xfrm>
          <a:prstGeom prst="rect">
            <a:avLst/>
          </a:prstGeom>
        </p:spPr>
        <p:txBody>
          <a:bodyPr vert="horz" wrap="square" lIns="0" tIns="12065" rIns="0" bIns="0" rtlCol="0">
            <a:spAutoFit/>
          </a:bodyPr>
          <a:lstStyle/>
          <a:p>
            <a:pPr marL="12700">
              <a:lnSpc>
                <a:spcPct val="100000"/>
              </a:lnSpc>
              <a:spcBef>
                <a:spcPts val="95"/>
              </a:spcBef>
              <a:tabLst>
                <a:tab pos="6100445" algn="l"/>
              </a:tabLst>
            </a:pPr>
            <a:r>
              <a:rPr spc="-20" dirty="0">
                <a:uFill>
                  <a:solidFill>
                    <a:srgbClr val="3CB9C6"/>
                  </a:solidFill>
                </a:uFill>
                <a:latin typeface="Lucida Sans" panose="020B0602030504020204" pitchFamily="34" charset="0"/>
              </a:rPr>
              <a:t>CONTACT INFORMATION	</a:t>
            </a:r>
          </a:p>
        </p:txBody>
      </p:sp>
      <p:sp>
        <p:nvSpPr>
          <p:cNvPr id="4" name="object 4"/>
          <p:cNvSpPr txBox="1"/>
          <p:nvPr/>
        </p:nvSpPr>
        <p:spPr>
          <a:xfrm>
            <a:off x="2899500" y="3213967"/>
            <a:ext cx="3816985" cy="1313815"/>
          </a:xfrm>
          <a:prstGeom prst="rect">
            <a:avLst/>
          </a:prstGeom>
          <a:solidFill>
            <a:srgbClr val="F4ECEC"/>
          </a:solidFill>
        </p:spPr>
        <p:txBody>
          <a:bodyPr vert="horz" wrap="none" lIns="36000" tIns="36000" rIns="36000" bIns="36000" rtlCol="0">
            <a:noAutofit/>
          </a:bodyPr>
          <a:lstStyle/>
          <a:p>
            <a:pPr marL="76835" marR="1795780">
              <a:lnSpc>
                <a:spcPct val="112400"/>
              </a:lnSpc>
              <a:spcBef>
                <a:spcPts val="175"/>
              </a:spcBef>
            </a:pPr>
            <a:r>
              <a:rPr sz="1000" dirty="0">
                <a:latin typeface="Lucida Sans" panose="020B0602030504020204" pitchFamily="34" charset="0"/>
                <a:cs typeface="Gill Sans MT"/>
              </a:rPr>
              <a:t>Study</a:t>
            </a:r>
            <a:r>
              <a:rPr sz="1000" spc="65" dirty="0">
                <a:latin typeface="Lucida Sans" panose="020B0602030504020204" pitchFamily="34" charset="0"/>
                <a:cs typeface="Gill Sans MT"/>
              </a:rPr>
              <a:t> </a:t>
            </a:r>
            <a:r>
              <a:rPr sz="1000" dirty="0">
                <a:latin typeface="Lucida Sans" panose="020B0602030504020204" pitchFamily="34" charset="0"/>
                <a:cs typeface="Gill Sans MT"/>
              </a:rPr>
              <a:t>Abroad</a:t>
            </a:r>
            <a:r>
              <a:rPr sz="1000" spc="70" dirty="0">
                <a:latin typeface="Lucida Sans" panose="020B0602030504020204" pitchFamily="34" charset="0"/>
                <a:cs typeface="Gill Sans MT"/>
              </a:rPr>
              <a:t> </a:t>
            </a:r>
            <a:r>
              <a:rPr sz="1000" spc="65" dirty="0">
                <a:latin typeface="Lucida Sans" panose="020B0602030504020204" pitchFamily="34" charset="0"/>
                <a:cs typeface="Gill Sans MT"/>
              </a:rPr>
              <a:t>and</a:t>
            </a:r>
            <a:r>
              <a:rPr sz="1000" spc="70" dirty="0">
                <a:latin typeface="Lucida Sans" panose="020B0602030504020204" pitchFamily="34" charset="0"/>
                <a:cs typeface="Gill Sans MT"/>
              </a:rPr>
              <a:t> </a:t>
            </a:r>
            <a:r>
              <a:rPr sz="1000" spc="60" dirty="0">
                <a:latin typeface="Lucida Sans" panose="020B0602030504020204" pitchFamily="34" charset="0"/>
                <a:cs typeface="Gill Sans MT"/>
              </a:rPr>
              <a:t>Exchange</a:t>
            </a:r>
            <a:r>
              <a:rPr sz="1000" spc="70" dirty="0">
                <a:latin typeface="Lucida Sans" panose="020B0602030504020204" pitchFamily="34" charset="0"/>
                <a:cs typeface="Gill Sans MT"/>
              </a:rPr>
              <a:t> </a:t>
            </a:r>
            <a:r>
              <a:rPr sz="1000" spc="35" dirty="0">
                <a:latin typeface="Lucida Sans" panose="020B0602030504020204" pitchFamily="34" charset="0"/>
                <a:cs typeface="Gill Sans MT"/>
              </a:rPr>
              <a:t>Team </a:t>
            </a:r>
            <a:endParaRPr lang="en-GB" sz="1000" spc="35" dirty="0">
              <a:latin typeface="Lucida Sans" panose="020B0602030504020204" pitchFamily="34" charset="0"/>
              <a:cs typeface="Gill Sans MT"/>
            </a:endParaRPr>
          </a:p>
          <a:p>
            <a:pPr marL="76835" marR="1795780">
              <a:lnSpc>
                <a:spcPct val="112400"/>
              </a:lnSpc>
              <a:spcBef>
                <a:spcPts val="175"/>
              </a:spcBef>
            </a:pPr>
            <a:r>
              <a:rPr sz="1000" dirty="0">
                <a:latin typeface="Lucida Sans" panose="020B0602030504020204" pitchFamily="34" charset="0"/>
                <a:cs typeface="Gill Sans MT"/>
              </a:rPr>
              <a:t>International</a:t>
            </a:r>
            <a:r>
              <a:rPr sz="1000" spc="355" dirty="0">
                <a:latin typeface="Lucida Sans" panose="020B0602030504020204" pitchFamily="34" charset="0"/>
                <a:cs typeface="Gill Sans MT"/>
              </a:rPr>
              <a:t> </a:t>
            </a:r>
            <a:r>
              <a:rPr sz="1000" spc="-10" dirty="0">
                <a:latin typeface="Lucida Sans" panose="020B0602030504020204" pitchFamily="34" charset="0"/>
                <a:cs typeface="Gill Sans MT"/>
              </a:rPr>
              <a:t>Office</a:t>
            </a:r>
            <a:endParaRPr sz="1000" dirty="0">
              <a:latin typeface="Lucida Sans" panose="020B0602030504020204" pitchFamily="34" charset="0"/>
              <a:cs typeface="Gill Sans MT"/>
            </a:endParaRPr>
          </a:p>
          <a:p>
            <a:pPr marL="76835" marR="2236470">
              <a:lnSpc>
                <a:spcPct val="112400"/>
              </a:lnSpc>
            </a:pPr>
            <a:r>
              <a:rPr sz="1000" dirty="0">
                <a:latin typeface="Lucida Sans" panose="020B0602030504020204" pitchFamily="34" charset="0"/>
                <a:cs typeface="Gill Sans MT"/>
              </a:rPr>
              <a:t>University</a:t>
            </a:r>
            <a:r>
              <a:rPr sz="1000" spc="60" dirty="0">
                <a:latin typeface="Lucida Sans" panose="020B0602030504020204" pitchFamily="34" charset="0"/>
                <a:cs typeface="Gill Sans MT"/>
              </a:rPr>
              <a:t> </a:t>
            </a:r>
            <a:r>
              <a:rPr sz="1000" spc="50" dirty="0">
                <a:latin typeface="Lucida Sans" panose="020B0602030504020204" pitchFamily="34" charset="0"/>
                <a:cs typeface="Gill Sans MT"/>
              </a:rPr>
              <a:t>of</a:t>
            </a:r>
            <a:r>
              <a:rPr lang="en-GB" sz="1000" spc="50" dirty="0">
                <a:latin typeface="Lucida Sans" panose="020B0602030504020204" pitchFamily="34" charset="0"/>
                <a:cs typeface="Gill Sans MT"/>
              </a:rPr>
              <a:t>  </a:t>
            </a:r>
            <a:r>
              <a:rPr sz="1000" spc="35" dirty="0">
                <a:latin typeface="Lucida Sans" panose="020B0602030504020204" pitchFamily="34" charset="0"/>
                <a:cs typeface="Gill Sans MT"/>
              </a:rPr>
              <a:t>Southampton </a:t>
            </a:r>
            <a:endParaRPr lang="en-GB" sz="1000" spc="35" dirty="0">
              <a:latin typeface="Lucida Sans" panose="020B0602030504020204" pitchFamily="34" charset="0"/>
              <a:cs typeface="Gill Sans MT"/>
            </a:endParaRPr>
          </a:p>
          <a:p>
            <a:pPr marL="76835" marR="2236470">
              <a:lnSpc>
                <a:spcPct val="112400"/>
              </a:lnSpc>
            </a:pPr>
            <a:r>
              <a:rPr sz="1000" dirty="0" err="1">
                <a:latin typeface="Lucida Sans" panose="020B0602030504020204" pitchFamily="34" charset="0"/>
                <a:cs typeface="Gill Sans MT"/>
              </a:rPr>
              <a:t>Highfield</a:t>
            </a:r>
            <a:r>
              <a:rPr sz="1000" spc="365" dirty="0">
                <a:latin typeface="Lucida Sans" panose="020B0602030504020204" pitchFamily="34" charset="0"/>
                <a:cs typeface="Gill Sans MT"/>
              </a:rPr>
              <a:t> </a:t>
            </a:r>
            <a:r>
              <a:rPr sz="1000" spc="50" dirty="0">
                <a:latin typeface="Lucida Sans" panose="020B0602030504020204" pitchFamily="34" charset="0"/>
                <a:cs typeface="Gill Sans MT"/>
              </a:rPr>
              <a:t>Campus </a:t>
            </a:r>
            <a:endParaRPr lang="en-GB" sz="1000" spc="50" dirty="0">
              <a:latin typeface="Lucida Sans" panose="020B0602030504020204" pitchFamily="34" charset="0"/>
              <a:cs typeface="Gill Sans MT"/>
            </a:endParaRPr>
          </a:p>
          <a:p>
            <a:pPr marL="76835" marR="2236470">
              <a:lnSpc>
                <a:spcPct val="112400"/>
              </a:lnSpc>
            </a:pPr>
            <a:r>
              <a:rPr sz="1000" spc="35" dirty="0">
                <a:latin typeface="Lucida Sans" panose="020B0602030504020204" pitchFamily="34" charset="0"/>
                <a:cs typeface="Gill Sans MT"/>
              </a:rPr>
              <a:t>Southampton</a:t>
            </a:r>
            <a:endParaRPr sz="1000" dirty="0">
              <a:latin typeface="Lucida Sans" panose="020B0602030504020204" pitchFamily="34" charset="0"/>
              <a:cs typeface="Gill Sans MT"/>
            </a:endParaRPr>
          </a:p>
          <a:p>
            <a:pPr marL="76835">
              <a:lnSpc>
                <a:spcPct val="100000"/>
              </a:lnSpc>
              <a:spcBef>
                <a:spcPts val="150"/>
              </a:spcBef>
            </a:pPr>
            <a:r>
              <a:rPr sz="1000" dirty="0">
                <a:latin typeface="Lucida Sans" panose="020B0602030504020204" pitchFamily="34" charset="0"/>
                <a:cs typeface="Gill Sans MT"/>
              </a:rPr>
              <a:t>SO17</a:t>
            </a:r>
            <a:r>
              <a:rPr sz="1000" spc="60" dirty="0">
                <a:latin typeface="Lucida Sans" panose="020B0602030504020204" pitchFamily="34" charset="0"/>
                <a:cs typeface="Gill Sans MT"/>
              </a:rPr>
              <a:t> </a:t>
            </a:r>
            <a:r>
              <a:rPr sz="1000" spc="110" dirty="0">
                <a:latin typeface="Lucida Sans" panose="020B0602030504020204" pitchFamily="34" charset="0"/>
                <a:cs typeface="Gill Sans MT"/>
              </a:rPr>
              <a:t>1BJ</a:t>
            </a:r>
            <a:endParaRPr sz="1000" dirty="0">
              <a:latin typeface="Lucida Sans" panose="020B0602030504020204" pitchFamily="34" charset="0"/>
              <a:cs typeface="Gill Sans MT"/>
            </a:endParaRPr>
          </a:p>
          <a:p>
            <a:pPr marL="76835">
              <a:lnSpc>
                <a:spcPct val="100000"/>
              </a:lnSpc>
              <a:spcBef>
                <a:spcPts val="145"/>
              </a:spcBef>
            </a:pPr>
            <a:r>
              <a:rPr sz="1000" dirty="0">
                <a:latin typeface="Lucida Sans" panose="020B0602030504020204" pitchFamily="34" charset="0"/>
                <a:cs typeface="Gill Sans MT"/>
              </a:rPr>
              <a:t>United</a:t>
            </a:r>
            <a:r>
              <a:rPr sz="1000" spc="45" dirty="0">
                <a:latin typeface="Lucida Sans" panose="020B0602030504020204" pitchFamily="34" charset="0"/>
                <a:cs typeface="Gill Sans MT"/>
              </a:rPr>
              <a:t> </a:t>
            </a:r>
            <a:r>
              <a:rPr sz="1000" spc="-10" dirty="0">
                <a:latin typeface="Lucida Sans" panose="020B0602030504020204" pitchFamily="34" charset="0"/>
                <a:cs typeface="Gill Sans MT"/>
              </a:rPr>
              <a:t>Kingdom</a:t>
            </a:r>
            <a:endParaRPr sz="1000" dirty="0">
              <a:latin typeface="Lucida Sans" panose="020B0602030504020204" pitchFamily="34" charset="0"/>
              <a:cs typeface="Gill Sans MT"/>
            </a:endParaRPr>
          </a:p>
        </p:txBody>
      </p:sp>
      <p:sp>
        <p:nvSpPr>
          <p:cNvPr id="5" name="object 5"/>
          <p:cNvSpPr txBox="1"/>
          <p:nvPr/>
        </p:nvSpPr>
        <p:spPr>
          <a:xfrm>
            <a:off x="659822" y="5903595"/>
            <a:ext cx="6113780" cy="436880"/>
          </a:xfrm>
          <a:prstGeom prst="rect">
            <a:avLst/>
          </a:prstGeom>
        </p:spPr>
        <p:txBody>
          <a:bodyPr vert="horz" wrap="square" lIns="0" tIns="12065" rIns="0" bIns="0" rtlCol="0">
            <a:spAutoFit/>
          </a:bodyPr>
          <a:lstStyle/>
          <a:p>
            <a:pPr marL="12700">
              <a:lnSpc>
                <a:spcPct val="100000"/>
              </a:lnSpc>
              <a:spcBef>
                <a:spcPts val="95"/>
              </a:spcBef>
              <a:tabLst>
                <a:tab pos="6100445" algn="l"/>
              </a:tabLst>
            </a:pPr>
            <a:r>
              <a:rPr sz="2700" u="heavy" spc="-20" dirty="0">
                <a:uFill>
                  <a:solidFill>
                    <a:srgbClr val="3CB9C6"/>
                  </a:solidFill>
                </a:uFill>
                <a:latin typeface="Lucida Sans" panose="020B0602030504020204" pitchFamily="34" charset="0"/>
                <a:cs typeface="Tahoma"/>
              </a:rPr>
              <a:t>ADMISSIONS</a:t>
            </a:r>
            <a:r>
              <a:rPr sz="2700" u="heavy" spc="-135" dirty="0">
                <a:uFill>
                  <a:solidFill>
                    <a:srgbClr val="3CB9C6"/>
                  </a:solidFill>
                </a:uFill>
                <a:latin typeface="Lucida Sans" panose="020B0602030504020204" pitchFamily="34" charset="0"/>
                <a:cs typeface="Tahoma"/>
              </a:rPr>
              <a:t> </a:t>
            </a:r>
            <a:r>
              <a:rPr sz="2700" u="heavy" spc="-10" dirty="0">
                <a:uFill>
                  <a:solidFill>
                    <a:srgbClr val="3CB9C6"/>
                  </a:solidFill>
                </a:uFill>
                <a:latin typeface="Lucida Sans" panose="020B0602030504020204" pitchFamily="34" charset="0"/>
                <a:cs typeface="Tahoma"/>
              </a:rPr>
              <a:t>REQUIREMENTS</a:t>
            </a:r>
            <a:r>
              <a:rPr sz="2700" u="heavy" dirty="0">
                <a:uFill>
                  <a:solidFill>
                    <a:srgbClr val="3CB9C6"/>
                  </a:solidFill>
                </a:uFill>
                <a:latin typeface="Lucida Sans" panose="020B0602030504020204" pitchFamily="34" charset="0"/>
                <a:cs typeface="Tahoma"/>
              </a:rPr>
              <a:t>	</a:t>
            </a:r>
            <a:endParaRPr sz="2700" dirty="0">
              <a:latin typeface="Lucida Sans" panose="020B0602030504020204" pitchFamily="34" charset="0"/>
              <a:cs typeface="Tahoma"/>
            </a:endParaRPr>
          </a:p>
        </p:txBody>
      </p:sp>
      <p:pic>
        <p:nvPicPr>
          <p:cNvPr id="6" name="object 6"/>
          <p:cNvPicPr/>
          <p:nvPr/>
        </p:nvPicPr>
        <p:blipFill>
          <a:blip r:embed="rId3" cstate="print"/>
          <a:stretch>
            <a:fillRect/>
          </a:stretch>
        </p:blipFill>
        <p:spPr>
          <a:xfrm>
            <a:off x="4976552" y="0"/>
            <a:ext cx="2579438" cy="1353760"/>
          </a:xfrm>
          <a:prstGeom prst="rect">
            <a:avLst/>
          </a:prstGeom>
        </p:spPr>
      </p:pic>
      <p:sp>
        <p:nvSpPr>
          <p:cNvPr id="7" name="object 7"/>
          <p:cNvSpPr txBox="1"/>
          <p:nvPr/>
        </p:nvSpPr>
        <p:spPr>
          <a:xfrm>
            <a:off x="672629" y="1570967"/>
            <a:ext cx="2227580" cy="266262"/>
          </a:xfrm>
          <a:prstGeom prst="rect">
            <a:avLst/>
          </a:prstGeom>
          <a:solidFill>
            <a:srgbClr val="3CB9C6"/>
          </a:solidFill>
        </p:spPr>
        <p:txBody>
          <a:bodyPr vert="horz" wrap="square" lIns="36000" tIns="36000" rIns="36000" bIns="36000" rtlCol="0">
            <a:noAutofit/>
          </a:bodyPr>
          <a:lstStyle/>
          <a:p>
            <a:pPr marL="82550">
              <a:lnSpc>
                <a:spcPct val="100000"/>
              </a:lnSpc>
              <a:spcBef>
                <a:spcPts val="360"/>
              </a:spcBef>
            </a:pPr>
            <a:r>
              <a:rPr sz="1000" dirty="0">
                <a:solidFill>
                  <a:srgbClr val="FFFFFF"/>
                </a:solidFill>
                <a:latin typeface="Lucida Sans" panose="020B0602030504020204" pitchFamily="34" charset="0"/>
                <a:ea typeface="Roboto" panose="02000000000000000000" pitchFamily="2" charset="0"/>
                <a:cs typeface="Gill Sans MT"/>
              </a:rPr>
              <a:t>Institution</a:t>
            </a:r>
            <a:r>
              <a:rPr sz="1000" spc="270" dirty="0">
                <a:solidFill>
                  <a:srgbClr val="FFFFFF"/>
                </a:solidFill>
                <a:latin typeface="Lucida Sans" panose="020B0602030504020204" pitchFamily="34" charset="0"/>
                <a:ea typeface="Roboto" panose="02000000000000000000" pitchFamily="2" charset="0"/>
                <a:cs typeface="Gill Sans MT"/>
              </a:rPr>
              <a:t> </a:t>
            </a:r>
            <a:r>
              <a:rPr sz="1000" spc="-20" dirty="0">
                <a:solidFill>
                  <a:srgbClr val="FFFFFF"/>
                </a:solidFill>
                <a:latin typeface="Lucida Sans" panose="020B0602030504020204" pitchFamily="34" charset="0"/>
                <a:ea typeface="Roboto" panose="02000000000000000000" pitchFamily="2" charset="0"/>
                <a:cs typeface="Gill Sans MT"/>
              </a:rPr>
              <a:t>Name</a:t>
            </a:r>
            <a:endParaRPr sz="1000" dirty="0">
              <a:latin typeface="Lucida Sans" panose="020B0602030504020204" pitchFamily="34" charset="0"/>
              <a:ea typeface="Roboto" panose="02000000000000000000" pitchFamily="2" charset="0"/>
              <a:cs typeface="Gill Sans MT"/>
            </a:endParaRPr>
          </a:p>
        </p:txBody>
      </p:sp>
      <p:sp>
        <p:nvSpPr>
          <p:cNvPr id="8" name="object 8"/>
          <p:cNvSpPr txBox="1"/>
          <p:nvPr/>
        </p:nvSpPr>
        <p:spPr>
          <a:xfrm>
            <a:off x="672629" y="1935786"/>
            <a:ext cx="2227580" cy="266700"/>
          </a:xfrm>
          <a:prstGeom prst="rect">
            <a:avLst/>
          </a:prstGeom>
          <a:solidFill>
            <a:srgbClr val="3CB9C6"/>
          </a:solidFill>
        </p:spPr>
        <p:txBody>
          <a:bodyPr vert="horz" wrap="square" lIns="36000" tIns="36000" rIns="36000" bIns="36000" rtlCol="0">
            <a:noAutofit/>
          </a:bodyPr>
          <a:lstStyle/>
          <a:p>
            <a:pPr marL="82550">
              <a:lnSpc>
                <a:spcPct val="100000"/>
              </a:lnSpc>
              <a:spcBef>
                <a:spcPts val="360"/>
              </a:spcBef>
            </a:pPr>
            <a:r>
              <a:rPr sz="1000" dirty="0">
                <a:solidFill>
                  <a:srgbClr val="FFFFFF"/>
                </a:solidFill>
                <a:latin typeface="Lucida Sans" panose="020B0602030504020204" pitchFamily="34" charset="0"/>
                <a:cs typeface="Gill Sans MT"/>
              </a:rPr>
              <a:t>Institution</a:t>
            </a:r>
            <a:r>
              <a:rPr sz="1000" spc="270" dirty="0">
                <a:solidFill>
                  <a:srgbClr val="FFFFFF"/>
                </a:solidFill>
                <a:latin typeface="Lucida Sans" panose="020B0602030504020204" pitchFamily="34" charset="0"/>
                <a:cs typeface="Gill Sans MT"/>
              </a:rPr>
              <a:t> </a:t>
            </a:r>
            <a:r>
              <a:rPr sz="1000" spc="-20" dirty="0">
                <a:solidFill>
                  <a:srgbClr val="FFFFFF"/>
                </a:solidFill>
                <a:latin typeface="Lucida Sans" panose="020B0602030504020204" pitchFamily="34" charset="0"/>
                <a:cs typeface="Gill Sans MT"/>
              </a:rPr>
              <a:t>Head</a:t>
            </a:r>
            <a:endParaRPr sz="1000" dirty="0">
              <a:latin typeface="Lucida Sans" panose="020B0602030504020204" pitchFamily="34" charset="0"/>
              <a:cs typeface="Gill Sans MT"/>
            </a:endParaRPr>
          </a:p>
        </p:txBody>
      </p:sp>
      <p:sp>
        <p:nvSpPr>
          <p:cNvPr id="9" name="object 9"/>
          <p:cNvSpPr txBox="1"/>
          <p:nvPr/>
        </p:nvSpPr>
        <p:spPr>
          <a:xfrm>
            <a:off x="672629" y="2301043"/>
            <a:ext cx="2227580" cy="274262"/>
          </a:xfrm>
          <a:prstGeom prst="rect">
            <a:avLst/>
          </a:prstGeom>
          <a:solidFill>
            <a:srgbClr val="3CB9C6"/>
          </a:solidFill>
        </p:spPr>
        <p:txBody>
          <a:bodyPr vert="horz" wrap="square" lIns="36000" tIns="36000" rIns="36000" bIns="36000" rtlCol="0">
            <a:noAutofit/>
          </a:bodyPr>
          <a:lstStyle/>
          <a:p>
            <a:pPr marL="82550">
              <a:lnSpc>
                <a:spcPct val="100000"/>
              </a:lnSpc>
              <a:spcBef>
                <a:spcPts val="320"/>
              </a:spcBef>
            </a:pPr>
            <a:r>
              <a:rPr sz="1000" dirty="0">
                <a:solidFill>
                  <a:srgbClr val="FFFFFF"/>
                </a:solidFill>
                <a:latin typeface="Lucida Sans" panose="020B0602030504020204" pitchFamily="34" charset="0"/>
                <a:cs typeface="Gill Sans MT"/>
              </a:rPr>
              <a:t>University</a:t>
            </a:r>
            <a:r>
              <a:rPr sz="1000" spc="150" dirty="0">
                <a:solidFill>
                  <a:srgbClr val="FFFFFF"/>
                </a:solidFill>
                <a:latin typeface="Lucida Sans" panose="020B0602030504020204" pitchFamily="34" charset="0"/>
                <a:cs typeface="Gill Sans MT"/>
              </a:rPr>
              <a:t> </a:t>
            </a:r>
            <a:r>
              <a:rPr sz="1000" dirty="0">
                <a:solidFill>
                  <a:srgbClr val="FFFFFF"/>
                </a:solidFill>
                <a:latin typeface="Lucida Sans" panose="020B0602030504020204" pitchFamily="34" charset="0"/>
                <a:ea typeface="Roboto" panose="02000000000000000000" pitchFamily="2" charset="0"/>
              </a:rPr>
              <a:t>Website</a:t>
            </a:r>
          </a:p>
        </p:txBody>
      </p:sp>
      <p:sp>
        <p:nvSpPr>
          <p:cNvPr id="10" name="object 10"/>
          <p:cNvSpPr txBox="1"/>
          <p:nvPr/>
        </p:nvSpPr>
        <p:spPr>
          <a:xfrm>
            <a:off x="672806" y="2666300"/>
            <a:ext cx="2228215" cy="457200"/>
          </a:xfrm>
          <a:prstGeom prst="rect">
            <a:avLst/>
          </a:prstGeom>
          <a:solidFill>
            <a:srgbClr val="3CB9C6"/>
          </a:solidFill>
        </p:spPr>
        <p:txBody>
          <a:bodyPr vert="horz" wrap="square" lIns="36000" tIns="36000" rIns="36000" bIns="36000" rtlCol="0">
            <a:noAutofit/>
          </a:bodyPr>
          <a:lstStyle/>
          <a:p>
            <a:pPr marL="82550">
              <a:lnSpc>
                <a:spcPct val="100000"/>
              </a:lnSpc>
              <a:spcBef>
                <a:spcPts val="360"/>
              </a:spcBef>
            </a:pPr>
            <a:r>
              <a:rPr sz="1000" dirty="0">
                <a:solidFill>
                  <a:srgbClr val="FFFFFF"/>
                </a:solidFill>
                <a:latin typeface="Lucida Sans" panose="020B0602030504020204" pitchFamily="34" charset="0"/>
                <a:cs typeface="Gill Sans MT"/>
              </a:rPr>
              <a:t>Study</a:t>
            </a:r>
            <a:r>
              <a:rPr sz="1000" spc="65" dirty="0">
                <a:solidFill>
                  <a:srgbClr val="FFFFFF"/>
                </a:solidFill>
                <a:latin typeface="Lucida Sans" panose="020B0602030504020204" pitchFamily="34" charset="0"/>
                <a:cs typeface="Gill Sans MT"/>
              </a:rPr>
              <a:t> </a:t>
            </a:r>
            <a:r>
              <a:rPr sz="1000" dirty="0">
                <a:solidFill>
                  <a:srgbClr val="FFFFFF"/>
                </a:solidFill>
                <a:latin typeface="Lucida Sans" panose="020B0602030504020204" pitchFamily="34" charset="0"/>
                <a:cs typeface="Gill Sans MT"/>
              </a:rPr>
              <a:t>Abroad</a:t>
            </a:r>
            <a:r>
              <a:rPr sz="1000" spc="65" dirty="0">
                <a:solidFill>
                  <a:srgbClr val="FFFFFF"/>
                </a:solidFill>
                <a:latin typeface="Lucida Sans" panose="020B0602030504020204" pitchFamily="34" charset="0"/>
                <a:cs typeface="Gill Sans MT"/>
              </a:rPr>
              <a:t> </a:t>
            </a:r>
            <a:r>
              <a:rPr sz="1000" dirty="0">
                <a:solidFill>
                  <a:srgbClr val="FFFFFF"/>
                </a:solidFill>
                <a:latin typeface="Lucida Sans" panose="020B0602030504020204" pitchFamily="34" charset="0"/>
                <a:cs typeface="Gill Sans MT"/>
              </a:rPr>
              <a:t>&amp;</a:t>
            </a:r>
            <a:r>
              <a:rPr sz="1000" spc="65" dirty="0">
                <a:solidFill>
                  <a:srgbClr val="FFFFFF"/>
                </a:solidFill>
                <a:latin typeface="Lucida Sans" panose="020B0602030504020204" pitchFamily="34" charset="0"/>
                <a:cs typeface="Gill Sans MT"/>
              </a:rPr>
              <a:t> </a:t>
            </a:r>
            <a:r>
              <a:rPr sz="1000" spc="60" dirty="0">
                <a:solidFill>
                  <a:srgbClr val="FFFFFF"/>
                </a:solidFill>
                <a:latin typeface="Lucida Sans" panose="020B0602030504020204" pitchFamily="34" charset="0"/>
                <a:cs typeface="Gill Sans MT"/>
              </a:rPr>
              <a:t>Exchange</a:t>
            </a:r>
            <a:r>
              <a:rPr sz="1000" spc="65" dirty="0">
                <a:solidFill>
                  <a:srgbClr val="FFFFFF"/>
                </a:solidFill>
                <a:latin typeface="Lucida Sans" panose="020B0602030504020204" pitchFamily="34" charset="0"/>
                <a:cs typeface="Gill Sans MT"/>
              </a:rPr>
              <a:t> </a:t>
            </a:r>
            <a:r>
              <a:rPr sz="1000" spc="-10" dirty="0">
                <a:solidFill>
                  <a:srgbClr val="FFFFFF"/>
                </a:solidFill>
                <a:latin typeface="Lucida Sans" panose="020B0602030504020204" pitchFamily="34" charset="0"/>
                <a:cs typeface="Gill Sans MT"/>
              </a:rPr>
              <a:t>Website</a:t>
            </a:r>
            <a:endParaRPr sz="1000" dirty="0">
              <a:latin typeface="Lucida Sans" panose="020B0602030504020204" pitchFamily="34" charset="0"/>
              <a:cs typeface="Gill Sans MT"/>
            </a:endParaRPr>
          </a:p>
        </p:txBody>
      </p:sp>
      <p:sp>
        <p:nvSpPr>
          <p:cNvPr id="12" name="object 12"/>
          <p:cNvSpPr txBox="1"/>
          <p:nvPr/>
        </p:nvSpPr>
        <p:spPr>
          <a:xfrm>
            <a:off x="2900213" y="1570967"/>
            <a:ext cx="3816350" cy="266700"/>
          </a:xfrm>
          <a:prstGeom prst="rect">
            <a:avLst/>
          </a:prstGeom>
          <a:solidFill>
            <a:srgbClr val="F4ECEC"/>
          </a:solidFill>
        </p:spPr>
        <p:txBody>
          <a:bodyPr vert="horz" wrap="square" lIns="36000" tIns="36000" rIns="36000" bIns="36000" rtlCol="0">
            <a:noAutofit/>
          </a:bodyPr>
          <a:lstStyle/>
          <a:p>
            <a:pPr marL="76200">
              <a:lnSpc>
                <a:spcPct val="100000"/>
              </a:lnSpc>
              <a:spcBef>
                <a:spcPts val="360"/>
              </a:spcBef>
            </a:pPr>
            <a:r>
              <a:rPr sz="1000" dirty="0">
                <a:latin typeface="Lucida Sans" panose="020B0602030504020204" pitchFamily="34" charset="0"/>
                <a:cs typeface="Gill Sans MT"/>
              </a:rPr>
              <a:t>University</a:t>
            </a:r>
            <a:r>
              <a:rPr sz="1000" spc="60" dirty="0">
                <a:latin typeface="Lucida Sans" panose="020B0602030504020204" pitchFamily="34" charset="0"/>
                <a:cs typeface="Gill Sans MT"/>
              </a:rPr>
              <a:t> </a:t>
            </a:r>
            <a:r>
              <a:rPr sz="1000" spc="50" dirty="0">
                <a:latin typeface="Lucida Sans" panose="020B0602030504020204" pitchFamily="34" charset="0"/>
                <a:cs typeface="Gill Sans MT"/>
              </a:rPr>
              <a:t>of</a:t>
            </a:r>
            <a:r>
              <a:rPr sz="1000" spc="60" dirty="0">
                <a:latin typeface="Lucida Sans" panose="020B0602030504020204" pitchFamily="34" charset="0"/>
                <a:cs typeface="Gill Sans MT"/>
              </a:rPr>
              <a:t> </a:t>
            </a:r>
            <a:r>
              <a:rPr sz="1000" spc="35" dirty="0">
                <a:latin typeface="Lucida Sans" panose="020B0602030504020204" pitchFamily="34" charset="0"/>
                <a:cs typeface="Gill Sans MT"/>
              </a:rPr>
              <a:t>Southampton</a:t>
            </a:r>
            <a:endParaRPr sz="1000" dirty="0">
              <a:latin typeface="Lucida Sans" panose="020B0602030504020204" pitchFamily="34" charset="0"/>
              <a:cs typeface="Gill Sans MT"/>
            </a:endParaRPr>
          </a:p>
        </p:txBody>
      </p:sp>
      <p:sp>
        <p:nvSpPr>
          <p:cNvPr id="13" name="object 13"/>
          <p:cNvSpPr txBox="1"/>
          <p:nvPr/>
        </p:nvSpPr>
        <p:spPr>
          <a:xfrm>
            <a:off x="2900213" y="1935786"/>
            <a:ext cx="3816350" cy="266700"/>
          </a:xfrm>
          <a:prstGeom prst="rect">
            <a:avLst/>
          </a:prstGeom>
          <a:solidFill>
            <a:srgbClr val="F4ECEC"/>
          </a:solidFill>
        </p:spPr>
        <p:txBody>
          <a:bodyPr vert="horz" wrap="square" lIns="36000" tIns="36000" rIns="36000" bIns="36000" rtlCol="0">
            <a:noAutofit/>
          </a:bodyPr>
          <a:lstStyle/>
          <a:p>
            <a:pPr marL="96520">
              <a:lnSpc>
                <a:spcPct val="100000"/>
              </a:lnSpc>
              <a:spcBef>
                <a:spcPts val="360"/>
              </a:spcBef>
            </a:pPr>
            <a:r>
              <a:rPr sz="1000" dirty="0">
                <a:latin typeface="Lucida Sans" panose="020B0602030504020204" pitchFamily="34" charset="0"/>
                <a:cs typeface="Gill Sans MT"/>
              </a:rPr>
              <a:t>Mark</a:t>
            </a:r>
            <a:r>
              <a:rPr sz="1000" spc="50" dirty="0">
                <a:latin typeface="Lucida Sans" panose="020B0602030504020204" pitchFamily="34" charset="0"/>
                <a:cs typeface="Gill Sans MT"/>
              </a:rPr>
              <a:t> E. </a:t>
            </a:r>
            <a:r>
              <a:rPr sz="1000" spc="55" dirty="0">
                <a:latin typeface="Lucida Sans" panose="020B0602030504020204" pitchFamily="34" charset="0"/>
                <a:cs typeface="Gill Sans MT"/>
              </a:rPr>
              <a:t>Smith</a:t>
            </a:r>
            <a:r>
              <a:rPr sz="1000" spc="50" dirty="0">
                <a:latin typeface="Lucida Sans" panose="020B0602030504020204" pitchFamily="34" charset="0"/>
                <a:cs typeface="Gill Sans MT"/>
              </a:rPr>
              <a:t> </a:t>
            </a:r>
            <a:r>
              <a:rPr sz="1000" spc="155" dirty="0">
                <a:latin typeface="Lucida Sans" panose="020B0602030504020204" pitchFamily="34" charset="0"/>
                <a:cs typeface="Gill Sans MT"/>
              </a:rPr>
              <a:t>–</a:t>
            </a:r>
            <a:r>
              <a:rPr sz="1000" spc="50" dirty="0">
                <a:latin typeface="Lucida Sans" panose="020B0602030504020204" pitchFamily="34" charset="0"/>
                <a:cs typeface="Gill Sans MT"/>
              </a:rPr>
              <a:t> </a:t>
            </a:r>
            <a:r>
              <a:rPr sz="1000" dirty="0">
                <a:latin typeface="Lucida Sans" panose="020B0602030504020204" pitchFamily="34" charset="0"/>
                <a:cs typeface="Gill Sans MT"/>
              </a:rPr>
              <a:t>Vice</a:t>
            </a:r>
            <a:r>
              <a:rPr sz="1000" spc="50" dirty="0">
                <a:latin typeface="Lucida Sans" panose="020B0602030504020204" pitchFamily="34" charset="0"/>
                <a:cs typeface="Gill Sans MT"/>
              </a:rPr>
              <a:t> </a:t>
            </a:r>
            <a:r>
              <a:rPr sz="1000" dirty="0">
                <a:latin typeface="Lucida Sans" panose="020B0602030504020204" pitchFamily="34" charset="0"/>
                <a:cs typeface="Gill Sans MT"/>
              </a:rPr>
              <a:t>Chancellor</a:t>
            </a:r>
            <a:r>
              <a:rPr sz="1000" spc="50" dirty="0">
                <a:latin typeface="Lucida Sans" panose="020B0602030504020204" pitchFamily="34" charset="0"/>
                <a:cs typeface="Gill Sans MT"/>
              </a:rPr>
              <a:t> </a:t>
            </a:r>
            <a:r>
              <a:rPr sz="1000" spc="65" dirty="0">
                <a:latin typeface="Lucida Sans" panose="020B0602030504020204" pitchFamily="34" charset="0"/>
                <a:cs typeface="Gill Sans MT"/>
              </a:rPr>
              <a:t>and</a:t>
            </a:r>
            <a:r>
              <a:rPr sz="1000" spc="55" dirty="0">
                <a:latin typeface="Lucida Sans" panose="020B0602030504020204" pitchFamily="34" charset="0"/>
                <a:cs typeface="Gill Sans MT"/>
              </a:rPr>
              <a:t> </a:t>
            </a:r>
            <a:r>
              <a:rPr sz="1000" spc="-10" dirty="0">
                <a:latin typeface="Lucida Sans" panose="020B0602030504020204" pitchFamily="34" charset="0"/>
                <a:cs typeface="Gill Sans MT"/>
              </a:rPr>
              <a:t>President</a:t>
            </a:r>
            <a:endParaRPr sz="1000" dirty="0">
              <a:latin typeface="Lucida Sans" panose="020B0602030504020204" pitchFamily="34" charset="0"/>
              <a:cs typeface="Gill Sans MT"/>
            </a:endParaRPr>
          </a:p>
        </p:txBody>
      </p:sp>
      <p:sp>
        <p:nvSpPr>
          <p:cNvPr id="14" name="object 14"/>
          <p:cNvSpPr txBox="1"/>
          <p:nvPr/>
        </p:nvSpPr>
        <p:spPr>
          <a:xfrm>
            <a:off x="2900515" y="2666300"/>
            <a:ext cx="3815715" cy="457200"/>
          </a:xfrm>
          <a:prstGeom prst="rect">
            <a:avLst/>
          </a:prstGeom>
          <a:solidFill>
            <a:srgbClr val="F4ECEC"/>
          </a:solidFill>
        </p:spPr>
        <p:txBody>
          <a:bodyPr vert="horz" wrap="square" lIns="36000" tIns="36000" rIns="36000" bIns="36000" rtlCol="0">
            <a:noAutofit/>
          </a:bodyPr>
          <a:lstStyle/>
          <a:p>
            <a:pPr marL="75565" marR="681355">
              <a:lnSpc>
                <a:spcPct val="112400"/>
              </a:lnSpc>
              <a:spcBef>
                <a:spcPts val="250"/>
              </a:spcBef>
            </a:pPr>
            <a:r>
              <a:rPr lang="en-GB" sz="1000" spc="45" dirty="0">
                <a:latin typeface="Lucida Sans" panose="020B0602030504020204" pitchFamily="34" charset="0"/>
                <a:cs typeface="Gill Sans MT"/>
                <a:hlinkClick r:id="rId4"/>
              </a:rPr>
              <a:t>https://www.southampton.ac.uk/courses/exchanges/come-to-southampton.page</a:t>
            </a:r>
            <a:endParaRPr sz="1000" dirty="0">
              <a:latin typeface="Lucida Sans" panose="020B0602030504020204" pitchFamily="34" charset="0"/>
              <a:cs typeface="Gill Sans MT"/>
            </a:endParaRPr>
          </a:p>
        </p:txBody>
      </p:sp>
      <p:sp>
        <p:nvSpPr>
          <p:cNvPr id="15" name="object 15"/>
          <p:cNvSpPr txBox="1"/>
          <p:nvPr/>
        </p:nvSpPr>
        <p:spPr>
          <a:xfrm>
            <a:off x="2900213" y="2301043"/>
            <a:ext cx="3816350" cy="274262"/>
          </a:xfrm>
          <a:prstGeom prst="rect">
            <a:avLst/>
          </a:prstGeom>
          <a:solidFill>
            <a:srgbClr val="F4ECEC"/>
          </a:solidFill>
        </p:spPr>
        <p:txBody>
          <a:bodyPr vert="horz" wrap="square" lIns="36000" tIns="36000" rIns="36000" bIns="36000" rtlCol="0">
            <a:noAutofit/>
          </a:bodyPr>
          <a:lstStyle/>
          <a:p>
            <a:pPr marL="76200">
              <a:lnSpc>
                <a:spcPct val="100000"/>
              </a:lnSpc>
              <a:spcBef>
                <a:spcPts val="405"/>
              </a:spcBef>
            </a:pPr>
            <a:r>
              <a:rPr sz="1000" spc="40" dirty="0">
                <a:latin typeface="Lucida Sans" panose="020B0602030504020204" pitchFamily="34" charset="0"/>
                <a:cs typeface="Gill Sans MT"/>
                <a:hlinkClick r:id="rId5"/>
              </a:rPr>
              <a:t>https://www.southampton.ac.uk/</a:t>
            </a:r>
            <a:r>
              <a:rPr lang="en-GB" sz="1000" spc="40" dirty="0">
                <a:latin typeface="Lucida Sans" panose="020B0602030504020204" pitchFamily="34" charset="0"/>
                <a:cs typeface="Gill Sans MT"/>
              </a:rPr>
              <a:t> </a:t>
            </a:r>
            <a:endParaRPr sz="1000" dirty="0">
              <a:latin typeface="Lucida Sans" panose="020B0602030504020204" pitchFamily="34" charset="0"/>
              <a:cs typeface="Gill Sans MT"/>
            </a:endParaRPr>
          </a:p>
        </p:txBody>
      </p:sp>
      <p:sp>
        <p:nvSpPr>
          <p:cNvPr id="16" name="object 16"/>
          <p:cNvSpPr txBox="1"/>
          <p:nvPr/>
        </p:nvSpPr>
        <p:spPr>
          <a:xfrm>
            <a:off x="672629" y="4626095"/>
            <a:ext cx="2227580" cy="266700"/>
          </a:xfrm>
          <a:prstGeom prst="rect">
            <a:avLst/>
          </a:prstGeom>
          <a:solidFill>
            <a:srgbClr val="3CB9C6"/>
          </a:solidFill>
        </p:spPr>
        <p:txBody>
          <a:bodyPr vert="horz" wrap="square" lIns="36000" tIns="36000" rIns="36000" bIns="36000" rtlCol="0">
            <a:noAutofit/>
          </a:bodyPr>
          <a:lstStyle/>
          <a:p>
            <a:pPr marL="64135">
              <a:lnSpc>
                <a:spcPct val="100000"/>
              </a:lnSpc>
              <a:spcBef>
                <a:spcPts val="360"/>
              </a:spcBef>
            </a:pPr>
            <a:r>
              <a:rPr sz="1000" dirty="0">
                <a:solidFill>
                  <a:srgbClr val="FFFFFF"/>
                </a:solidFill>
                <a:latin typeface="Lucida Sans" panose="020B0602030504020204" pitchFamily="34" charset="0"/>
                <a:cs typeface="Gill Sans MT"/>
              </a:rPr>
              <a:t>Telephone</a:t>
            </a:r>
            <a:r>
              <a:rPr sz="1000" spc="260" dirty="0">
                <a:solidFill>
                  <a:srgbClr val="FFFFFF"/>
                </a:solidFill>
                <a:latin typeface="Lucida Sans" panose="020B0602030504020204" pitchFamily="34" charset="0"/>
                <a:cs typeface="Gill Sans MT"/>
              </a:rPr>
              <a:t> </a:t>
            </a:r>
            <a:r>
              <a:rPr sz="1000" dirty="0">
                <a:solidFill>
                  <a:srgbClr val="FFFFFF"/>
                </a:solidFill>
                <a:latin typeface="Lucida Sans" panose="020B0602030504020204" pitchFamily="34" charset="0"/>
                <a:ea typeface="Roboto" panose="02000000000000000000" pitchFamily="2" charset="0"/>
              </a:rPr>
              <a:t>Number</a:t>
            </a:r>
          </a:p>
        </p:txBody>
      </p:sp>
      <p:sp>
        <p:nvSpPr>
          <p:cNvPr id="17" name="object 17"/>
          <p:cNvSpPr txBox="1"/>
          <p:nvPr/>
        </p:nvSpPr>
        <p:spPr>
          <a:xfrm>
            <a:off x="2900213" y="4626095"/>
            <a:ext cx="3816350" cy="266700"/>
          </a:xfrm>
          <a:prstGeom prst="rect">
            <a:avLst/>
          </a:prstGeom>
          <a:solidFill>
            <a:srgbClr val="F4ECEC"/>
          </a:solidFill>
        </p:spPr>
        <p:txBody>
          <a:bodyPr vert="horz" wrap="square" lIns="36000" tIns="36000" rIns="36000" bIns="36000" rtlCol="0">
            <a:noAutofit/>
          </a:bodyPr>
          <a:lstStyle/>
          <a:p>
            <a:pPr marL="76200">
              <a:lnSpc>
                <a:spcPct val="100000"/>
              </a:lnSpc>
              <a:spcBef>
                <a:spcPts val="360"/>
              </a:spcBef>
            </a:pPr>
            <a:r>
              <a:rPr sz="1000" dirty="0">
                <a:latin typeface="Lucida Sans" panose="020B0602030504020204" pitchFamily="34" charset="0"/>
                <a:cs typeface="Gill Sans MT"/>
              </a:rPr>
              <a:t>+44</a:t>
            </a:r>
            <a:r>
              <a:rPr sz="1000" spc="10" dirty="0">
                <a:latin typeface="Lucida Sans" panose="020B0602030504020204" pitchFamily="34" charset="0"/>
                <a:cs typeface="Gill Sans MT"/>
              </a:rPr>
              <a:t> </a:t>
            </a:r>
            <a:r>
              <a:rPr sz="1000" dirty="0">
                <a:latin typeface="Lucida Sans" panose="020B0602030504020204" pitchFamily="34" charset="0"/>
                <a:cs typeface="Gill Sans MT"/>
              </a:rPr>
              <a:t>(0)</a:t>
            </a:r>
            <a:r>
              <a:rPr sz="1000" spc="15" dirty="0">
                <a:latin typeface="Lucida Sans" panose="020B0602030504020204" pitchFamily="34" charset="0"/>
                <a:cs typeface="Gill Sans MT"/>
              </a:rPr>
              <a:t> </a:t>
            </a:r>
            <a:r>
              <a:rPr sz="1000" spc="55" dirty="0">
                <a:latin typeface="Lucida Sans" panose="020B0602030504020204" pitchFamily="34" charset="0"/>
                <a:cs typeface="Gill Sans MT"/>
              </a:rPr>
              <a:t>23</a:t>
            </a:r>
            <a:r>
              <a:rPr sz="1000" spc="10" dirty="0">
                <a:latin typeface="Lucida Sans" panose="020B0602030504020204" pitchFamily="34" charset="0"/>
                <a:cs typeface="Gill Sans MT"/>
              </a:rPr>
              <a:t> </a:t>
            </a:r>
            <a:r>
              <a:rPr sz="1000" spc="55" dirty="0">
                <a:latin typeface="Lucida Sans" panose="020B0602030504020204" pitchFamily="34" charset="0"/>
                <a:cs typeface="Gill Sans MT"/>
              </a:rPr>
              <a:t>8059</a:t>
            </a:r>
            <a:r>
              <a:rPr sz="1000" spc="15" dirty="0">
                <a:latin typeface="Lucida Sans" panose="020B0602030504020204" pitchFamily="34" charset="0"/>
                <a:cs typeface="Gill Sans MT"/>
              </a:rPr>
              <a:t> </a:t>
            </a:r>
            <a:r>
              <a:rPr lang="en-GB" sz="1000" spc="35" dirty="0">
                <a:latin typeface="Lucida Sans" panose="020B0602030504020204" pitchFamily="34" charset="0"/>
                <a:cs typeface="Gill Sans MT"/>
              </a:rPr>
              <a:t>1723</a:t>
            </a:r>
            <a:endParaRPr sz="1000" dirty="0">
              <a:latin typeface="Lucida Sans" panose="020B0602030504020204" pitchFamily="34" charset="0"/>
              <a:cs typeface="Gill Sans MT"/>
            </a:endParaRPr>
          </a:p>
        </p:txBody>
      </p:sp>
      <p:sp>
        <p:nvSpPr>
          <p:cNvPr id="18" name="object 18"/>
          <p:cNvSpPr txBox="1"/>
          <p:nvPr/>
        </p:nvSpPr>
        <p:spPr>
          <a:xfrm>
            <a:off x="672629" y="4991352"/>
            <a:ext cx="2227580" cy="266700"/>
          </a:xfrm>
          <a:prstGeom prst="rect">
            <a:avLst/>
          </a:prstGeom>
          <a:solidFill>
            <a:srgbClr val="3CB9C6"/>
          </a:solidFill>
        </p:spPr>
        <p:txBody>
          <a:bodyPr vert="horz" wrap="square" lIns="36000" tIns="36000" rIns="36000" bIns="36000" rtlCol="0">
            <a:noAutofit/>
          </a:bodyPr>
          <a:lstStyle/>
          <a:p>
            <a:pPr marL="79375">
              <a:lnSpc>
                <a:spcPct val="100000"/>
              </a:lnSpc>
              <a:spcBef>
                <a:spcPts val="360"/>
              </a:spcBef>
            </a:pPr>
            <a:r>
              <a:rPr sz="1000" spc="60" dirty="0">
                <a:solidFill>
                  <a:srgbClr val="FFFFFF"/>
                </a:solidFill>
                <a:latin typeface="Lucida Sans" panose="020B0602030504020204" pitchFamily="34" charset="0"/>
                <a:cs typeface="Gill Sans MT"/>
              </a:rPr>
              <a:t>Email</a:t>
            </a:r>
            <a:r>
              <a:rPr sz="1000" spc="-30" dirty="0">
                <a:solidFill>
                  <a:srgbClr val="FFFFFF"/>
                </a:solidFill>
                <a:latin typeface="Lucida Sans" panose="020B0602030504020204" pitchFamily="34" charset="0"/>
                <a:cs typeface="Gill Sans MT"/>
              </a:rPr>
              <a:t> </a:t>
            </a:r>
            <a:r>
              <a:rPr sz="1000" dirty="0">
                <a:solidFill>
                  <a:srgbClr val="FFFFFF"/>
                </a:solidFill>
                <a:latin typeface="Lucida Sans" panose="020B0602030504020204" pitchFamily="34" charset="0"/>
                <a:ea typeface="Roboto" panose="02000000000000000000" pitchFamily="2" charset="0"/>
              </a:rPr>
              <a:t>Address</a:t>
            </a:r>
          </a:p>
        </p:txBody>
      </p:sp>
      <p:sp>
        <p:nvSpPr>
          <p:cNvPr id="19" name="object 19"/>
          <p:cNvSpPr txBox="1"/>
          <p:nvPr/>
        </p:nvSpPr>
        <p:spPr>
          <a:xfrm>
            <a:off x="2900213" y="4991352"/>
            <a:ext cx="3816350" cy="266700"/>
          </a:xfrm>
          <a:prstGeom prst="rect">
            <a:avLst/>
          </a:prstGeom>
          <a:solidFill>
            <a:srgbClr val="F4ECEC"/>
          </a:solidFill>
        </p:spPr>
        <p:txBody>
          <a:bodyPr vert="horz" wrap="square" lIns="36000" tIns="36000" rIns="36000" bIns="36000" rtlCol="0">
            <a:noAutofit/>
          </a:bodyPr>
          <a:lstStyle/>
          <a:p>
            <a:pPr marL="76200">
              <a:lnSpc>
                <a:spcPct val="100000"/>
              </a:lnSpc>
              <a:spcBef>
                <a:spcPts val="360"/>
              </a:spcBef>
            </a:pPr>
            <a:r>
              <a:rPr sz="1000" spc="-10" dirty="0">
                <a:latin typeface="Lucida Sans" panose="020B0602030504020204" pitchFamily="34" charset="0"/>
                <a:cs typeface="Gill Sans MT"/>
                <a:hlinkClick r:id="rId6"/>
              </a:rPr>
              <a:t>studyabroad@soton.ac.uk</a:t>
            </a:r>
            <a:endParaRPr sz="1000" dirty="0">
              <a:latin typeface="Lucida Sans" panose="020B0602030504020204" pitchFamily="34" charset="0"/>
              <a:cs typeface="Gill Sans MT"/>
            </a:endParaRPr>
          </a:p>
        </p:txBody>
      </p:sp>
      <p:sp>
        <p:nvSpPr>
          <p:cNvPr id="20" name="object 20"/>
          <p:cNvSpPr txBox="1"/>
          <p:nvPr/>
        </p:nvSpPr>
        <p:spPr>
          <a:xfrm>
            <a:off x="672629" y="5356608"/>
            <a:ext cx="2227580" cy="363080"/>
          </a:xfrm>
          <a:prstGeom prst="rect">
            <a:avLst/>
          </a:prstGeom>
          <a:solidFill>
            <a:srgbClr val="3CB9C6"/>
          </a:solidFill>
        </p:spPr>
        <p:txBody>
          <a:bodyPr vert="horz" wrap="square" lIns="36000" tIns="36000" rIns="36000" bIns="36000" rtlCol="0">
            <a:noAutofit/>
          </a:bodyPr>
          <a:lstStyle/>
          <a:p>
            <a:pPr marL="79375">
              <a:lnSpc>
                <a:spcPct val="100000"/>
              </a:lnSpc>
              <a:spcBef>
                <a:spcPts val="360"/>
              </a:spcBef>
            </a:pPr>
            <a:r>
              <a:rPr sz="1000" dirty="0">
                <a:solidFill>
                  <a:srgbClr val="FFFFFF"/>
                </a:solidFill>
                <a:latin typeface="Lucida Sans" panose="020B0602030504020204" pitchFamily="34" charset="0"/>
                <a:cs typeface="Gill Sans MT"/>
              </a:rPr>
              <a:t>Departmental</a:t>
            </a:r>
            <a:r>
              <a:rPr sz="1000" spc="145" dirty="0">
                <a:solidFill>
                  <a:srgbClr val="FFFFFF"/>
                </a:solidFill>
                <a:latin typeface="Lucida Sans" panose="020B0602030504020204" pitchFamily="34" charset="0"/>
                <a:cs typeface="Gill Sans MT"/>
              </a:rPr>
              <a:t> </a:t>
            </a:r>
            <a:r>
              <a:rPr sz="1000" dirty="0">
                <a:solidFill>
                  <a:srgbClr val="FFFFFF"/>
                </a:solidFill>
                <a:latin typeface="Lucida Sans" panose="020B0602030504020204" pitchFamily="34" charset="0"/>
                <a:ea typeface="Roboto" panose="02000000000000000000" pitchFamily="2" charset="0"/>
              </a:rPr>
              <a:t>Exchange</a:t>
            </a:r>
            <a:r>
              <a:rPr sz="1000" spc="150" dirty="0">
                <a:solidFill>
                  <a:srgbClr val="FFFFFF"/>
                </a:solidFill>
                <a:latin typeface="Lucida Sans" panose="020B0602030504020204" pitchFamily="34" charset="0"/>
                <a:cs typeface="Gill Sans MT"/>
              </a:rPr>
              <a:t> </a:t>
            </a:r>
            <a:r>
              <a:rPr sz="1000" spc="-10" dirty="0">
                <a:solidFill>
                  <a:srgbClr val="FFFFFF"/>
                </a:solidFill>
                <a:latin typeface="Lucida Sans" panose="020B0602030504020204" pitchFamily="34" charset="0"/>
                <a:cs typeface="Gill Sans MT"/>
              </a:rPr>
              <a:t>Coordinators</a:t>
            </a:r>
            <a:endParaRPr sz="1000" dirty="0">
              <a:latin typeface="Lucida Sans" panose="020B0602030504020204" pitchFamily="34" charset="0"/>
              <a:cs typeface="Gill Sans MT"/>
            </a:endParaRPr>
          </a:p>
        </p:txBody>
      </p:sp>
      <p:sp>
        <p:nvSpPr>
          <p:cNvPr id="21" name="object 21"/>
          <p:cNvSpPr txBox="1"/>
          <p:nvPr/>
        </p:nvSpPr>
        <p:spPr>
          <a:xfrm>
            <a:off x="2900213" y="5356608"/>
            <a:ext cx="3816350" cy="363079"/>
          </a:xfrm>
          <a:prstGeom prst="rect">
            <a:avLst/>
          </a:prstGeom>
          <a:solidFill>
            <a:srgbClr val="F4ECEC"/>
          </a:solidFill>
        </p:spPr>
        <p:txBody>
          <a:bodyPr vert="horz" wrap="square" lIns="36000" tIns="36000" rIns="36000" bIns="36000" rtlCol="0">
            <a:noAutofit/>
          </a:bodyPr>
          <a:lstStyle/>
          <a:p>
            <a:pPr marL="76200">
              <a:lnSpc>
                <a:spcPct val="100000"/>
              </a:lnSpc>
              <a:spcBef>
                <a:spcPts val="395"/>
              </a:spcBef>
            </a:pPr>
            <a:r>
              <a:rPr sz="1000" dirty="0">
                <a:latin typeface="Lucida Sans" panose="020B0602030504020204" pitchFamily="34" charset="0"/>
                <a:cs typeface="Gill Sans MT"/>
              </a:rPr>
              <a:t>Contact</a:t>
            </a:r>
            <a:r>
              <a:rPr sz="1000" spc="55" dirty="0">
                <a:latin typeface="Lucida Sans" panose="020B0602030504020204" pitchFamily="34" charset="0"/>
                <a:cs typeface="Gill Sans MT"/>
              </a:rPr>
              <a:t> </a:t>
            </a:r>
            <a:r>
              <a:rPr sz="1000" spc="50" dirty="0">
                <a:latin typeface="Lucida Sans" panose="020B0602030504020204" pitchFamily="34" charset="0"/>
                <a:cs typeface="Gill Sans MT"/>
              </a:rPr>
              <a:t>details</a:t>
            </a:r>
            <a:r>
              <a:rPr sz="1000" spc="60" dirty="0">
                <a:latin typeface="Lucida Sans" panose="020B0602030504020204" pitchFamily="34" charset="0"/>
                <a:cs typeface="Gill Sans MT"/>
              </a:rPr>
              <a:t> </a:t>
            </a:r>
            <a:r>
              <a:rPr sz="1000" spc="55" dirty="0">
                <a:latin typeface="Lucida Sans" panose="020B0602030504020204" pitchFamily="34" charset="0"/>
                <a:cs typeface="Gill Sans MT"/>
              </a:rPr>
              <a:t>available </a:t>
            </a:r>
            <a:r>
              <a:rPr sz="1000" dirty="0">
                <a:latin typeface="Lucida Sans" panose="020B0602030504020204" pitchFamily="34" charset="0"/>
                <a:cs typeface="Gill Sans MT"/>
              </a:rPr>
              <a:t>upon</a:t>
            </a:r>
            <a:r>
              <a:rPr sz="1000" spc="60" dirty="0">
                <a:latin typeface="Lucida Sans" panose="020B0602030504020204" pitchFamily="34" charset="0"/>
                <a:cs typeface="Gill Sans MT"/>
              </a:rPr>
              <a:t> </a:t>
            </a:r>
            <a:r>
              <a:rPr sz="1000" spc="-10" dirty="0">
                <a:latin typeface="Lucida Sans" panose="020B0602030504020204" pitchFamily="34" charset="0"/>
                <a:cs typeface="Gill Sans MT"/>
              </a:rPr>
              <a:t>request</a:t>
            </a:r>
            <a:endParaRPr sz="1000" dirty="0">
              <a:latin typeface="Lucida Sans" panose="020B0602030504020204" pitchFamily="34" charset="0"/>
              <a:cs typeface="Gill Sans MT"/>
            </a:endParaRPr>
          </a:p>
        </p:txBody>
      </p:sp>
      <p:sp>
        <p:nvSpPr>
          <p:cNvPr id="22" name="object 22"/>
          <p:cNvSpPr txBox="1"/>
          <p:nvPr/>
        </p:nvSpPr>
        <p:spPr>
          <a:xfrm>
            <a:off x="672522" y="6492875"/>
            <a:ext cx="2227580" cy="1135779"/>
          </a:xfrm>
          <a:prstGeom prst="rect">
            <a:avLst/>
          </a:prstGeom>
          <a:solidFill>
            <a:srgbClr val="3CB9C6"/>
          </a:solidFill>
        </p:spPr>
        <p:txBody>
          <a:bodyPr vert="horz" wrap="square" lIns="36000" tIns="36000" rIns="36000" bIns="36000" rtlCol="0">
            <a:noAutofit/>
          </a:bodyPr>
          <a:lstStyle/>
          <a:p>
            <a:pPr marL="113664">
              <a:lnSpc>
                <a:spcPct val="100000"/>
              </a:lnSpc>
              <a:spcBef>
                <a:spcPts val="395"/>
              </a:spcBef>
            </a:pPr>
            <a:r>
              <a:rPr sz="1000" spc="60" dirty="0">
                <a:solidFill>
                  <a:srgbClr val="FFFFFF"/>
                </a:solidFill>
                <a:latin typeface="Lucida Sans" panose="020B0602030504020204" pitchFamily="34" charset="0"/>
                <a:cs typeface="Gill Sans MT"/>
              </a:rPr>
              <a:t>English</a:t>
            </a:r>
            <a:r>
              <a:rPr sz="1000" spc="-15" dirty="0">
                <a:solidFill>
                  <a:srgbClr val="FFFFFF"/>
                </a:solidFill>
                <a:latin typeface="Lucida Sans" panose="020B0602030504020204" pitchFamily="34" charset="0"/>
                <a:cs typeface="Gill Sans MT"/>
              </a:rPr>
              <a:t> </a:t>
            </a:r>
            <a:r>
              <a:rPr sz="1000" spc="80" dirty="0">
                <a:solidFill>
                  <a:srgbClr val="FFFFFF"/>
                </a:solidFill>
                <a:latin typeface="Lucida Sans" panose="020B0602030504020204" pitchFamily="34" charset="0"/>
                <a:cs typeface="Gill Sans MT"/>
              </a:rPr>
              <a:t>Language</a:t>
            </a:r>
            <a:r>
              <a:rPr sz="1000" spc="-15" dirty="0">
                <a:solidFill>
                  <a:srgbClr val="FFFFFF"/>
                </a:solidFill>
                <a:latin typeface="Lucida Sans" panose="020B0602030504020204" pitchFamily="34" charset="0"/>
                <a:cs typeface="Gill Sans MT"/>
              </a:rPr>
              <a:t> </a:t>
            </a:r>
            <a:r>
              <a:rPr sz="1000" spc="-10" dirty="0">
                <a:solidFill>
                  <a:srgbClr val="FFFFFF"/>
                </a:solidFill>
                <a:latin typeface="Lucida Sans" panose="020B0602030504020204" pitchFamily="34" charset="0"/>
                <a:cs typeface="Gill Sans MT"/>
              </a:rPr>
              <a:t>Requirements</a:t>
            </a:r>
            <a:endParaRPr sz="1000" dirty="0">
              <a:latin typeface="Lucida Sans" panose="020B0602030504020204" pitchFamily="34" charset="0"/>
              <a:cs typeface="Gill Sans MT"/>
            </a:endParaRPr>
          </a:p>
        </p:txBody>
      </p:sp>
      <p:sp>
        <p:nvSpPr>
          <p:cNvPr id="23" name="object 23"/>
          <p:cNvSpPr txBox="1"/>
          <p:nvPr/>
        </p:nvSpPr>
        <p:spPr>
          <a:xfrm>
            <a:off x="2899500" y="6492875"/>
            <a:ext cx="3816985" cy="1138132"/>
          </a:xfrm>
          <a:prstGeom prst="rect">
            <a:avLst/>
          </a:prstGeom>
          <a:solidFill>
            <a:srgbClr val="F4ECEC"/>
          </a:solidFill>
        </p:spPr>
        <p:txBody>
          <a:bodyPr vert="horz" wrap="square" lIns="36000" tIns="36000" rIns="36000" bIns="36000" rtlCol="0">
            <a:noAutofit/>
          </a:bodyPr>
          <a:lstStyle/>
          <a:p>
            <a:pPr marL="76835">
              <a:lnSpc>
                <a:spcPct val="100000"/>
              </a:lnSpc>
              <a:spcBef>
                <a:spcPts val="395"/>
              </a:spcBef>
            </a:pPr>
            <a:r>
              <a:rPr sz="1000" dirty="0">
                <a:latin typeface="Lucida Sans" panose="020B0602030504020204" pitchFamily="34" charset="0"/>
                <a:cs typeface="Gill Sans MT"/>
              </a:rPr>
              <a:t>CEFR</a:t>
            </a:r>
            <a:r>
              <a:rPr sz="1000" spc="100" dirty="0">
                <a:latin typeface="Lucida Sans" panose="020B0602030504020204" pitchFamily="34" charset="0"/>
                <a:cs typeface="Gill Sans MT"/>
              </a:rPr>
              <a:t> </a:t>
            </a:r>
            <a:r>
              <a:rPr sz="1000" dirty="0">
                <a:latin typeface="Lucida Sans" panose="020B0602030504020204" pitchFamily="34" charset="0"/>
                <a:cs typeface="Gill Sans MT"/>
              </a:rPr>
              <a:t>level</a:t>
            </a:r>
            <a:r>
              <a:rPr sz="1000" spc="100" dirty="0">
                <a:latin typeface="Lucida Sans" panose="020B0602030504020204" pitchFamily="34" charset="0"/>
                <a:cs typeface="Gill Sans MT"/>
              </a:rPr>
              <a:t> </a:t>
            </a:r>
            <a:r>
              <a:rPr sz="1000" dirty="0">
                <a:latin typeface="Lucida Sans" panose="020B0602030504020204" pitchFamily="34" charset="0"/>
                <a:cs typeface="Gill Sans MT"/>
              </a:rPr>
              <a:t>B2</a:t>
            </a:r>
            <a:r>
              <a:rPr lang="en-GB" sz="1000" dirty="0">
                <a:latin typeface="Lucida Sans" panose="020B0602030504020204" pitchFamily="34" charset="0"/>
                <a:cs typeface="Gill Sans MT"/>
              </a:rPr>
              <a:t>, </a:t>
            </a:r>
            <a:r>
              <a:rPr sz="1000" dirty="0">
                <a:latin typeface="Lucida Sans" panose="020B0602030504020204" pitchFamily="34" charset="0"/>
                <a:cs typeface="Gill Sans MT"/>
              </a:rPr>
              <a:t>IELTS</a:t>
            </a:r>
            <a:r>
              <a:rPr sz="1000" spc="100" dirty="0">
                <a:latin typeface="Lucida Sans" panose="020B0602030504020204" pitchFamily="34" charset="0"/>
                <a:cs typeface="Gill Sans MT"/>
              </a:rPr>
              <a:t> </a:t>
            </a:r>
            <a:r>
              <a:rPr sz="1000" dirty="0">
                <a:latin typeface="Lucida Sans" panose="020B0602030504020204" pitchFamily="34" charset="0"/>
                <a:cs typeface="Gill Sans MT"/>
              </a:rPr>
              <a:t>overall</a:t>
            </a:r>
            <a:r>
              <a:rPr sz="1000" spc="105" dirty="0">
                <a:latin typeface="Lucida Sans" panose="020B0602030504020204" pitchFamily="34" charset="0"/>
                <a:cs typeface="Gill Sans MT"/>
              </a:rPr>
              <a:t> </a:t>
            </a:r>
            <a:r>
              <a:rPr sz="1000" dirty="0">
                <a:latin typeface="Lucida Sans" panose="020B0602030504020204" pitchFamily="34" charset="0"/>
                <a:cs typeface="Gill Sans MT"/>
              </a:rPr>
              <a:t>score</a:t>
            </a:r>
            <a:r>
              <a:rPr sz="1000" spc="100" dirty="0">
                <a:latin typeface="Lucida Sans" panose="020B0602030504020204" pitchFamily="34" charset="0"/>
                <a:cs typeface="Gill Sans MT"/>
              </a:rPr>
              <a:t> </a:t>
            </a:r>
            <a:r>
              <a:rPr sz="1000" spc="50" dirty="0">
                <a:latin typeface="Lucida Sans" panose="020B0602030504020204" pitchFamily="34" charset="0"/>
                <a:cs typeface="Gill Sans MT"/>
              </a:rPr>
              <a:t>of</a:t>
            </a:r>
            <a:r>
              <a:rPr sz="1000" spc="100" dirty="0">
                <a:latin typeface="Lucida Sans" panose="020B0602030504020204" pitchFamily="34" charset="0"/>
                <a:cs typeface="Gill Sans MT"/>
              </a:rPr>
              <a:t> </a:t>
            </a:r>
            <a:r>
              <a:rPr sz="1000" spc="25" dirty="0">
                <a:latin typeface="Lucida Sans" panose="020B0602030504020204" pitchFamily="34" charset="0"/>
                <a:cs typeface="Gill Sans MT"/>
              </a:rPr>
              <a:t>6.5</a:t>
            </a:r>
            <a:r>
              <a:rPr lang="en-GB" sz="1000" dirty="0">
                <a:latin typeface="Lucida Sans" panose="020B0602030504020204" pitchFamily="34" charset="0"/>
                <a:cs typeface="Gill Sans MT"/>
              </a:rPr>
              <a:t> </a:t>
            </a:r>
            <a:r>
              <a:rPr sz="1000" spc="-20" dirty="0">
                <a:latin typeface="Lucida Sans" panose="020B0602030504020204" pitchFamily="34" charset="0"/>
                <a:cs typeface="Gill Sans MT"/>
              </a:rPr>
              <a:t>or</a:t>
            </a:r>
            <a:r>
              <a:rPr sz="1000" spc="50" dirty="0">
                <a:latin typeface="Lucida Sans" panose="020B0602030504020204" pitchFamily="34" charset="0"/>
                <a:cs typeface="Gill Sans MT"/>
              </a:rPr>
              <a:t> </a:t>
            </a:r>
            <a:r>
              <a:rPr sz="1000" spc="80" dirty="0">
                <a:latin typeface="Lucida Sans" panose="020B0602030504020204" pitchFamily="34" charset="0"/>
                <a:cs typeface="Gill Sans MT"/>
              </a:rPr>
              <a:t>an</a:t>
            </a:r>
            <a:r>
              <a:rPr sz="1000" spc="55" dirty="0">
                <a:latin typeface="Lucida Sans" panose="020B0602030504020204" pitchFamily="34" charset="0"/>
                <a:cs typeface="Gill Sans MT"/>
              </a:rPr>
              <a:t> </a:t>
            </a:r>
            <a:r>
              <a:rPr sz="1000" dirty="0">
                <a:latin typeface="Lucida Sans" panose="020B0602030504020204" pitchFamily="34" charset="0"/>
                <a:cs typeface="Gill Sans MT"/>
              </a:rPr>
              <a:t>equivalent</a:t>
            </a:r>
            <a:r>
              <a:rPr sz="1000" spc="50" dirty="0">
                <a:latin typeface="Lucida Sans" panose="020B0602030504020204" pitchFamily="34" charset="0"/>
                <a:cs typeface="Gill Sans MT"/>
              </a:rPr>
              <a:t> standard</a:t>
            </a:r>
            <a:r>
              <a:rPr sz="1000" spc="55" dirty="0">
                <a:latin typeface="Lucida Sans" panose="020B0602030504020204" pitchFamily="34" charset="0"/>
                <a:cs typeface="Gill Sans MT"/>
              </a:rPr>
              <a:t> </a:t>
            </a:r>
            <a:r>
              <a:rPr sz="1000" dirty="0">
                <a:latin typeface="Lucida Sans" panose="020B0602030504020204" pitchFamily="34" charset="0"/>
                <a:cs typeface="Gill Sans MT"/>
              </a:rPr>
              <a:t>in</a:t>
            </a:r>
            <a:r>
              <a:rPr sz="1000" spc="55" dirty="0">
                <a:latin typeface="Lucida Sans" panose="020B0602030504020204" pitchFamily="34" charset="0"/>
                <a:cs typeface="Gill Sans MT"/>
              </a:rPr>
              <a:t> </a:t>
            </a:r>
            <a:r>
              <a:rPr sz="1000" dirty="0">
                <a:latin typeface="Lucida Sans" panose="020B0602030504020204" pitchFamily="34" charset="0"/>
                <a:cs typeface="Gill Sans MT"/>
              </a:rPr>
              <a:t>other</a:t>
            </a:r>
            <a:r>
              <a:rPr sz="1000" spc="50" dirty="0">
                <a:latin typeface="Lucida Sans" panose="020B0602030504020204" pitchFamily="34" charset="0"/>
                <a:cs typeface="Gill Sans MT"/>
              </a:rPr>
              <a:t> </a:t>
            </a:r>
            <a:r>
              <a:rPr sz="1000" spc="40" dirty="0">
                <a:latin typeface="Lucida Sans" panose="020B0602030504020204" pitchFamily="34" charset="0"/>
                <a:cs typeface="Gill Sans MT"/>
              </a:rPr>
              <a:t>qualifications</a:t>
            </a:r>
            <a:r>
              <a:rPr lang="en-GB" sz="1000" spc="40" dirty="0">
                <a:latin typeface="Lucida Sans" panose="020B0602030504020204" pitchFamily="34" charset="0"/>
                <a:cs typeface="Gill Sans MT"/>
              </a:rPr>
              <a:t> is required.  </a:t>
            </a:r>
          </a:p>
          <a:p>
            <a:pPr marL="76835">
              <a:lnSpc>
                <a:spcPct val="100000"/>
              </a:lnSpc>
              <a:spcBef>
                <a:spcPts val="395"/>
              </a:spcBef>
            </a:pPr>
            <a:r>
              <a:rPr lang="en-GB" sz="1000" spc="40" dirty="0">
                <a:latin typeface="Lucida Sans" panose="020B0602030504020204" pitchFamily="34" charset="0"/>
                <a:cs typeface="Gill Sans MT"/>
              </a:rPr>
              <a:t>Your qualification must show individual component scores for Reading, Writing, Listening and Speaking which meet the entry requirements of your chosen programme.</a:t>
            </a:r>
          </a:p>
        </p:txBody>
      </p:sp>
      <p:sp>
        <p:nvSpPr>
          <p:cNvPr id="24" name="object 24"/>
          <p:cNvSpPr txBox="1"/>
          <p:nvPr/>
        </p:nvSpPr>
        <p:spPr>
          <a:xfrm>
            <a:off x="693271" y="7749812"/>
            <a:ext cx="2227580" cy="712988"/>
          </a:xfrm>
          <a:prstGeom prst="rect">
            <a:avLst/>
          </a:prstGeom>
          <a:solidFill>
            <a:srgbClr val="3CB9C6"/>
          </a:solidFill>
        </p:spPr>
        <p:txBody>
          <a:bodyPr vert="horz" wrap="square" lIns="36000" tIns="36000" rIns="36000" bIns="36000" rtlCol="0">
            <a:noAutofit/>
          </a:bodyPr>
          <a:lstStyle>
            <a:defPPr>
              <a:defRPr kern="0"/>
            </a:defPPr>
            <a:lvl1pPr marL="113664">
              <a:lnSpc>
                <a:spcPct val="100000"/>
              </a:lnSpc>
              <a:spcBef>
                <a:spcPts val="395"/>
              </a:spcBef>
              <a:defRPr sz="1000" spc="60">
                <a:solidFill>
                  <a:srgbClr val="FFFFFF"/>
                </a:solidFill>
                <a:latin typeface="Gill Sans MT"/>
                <a:cs typeface="Gill Sans MT"/>
              </a:defRPr>
            </a:lvl1pPr>
          </a:lstStyle>
          <a:p>
            <a:r>
              <a:rPr dirty="0">
                <a:latin typeface="Lucida Sans" panose="020B0602030504020204" pitchFamily="34" charset="0"/>
              </a:rPr>
              <a:t>Approved other qualifications</a:t>
            </a:r>
          </a:p>
        </p:txBody>
      </p:sp>
      <p:sp>
        <p:nvSpPr>
          <p:cNvPr id="25" name="object 25"/>
          <p:cNvSpPr txBox="1"/>
          <p:nvPr/>
        </p:nvSpPr>
        <p:spPr>
          <a:xfrm>
            <a:off x="2920250" y="7749811"/>
            <a:ext cx="3816985" cy="712989"/>
          </a:xfrm>
          <a:prstGeom prst="rect">
            <a:avLst/>
          </a:prstGeom>
          <a:solidFill>
            <a:srgbClr val="F4ECEC"/>
          </a:solidFill>
        </p:spPr>
        <p:txBody>
          <a:bodyPr vert="horz" wrap="square" lIns="36000" tIns="36000" rIns="36000" bIns="36000" rtlCol="0">
            <a:noAutofit/>
          </a:bodyPr>
          <a:lstStyle/>
          <a:p>
            <a:pPr marL="76835">
              <a:lnSpc>
                <a:spcPct val="100000"/>
              </a:lnSpc>
              <a:spcBef>
                <a:spcPts val="395"/>
              </a:spcBef>
            </a:pPr>
            <a:r>
              <a:rPr lang="en-US" sz="1000" spc="60" dirty="0">
                <a:uFill>
                  <a:solidFill>
                    <a:srgbClr val="000000"/>
                  </a:solidFill>
                </a:uFill>
                <a:latin typeface="Lucida Sans" panose="020B0602030504020204" pitchFamily="34" charset="0"/>
                <a:cs typeface="Gill Sans MT"/>
              </a:rPr>
              <a:t>List of accepted English Language qualifications: </a:t>
            </a:r>
            <a:r>
              <a:rPr lang="en-US" sz="1000" spc="40" dirty="0">
                <a:solidFill>
                  <a:srgbClr val="3CB9C6"/>
                </a:solidFill>
                <a:latin typeface="Lucida Sans" panose="020B0602030504020204" pitchFamily="34" charset="0"/>
                <a:hlinkClick r:id="rId7">
                  <a:extLst>
                    <a:ext uri="{A12FA001-AC4F-418D-AE19-62706E023703}">
                      <ahyp:hlinkClr xmlns:ahyp="http://schemas.microsoft.com/office/drawing/2018/hyperlinkcolor" val="tx"/>
                    </a:ext>
                  </a:extLst>
                </a:hlinkClick>
              </a:rPr>
              <a:t>click here</a:t>
            </a:r>
            <a:endParaRPr lang="en-US" sz="1000" spc="40" dirty="0">
              <a:solidFill>
                <a:srgbClr val="3CB9C6"/>
              </a:solidFill>
              <a:latin typeface="Lucida Sans" panose="020B0602030504020204" pitchFamily="34" charset="0"/>
            </a:endParaRPr>
          </a:p>
          <a:p>
            <a:pPr marL="76835" marR="194945">
              <a:lnSpc>
                <a:spcPct val="112400"/>
              </a:lnSpc>
              <a:spcBef>
                <a:spcPts val="5"/>
              </a:spcBef>
            </a:pPr>
            <a:r>
              <a:rPr lang="en-US" sz="1000" spc="-10" dirty="0">
                <a:latin typeface="Lucida Sans" panose="020B0602030504020204" pitchFamily="34" charset="0"/>
                <a:cs typeface="Gill Sans MT"/>
              </a:rPr>
              <a:t>Component </a:t>
            </a:r>
            <a:r>
              <a:rPr lang="en-US" sz="1000" spc="65" dirty="0">
                <a:latin typeface="Lucida Sans" panose="020B0602030504020204" pitchFamily="34" charset="0"/>
                <a:cs typeface="Gill Sans MT"/>
              </a:rPr>
              <a:t>and </a:t>
            </a:r>
            <a:r>
              <a:rPr lang="en-US" sz="1000" dirty="0">
                <a:latin typeface="Lucida Sans" panose="020B0602030504020204" pitchFamily="34" charset="0"/>
                <a:cs typeface="Gill Sans MT"/>
              </a:rPr>
              <a:t>equivalent</a:t>
            </a:r>
            <a:r>
              <a:rPr lang="en-US" sz="1000" spc="130" dirty="0">
                <a:latin typeface="Lucida Sans" panose="020B0602030504020204" pitchFamily="34" charset="0"/>
                <a:cs typeface="Gill Sans MT"/>
              </a:rPr>
              <a:t> </a:t>
            </a:r>
            <a:r>
              <a:rPr lang="en-US" sz="1000" spc="50" dirty="0">
                <a:latin typeface="Lucida Sans" panose="020B0602030504020204" pitchFamily="34" charset="0"/>
                <a:cs typeface="Gill Sans MT"/>
              </a:rPr>
              <a:t>scores</a:t>
            </a:r>
            <a:r>
              <a:rPr lang="en-US" sz="1000" spc="130" dirty="0">
                <a:latin typeface="Lucida Sans" panose="020B0602030504020204" pitchFamily="34" charset="0"/>
                <a:cs typeface="Gill Sans MT"/>
              </a:rPr>
              <a:t> </a:t>
            </a:r>
            <a:r>
              <a:rPr lang="en-US" sz="1000" dirty="0">
                <a:latin typeface="Lucida Sans" panose="020B0602030504020204" pitchFamily="34" charset="0"/>
                <a:cs typeface="Gill Sans MT"/>
              </a:rPr>
              <a:t>in</a:t>
            </a:r>
            <a:r>
              <a:rPr lang="en-US" sz="1000" spc="130" dirty="0">
                <a:latin typeface="Lucida Sans" panose="020B0602030504020204" pitchFamily="34" charset="0"/>
                <a:cs typeface="Gill Sans MT"/>
              </a:rPr>
              <a:t> </a:t>
            </a:r>
            <a:r>
              <a:rPr lang="en-US" sz="1000" dirty="0">
                <a:latin typeface="Lucida Sans" panose="020B0602030504020204" pitchFamily="34" charset="0"/>
                <a:cs typeface="Gill Sans MT"/>
              </a:rPr>
              <a:t>approved</a:t>
            </a:r>
            <a:r>
              <a:rPr lang="en-US" sz="1000" spc="130" dirty="0">
                <a:latin typeface="Lucida Sans" panose="020B0602030504020204" pitchFamily="34" charset="0"/>
                <a:cs typeface="Gill Sans MT"/>
              </a:rPr>
              <a:t> </a:t>
            </a:r>
            <a:r>
              <a:rPr lang="en-US" sz="1000" spc="40" dirty="0">
                <a:latin typeface="Lucida Sans" panose="020B0602030504020204" pitchFamily="34" charset="0"/>
                <a:cs typeface="Gill Sans MT"/>
              </a:rPr>
              <a:t>qualifications: </a:t>
            </a:r>
            <a:r>
              <a:rPr lang="en-US" sz="1000" spc="40" dirty="0">
                <a:solidFill>
                  <a:srgbClr val="3CB9C6"/>
                </a:solidFill>
                <a:latin typeface="Lucida Sans" panose="020B0602030504020204" pitchFamily="34" charset="0"/>
                <a:cs typeface="Gill Sans MT"/>
                <a:hlinkClick r:id="rId8">
                  <a:extLst>
                    <a:ext uri="{A12FA001-AC4F-418D-AE19-62706E023703}">
                      <ahyp:hlinkClr xmlns:ahyp="http://schemas.microsoft.com/office/drawing/2018/hyperlinkcolor" val="tx"/>
                    </a:ext>
                  </a:extLst>
                </a:hlinkClick>
              </a:rPr>
              <a:t>click here</a:t>
            </a:r>
            <a:endParaRPr lang="en-US" sz="1000" spc="40" dirty="0">
              <a:solidFill>
                <a:srgbClr val="3CB9C6"/>
              </a:solidFill>
              <a:latin typeface="Lucida Sans" panose="020B0602030504020204" pitchFamily="34" charset="0"/>
              <a:cs typeface="Gill Sans MT"/>
            </a:endParaRPr>
          </a:p>
        </p:txBody>
      </p:sp>
      <p:sp>
        <p:nvSpPr>
          <p:cNvPr id="26" name="object 26"/>
          <p:cNvSpPr txBox="1"/>
          <p:nvPr/>
        </p:nvSpPr>
        <p:spPr>
          <a:xfrm>
            <a:off x="693453" y="8581605"/>
            <a:ext cx="2228215" cy="566966"/>
          </a:xfrm>
          <a:prstGeom prst="rect">
            <a:avLst/>
          </a:prstGeom>
          <a:solidFill>
            <a:srgbClr val="3CB9C6"/>
          </a:solidFill>
        </p:spPr>
        <p:txBody>
          <a:bodyPr vert="horz" wrap="square" lIns="36000" tIns="36000" rIns="36000" bIns="36000" rtlCol="0">
            <a:noAutofit/>
          </a:bodyPr>
          <a:lstStyle/>
          <a:p>
            <a:pPr marL="94615">
              <a:lnSpc>
                <a:spcPct val="100000"/>
              </a:lnSpc>
              <a:spcBef>
                <a:spcPts val="470"/>
              </a:spcBef>
            </a:pPr>
            <a:r>
              <a:rPr sz="1000" dirty="0">
                <a:solidFill>
                  <a:srgbClr val="FFFFFF"/>
                </a:solidFill>
                <a:latin typeface="Lucida Sans" panose="020B0602030504020204" pitchFamily="34" charset="0"/>
                <a:cs typeface="Gill Sans MT"/>
              </a:rPr>
              <a:t>Document</a:t>
            </a:r>
            <a:r>
              <a:rPr sz="1000" spc="170" dirty="0">
                <a:solidFill>
                  <a:srgbClr val="FFFFFF"/>
                </a:solidFill>
                <a:latin typeface="Lucida Sans" panose="020B0602030504020204" pitchFamily="34" charset="0"/>
                <a:cs typeface="Gill Sans MT"/>
              </a:rPr>
              <a:t> </a:t>
            </a:r>
            <a:r>
              <a:rPr sz="1000" spc="-10" dirty="0">
                <a:solidFill>
                  <a:srgbClr val="FFFFFF"/>
                </a:solidFill>
                <a:latin typeface="Lucida Sans" panose="020B0602030504020204" pitchFamily="34" charset="0"/>
                <a:cs typeface="Gill Sans MT"/>
              </a:rPr>
              <a:t>Validity</a:t>
            </a:r>
            <a:endParaRPr sz="1000">
              <a:latin typeface="Lucida Sans" panose="020B0602030504020204" pitchFamily="34" charset="0"/>
              <a:cs typeface="Gill Sans MT"/>
            </a:endParaRPr>
          </a:p>
        </p:txBody>
      </p:sp>
      <p:sp>
        <p:nvSpPr>
          <p:cNvPr id="27" name="object 27"/>
          <p:cNvSpPr txBox="1"/>
          <p:nvPr/>
        </p:nvSpPr>
        <p:spPr>
          <a:xfrm>
            <a:off x="2921089" y="8581605"/>
            <a:ext cx="3815715" cy="566966"/>
          </a:xfrm>
          <a:prstGeom prst="rect">
            <a:avLst/>
          </a:prstGeom>
          <a:solidFill>
            <a:srgbClr val="F4ECEC"/>
          </a:solidFill>
        </p:spPr>
        <p:txBody>
          <a:bodyPr vert="horz" wrap="square" lIns="36000" tIns="36000" rIns="36000" bIns="36000" rtlCol="0">
            <a:noAutofit/>
          </a:bodyPr>
          <a:lstStyle/>
          <a:p>
            <a:pPr marL="85725" marR="100965">
              <a:lnSpc>
                <a:spcPct val="112400"/>
              </a:lnSpc>
              <a:spcBef>
                <a:spcPts val="175"/>
              </a:spcBef>
            </a:pPr>
            <a:r>
              <a:rPr sz="1000" dirty="0">
                <a:latin typeface="Lucida Sans" panose="020B0602030504020204" pitchFamily="34" charset="0"/>
                <a:cs typeface="Gill Sans MT"/>
              </a:rPr>
              <a:t>Proof</a:t>
            </a:r>
            <a:r>
              <a:rPr sz="1000" spc="60" dirty="0">
                <a:latin typeface="Lucida Sans" panose="020B0602030504020204" pitchFamily="34" charset="0"/>
                <a:cs typeface="Gill Sans MT"/>
              </a:rPr>
              <a:t> </a:t>
            </a:r>
            <a:r>
              <a:rPr sz="1000" spc="50" dirty="0">
                <a:latin typeface="Lucida Sans" panose="020B0602030504020204" pitchFamily="34" charset="0"/>
                <a:cs typeface="Gill Sans MT"/>
              </a:rPr>
              <a:t>of</a:t>
            </a:r>
            <a:r>
              <a:rPr sz="1000" spc="60" dirty="0">
                <a:latin typeface="Lucida Sans" panose="020B0602030504020204" pitchFamily="34" charset="0"/>
                <a:cs typeface="Gill Sans MT"/>
              </a:rPr>
              <a:t> English</a:t>
            </a:r>
            <a:r>
              <a:rPr sz="1000" spc="65" dirty="0">
                <a:latin typeface="Lucida Sans" panose="020B0602030504020204" pitchFamily="34" charset="0"/>
                <a:cs typeface="Gill Sans MT"/>
              </a:rPr>
              <a:t> </a:t>
            </a:r>
            <a:r>
              <a:rPr sz="1000" spc="60" dirty="0">
                <a:latin typeface="Lucida Sans" panose="020B0602030504020204" pitchFamily="34" charset="0"/>
                <a:cs typeface="Gill Sans MT"/>
              </a:rPr>
              <a:t>must </a:t>
            </a:r>
            <a:r>
              <a:rPr sz="1000" spc="50" dirty="0">
                <a:latin typeface="Lucida Sans" panose="020B0602030504020204" pitchFamily="34" charset="0"/>
                <a:cs typeface="Gill Sans MT"/>
              </a:rPr>
              <a:t>be</a:t>
            </a:r>
            <a:r>
              <a:rPr sz="1000" spc="65" dirty="0">
                <a:latin typeface="Lucida Sans" panose="020B0602030504020204" pitchFamily="34" charset="0"/>
                <a:cs typeface="Gill Sans MT"/>
              </a:rPr>
              <a:t> </a:t>
            </a:r>
            <a:r>
              <a:rPr sz="1000" dirty="0">
                <a:latin typeface="Lucida Sans" panose="020B0602030504020204" pitchFamily="34" charset="0"/>
                <a:cs typeface="Gill Sans MT"/>
              </a:rPr>
              <a:t>dated</a:t>
            </a:r>
            <a:r>
              <a:rPr sz="1000" spc="60" dirty="0">
                <a:latin typeface="Lucida Sans" panose="020B0602030504020204" pitchFamily="34" charset="0"/>
                <a:cs typeface="Gill Sans MT"/>
              </a:rPr>
              <a:t> </a:t>
            </a:r>
            <a:r>
              <a:rPr sz="1000" dirty="0">
                <a:latin typeface="Lucida Sans" panose="020B0602030504020204" pitchFamily="34" charset="0"/>
                <a:cs typeface="Gill Sans MT"/>
              </a:rPr>
              <a:t>within</a:t>
            </a:r>
            <a:r>
              <a:rPr sz="1000" spc="65" dirty="0">
                <a:latin typeface="Lucida Sans" panose="020B0602030504020204" pitchFamily="34" charset="0"/>
                <a:cs typeface="Gill Sans MT"/>
              </a:rPr>
              <a:t> </a:t>
            </a:r>
            <a:r>
              <a:rPr sz="1000" dirty="0">
                <a:latin typeface="Lucida Sans" panose="020B0602030504020204" pitchFamily="34" charset="0"/>
                <a:cs typeface="Gill Sans MT"/>
              </a:rPr>
              <a:t>the</a:t>
            </a:r>
            <a:r>
              <a:rPr sz="1000" spc="60" dirty="0">
                <a:latin typeface="Lucida Sans" panose="020B0602030504020204" pitchFamily="34" charset="0"/>
                <a:cs typeface="Gill Sans MT"/>
              </a:rPr>
              <a:t> </a:t>
            </a:r>
            <a:r>
              <a:rPr sz="1000" dirty="0">
                <a:latin typeface="Lucida Sans" panose="020B0602030504020204" pitchFamily="34" charset="0"/>
                <a:cs typeface="Gill Sans MT"/>
              </a:rPr>
              <a:t>two</a:t>
            </a:r>
            <a:r>
              <a:rPr sz="1000" spc="65" dirty="0">
                <a:latin typeface="Lucida Sans" panose="020B0602030504020204" pitchFamily="34" charset="0"/>
                <a:cs typeface="Gill Sans MT"/>
              </a:rPr>
              <a:t> </a:t>
            </a:r>
            <a:r>
              <a:rPr sz="1000" dirty="0">
                <a:latin typeface="Lucida Sans" panose="020B0602030504020204" pitchFamily="34" charset="0"/>
                <a:cs typeface="Gill Sans MT"/>
              </a:rPr>
              <a:t>years</a:t>
            </a:r>
            <a:r>
              <a:rPr sz="1000" spc="60" dirty="0">
                <a:latin typeface="Lucida Sans" panose="020B0602030504020204" pitchFamily="34" charset="0"/>
                <a:cs typeface="Gill Sans MT"/>
              </a:rPr>
              <a:t> </a:t>
            </a:r>
            <a:r>
              <a:rPr sz="1000" spc="35" dirty="0">
                <a:latin typeface="Lucida Sans" panose="020B0602030504020204" pitchFamily="34" charset="0"/>
                <a:cs typeface="Gill Sans MT"/>
              </a:rPr>
              <a:t>immediately </a:t>
            </a:r>
            <a:r>
              <a:rPr sz="1000" spc="45" dirty="0">
                <a:latin typeface="Lucida Sans" panose="020B0602030504020204" pitchFamily="34" charset="0"/>
                <a:cs typeface="Gill Sans MT"/>
              </a:rPr>
              <a:t>preceding</a:t>
            </a:r>
            <a:r>
              <a:rPr sz="1000" spc="20" dirty="0">
                <a:latin typeface="Lucida Sans" panose="020B0602030504020204" pitchFamily="34" charset="0"/>
                <a:cs typeface="Gill Sans MT"/>
              </a:rPr>
              <a:t> </a:t>
            </a:r>
            <a:r>
              <a:rPr sz="1000" dirty="0">
                <a:latin typeface="Lucida Sans" panose="020B0602030504020204" pitchFamily="34" charset="0"/>
                <a:cs typeface="Gill Sans MT"/>
              </a:rPr>
              <a:t>the</a:t>
            </a:r>
            <a:r>
              <a:rPr sz="1000" spc="20" dirty="0">
                <a:latin typeface="Lucida Sans" panose="020B0602030504020204" pitchFamily="34" charset="0"/>
                <a:cs typeface="Gill Sans MT"/>
              </a:rPr>
              <a:t> </a:t>
            </a:r>
            <a:r>
              <a:rPr sz="1000" dirty="0">
                <a:latin typeface="Lucida Sans" panose="020B0602030504020204" pitchFamily="34" charset="0"/>
                <a:cs typeface="Gill Sans MT"/>
              </a:rPr>
              <a:t>start</a:t>
            </a:r>
            <a:r>
              <a:rPr sz="1000" spc="20" dirty="0">
                <a:latin typeface="Lucida Sans" panose="020B0602030504020204" pitchFamily="34" charset="0"/>
                <a:cs typeface="Gill Sans MT"/>
              </a:rPr>
              <a:t> </a:t>
            </a:r>
            <a:r>
              <a:rPr sz="1000" spc="50" dirty="0">
                <a:latin typeface="Lucida Sans" panose="020B0602030504020204" pitchFamily="34" charset="0"/>
                <a:cs typeface="Gill Sans MT"/>
              </a:rPr>
              <a:t>of</a:t>
            </a:r>
            <a:r>
              <a:rPr sz="1000" spc="20" dirty="0">
                <a:latin typeface="Lucida Sans" panose="020B0602030504020204" pitchFamily="34" charset="0"/>
                <a:cs typeface="Gill Sans MT"/>
              </a:rPr>
              <a:t> </a:t>
            </a:r>
            <a:r>
              <a:rPr sz="1000" dirty="0">
                <a:latin typeface="Lucida Sans" panose="020B0602030504020204" pitchFamily="34" charset="0"/>
                <a:cs typeface="Gill Sans MT"/>
              </a:rPr>
              <a:t>the</a:t>
            </a:r>
            <a:r>
              <a:rPr sz="1000" spc="20" dirty="0">
                <a:latin typeface="Lucida Sans" panose="020B0602030504020204" pitchFamily="34" charset="0"/>
                <a:cs typeface="Gill Sans MT"/>
              </a:rPr>
              <a:t> </a:t>
            </a:r>
            <a:r>
              <a:rPr sz="1000" spc="60" dirty="0">
                <a:latin typeface="Lucida Sans" panose="020B0602030504020204" pitchFamily="34" charset="0"/>
                <a:cs typeface="Gill Sans MT"/>
              </a:rPr>
              <a:t>exchange</a:t>
            </a:r>
            <a:r>
              <a:rPr sz="1000" spc="20" dirty="0">
                <a:latin typeface="Lucida Sans" panose="020B0602030504020204" pitchFamily="34" charset="0"/>
                <a:cs typeface="Gill Sans MT"/>
              </a:rPr>
              <a:t> </a:t>
            </a:r>
            <a:r>
              <a:rPr sz="1000" spc="-10" dirty="0">
                <a:latin typeface="Lucida Sans" panose="020B0602030504020204" pitchFamily="34" charset="0"/>
                <a:cs typeface="Gill Sans MT"/>
              </a:rPr>
              <a:t>period</a:t>
            </a:r>
            <a:endParaRPr sz="1000" dirty="0">
              <a:latin typeface="Lucida Sans" panose="020B0602030504020204" pitchFamily="34" charset="0"/>
              <a:cs typeface="Gill Sans MT"/>
            </a:endParaRPr>
          </a:p>
        </p:txBody>
      </p:sp>
      <p:sp>
        <p:nvSpPr>
          <p:cNvPr id="28" name="object 28"/>
          <p:cNvSpPr txBox="1"/>
          <p:nvPr/>
        </p:nvSpPr>
        <p:spPr>
          <a:xfrm>
            <a:off x="703119" y="9286687"/>
            <a:ext cx="2228215" cy="563648"/>
          </a:xfrm>
          <a:prstGeom prst="rect">
            <a:avLst/>
          </a:prstGeom>
          <a:solidFill>
            <a:srgbClr val="3CB9C6"/>
          </a:solidFill>
        </p:spPr>
        <p:txBody>
          <a:bodyPr vert="horz" wrap="square" lIns="36000" tIns="36000" rIns="36000" bIns="36000" rtlCol="0">
            <a:noAutofit/>
          </a:bodyPr>
          <a:lstStyle/>
          <a:p>
            <a:pPr marL="93345">
              <a:lnSpc>
                <a:spcPct val="100000"/>
              </a:lnSpc>
              <a:spcBef>
                <a:spcPts val="320"/>
              </a:spcBef>
            </a:pPr>
            <a:r>
              <a:rPr sz="1000" spc="55" dirty="0">
                <a:solidFill>
                  <a:srgbClr val="FFFFFF"/>
                </a:solidFill>
                <a:latin typeface="Lucida Sans" panose="020B0602030504020204" pitchFamily="34" charset="0"/>
                <a:cs typeface="Gill Sans MT"/>
              </a:rPr>
              <a:t>Minimum</a:t>
            </a:r>
            <a:r>
              <a:rPr sz="1000" spc="-10" dirty="0">
                <a:solidFill>
                  <a:srgbClr val="FFFFFF"/>
                </a:solidFill>
                <a:latin typeface="Lucida Sans" panose="020B0602030504020204" pitchFamily="34" charset="0"/>
                <a:cs typeface="Gill Sans MT"/>
              </a:rPr>
              <a:t> </a:t>
            </a:r>
            <a:r>
              <a:rPr sz="1000" spc="-25" dirty="0">
                <a:solidFill>
                  <a:srgbClr val="FFFFFF"/>
                </a:solidFill>
                <a:latin typeface="Lucida Sans" panose="020B0602030504020204" pitchFamily="34" charset="0"/>
                <a:cs typeface="Gill Sans MT"/>
              </a:rPr>
              <a:t>GPA</a:t>
            </a:r>
            <a:endParaRPr sz="1000">
              <a:latin typeface="Lucida Sans" panose="020B0602030504020204" pitchFamily="34" charset="0"/>
              <a:cs typeface="Gill Sans MT"/>
            </a:endParaRPr>
          </a:p>
        </p:txBody>
      </p:sp>
      <p:sp>
        <p:nvSpPr>
          <p:cNvPr id="29" name="object 29"/>
          <p:cNvSpPr txBox="1"/>
          <p:nvPr/>
        </p:nvSpPr>
        <p:spPr>
          <a:xfrm>
            <a:off x="2930755" y="9286687"/>
            <a:ext cx="3815715" cy="563648"/>
          </a:xfrm>
          <a:prstGeom prst="rect">
            <a:avLst/>
          </a:prstGeom>
          <a:solidFill>
            <a:srgbClr val="F4ECEC"/>
          </a:solidFill>
        </p:spPr>
        <p:txBody>
          <a:bodyPr vert="horz" wrap="square" lIns="36000" tIns="36000" rIns="36000" bIns="36000" rtlCol="0">
            <a:noAutofit/>
          </a:bodyPr>
          <a:lstStyle/>
          <a:p>
            <a:pPr marL="85725" marR="325755">
              <a:lnSpc>
                <a:spcPct val="112400"/>
              </a:lnSpc>
              <a:spcBef>
                <a:spcPts val="175"/>
              </a:spcBef>
            </a:pPr>
            <a:r>
              <a:rPr sz="1000" spc="60" dirty="0">
                <a:latin typeface="Lucida Sans" panose="020B0602030504020204" pitchFamily="34" charset="0"/>
                <a:cs typeface="Gill Sans MT"/>
              </a:rPr>
              <a:t>3</a:t>
            </a:r>
            <a:r>
              <a:rPr sz="1000" spc="20" dirty="0">
                <a:latin typeface="Lucida Sans" panose="020B0602030504020204" pitchFamily="34" charset="0"/>
                <a:cs typeface="Gill Sans MT"/>
              </a:rPr>
              <a:t> </a:t>
            </a:r>
            <a:r>
              <a:rPr sz="1000" dirty="0">
                <a:latin typeface="Lucida Sans" panose="020B0602030504020204" pitchFamily="34" charset="0"/>
                <a:cs typeface="Gill Sans MT"/>
              </a:rPr>
              <a:t>out</a:t>
            </a:r>
            <a:r>
              <a:rPr sz="1000" spc="25" dirty="0">
                <a:latin typeface="Lucida Sans" panose="020B0602030504020204" pitchFamily="34" charset="0"/>
                <a:cs typeface="Gill Sans MT"/>
              </a:rPr>
              <a:t> </a:t>
            </a:r>
            <a:r>
              <a:rPr sz="1000" spc="50" dirty="0">
                <a:latin typeface="Lucida Sans" panose="020B0602030504020204" pitchFamily="34" charset="0"/>
                <a:cs typeface="Gill Sans MT"/>
              </a:rPr>
              <a:t>of</a:t>
            </a:r>
            <a:r>
              <a:rPr sz="1000" spc="25" dirty="0">
                <a:latin typeface="Lucida Sans" panose="020B0602030504020204" pitchFamily="34" charset="0"/>
                <a:cs typeface="Gill Sans MT"/>
              </a:rPr>
              <a:t> </a:t>
            </a:r>
            <a:r>
              <a:rPr sz="1000" spc="60" dirty="0">
                <a:latin typeface="Lucida Sans" panose="020B0602030504020204" pitchFamily="34" charset="0"/>
                <a:cs typeface="Gill Sans MT"/>
              </a:rPr>
              <a:t>4</a:t>
            </a:r>
            <a:r>
              <a:rPr sz="1000" spc="20" dirty="0">
                <a:latin typeface="Lucida Sans" panose="020B0602030504020204" pitchFamily="34" charset="0"/>
                <a:cs typeface="Gill Sans MT"/>
              </a:rPr>
              <a:t> </a:t>
            </a:r>
            <a:r>
              <a:rPr sz="1000" dirty="0">
                <a:latin typeface="Lucida Sans" panose="020B0602030504020204" pitchFamily="34" charset="0"/>
                <a:cs typeface="Gill Sans MT"/>
              </a:rPr>
              <a:t>(on</a:t>
            </a:r>
            <a:r>
              <a:rPr sz="1000" spc="25" dirty="0">
                <a:latin typeface="Lucida Sans" panose="020B0602030504020204" pitchFamily="34" charset="0"/>
                <a:cs typeface="Gill Sans MT"/>
              </a:rPr>
              <a:t> </a:t>
            </a:r>
            <a:r>
              <a:rPr sz="1000" spc="114" dirty="0">
                <a:latin typeface="Lucida Sans" panose="020B0602030504020204" pitchFamily="34" charset="0"/>
                <a:cs typeface="Gill Sans MT"/>
              </a:rPr>
              <a:t>a</a:t>
            </a:r>
            <a:r>
              <a:rPr sz="1000" spc="25" dirty="0">
                <a:latin typeface="Lucida Sans" panose="020B0602030504020204" pitchFamily="34" charset="0"/>
                <a:cs typeface="Gill Sans MT"/>
              </a:rPr>
              <a:t> </a:t>
            </a:r>
            <a:r>
              <a:rPr sz="1000" spc="60" dirty="0">
                <a:latin typeface="Lucida Sans" panose="020B0602030504020204" pitchFamily="34" charset="0"/>
                <a:cs typeface="Gill Sans MT"/>
              </a:rPr>
              <a:t>4</a:t>
            </a:r>
            <a:r>
              <a:rPr sz="1000" spc="20" dirty="0">
                <a:latin typeface="Lucida Sans" panose="020B0602030504020204" pitchFamily="34" charset="0"/>
                <a:cs typeface="Gill Sans MT"/>
              </a:rPr>
              <a:t> </a:t>
            </a:r>
            <a:r>
              <a:rPr sz="1000" dirty="0">
                <a:latin typeface="Lucida Sans" panose="020B0602030504020204" pitchFamily="34" charset="0"/>
                <a:cs typeface="Gill Sans MT"/>
              </a:rPr>
              <a:t>point</a:t>
            </a:r>
            <a:r>
              <a:rPr sz="1000" spc="25" dirty="0">
                <a:latin typeface="Lucida Sans" panose="020B0602030504020204" pitchFamily="34" charset="0"/>
                <a:cs typeface="Gill Sans MT"/>
              </a:rPr>
              <a:t> </a:t>
            </a:r>
            <a:r>
              <a:rPr sz="1000" spc="65" dirty="0">
                <a:latin typeface="Lucida Sans" panose="020B0602030504020204" pitchFamily="34" charset="0"/>
                <a:cs typeface="Gill Sans MT"/>
              </a:rPr>
              <a:t>scale)</a:t>
            </a:r>
            <a:r>
              <a:rPr sz="1000" spc="25" dirty="0">
                <a:latin typeface="Lucida Sans" panose="020B0602030504020204" pitchFamily="34" charset="0"/>
                <a:cs typeface="Gill Sans MT"/>
              </a:rPr>
              <a:t> </a:t>
            </a:r>
            <a:r>
              <a:rPr sz="1000" spc="-20" dirty="0">
                <a:latin typeface="Lucida Sans" panose="020B0602030504020204" pitchFamily="34" charset="0"/>
                <a:cs typeface="Gill Sans MT"/>
              </a:rPr>
              <a:t>or</a:t>
            </a:r>
            <a:r>
              <a:rPr sz="1000" spc="20" dirty="0">
                <a:latin typeface="Lucida Sans" panose="020B0602030504020204" pitchFamily="34" charset="0"/>
                <a:cs typeface="Gill Sans MT"/>
              </a:rPr>
              <a:t> </a:t>
            </a:r>
            <a:r>
              <a:rPr sz="1000" dirty="0">
                <a:latin typeface="Lucida Sans" panose="020B0602030504020204" pitchFamily="34" charset="0"/>
                <a:cs typeface="Gill Sans MT"/>
              </a:rPr>
              <a:t>equivalent</a:t>
            </a:r>
            <a:r>
              <a:rPr sz="1000" spc="25" dirty="0">
                <a:latin typeface="Lucida Sans" panose="020B0602030504020204" pitchFamily="34" charset="0"/>
                <a:cs typeface="Gill Sans MT"/>
              </a:rPr>
              <a:t> </a:t>
            </a:r>
            <a:r>
              <a:rPr sz="1000" spc="50" dirty="0">
                <a:latin typeface="Lucida Sans" panose="020B0602030504020204" pitchFamily="34" charset="0"/>
                <a:cs typeface="Gill Sans MT"/>
              </a:rPr>
              <a:t>standard</a:t>
            </a:r>
            <a:r>
              <a:rPr sz="1000" spc="25" dirty="0">
                <a:latin typeface="Lucida Sans" panose="020B0602030504020204" pitchFamily="34" charset="0"/>
                <a:cs typeface="Gill Sans MT"/>
              </a:rPr>
              <a:t> </a:t>
            </a:r>
            <a:r>
              <a:rPr sz="1000" dirty="0">
                <a:latin typeface="Lucida Sans" panose="020B0602030504020204" pitchFamily="34" charset="0"/>
                <a:cs typeface="Gill Sans MT"/>
              </a:rPr>
              <a:t>in</a:t>
            </a:r>
            <a:r>
              <a:rPr sz="1000" spc="25" dirty="0">
                <a:latin typeface="Lucida Sans" panose="020B0602030504020204" pitchFamily="34" charset="0"/>
                <a:cs typeface="Gill Sans MT"/>
              </a:rPr>
              <a:t> </a:t>
            </a:r>
            <a:r>
              <a:rPr sz="1000" spc="-10" dirty="0">
                <a:latin typeface="Lucida Sans" panose="020B0602030504020204" pitchFamily="34" charset="0"/>
                <a:cs typeface="Gill Sans MT"/>
              </a:rPr>
              <a:t>other </a:t>
            </a:r>
            <a:r>
              <a:rPr sz="1000" spc="50" dirty="0">
                <a:latin typeface="Lucida Sans" panose="020B0602030504020204" pitchFamily="34" charset="0"/>
                <a:cs typeface="Gill Sans MT"/>
              </a:rPr>
              <a:t>qualifications</a:t>
            </a:r>
            <a:r>
              <a:rPr sz="1000" spc="75" dirty="0">
                <a:latin typeface="Lucida Sans" panose="020B0602030504020204" pitchFamily="34" charset="0"/>
                <a:cs typeface="Gill Sans MT"/>
              </a:rPr>
              <a:t> </a:t>
            </a:r>
            <a:r>
              <a:rPr sz="1000" dirty="0">
                <a:latin typeface="Lucida Sans" panose="020B0602030504020204" pitchFamily="34" charset="0"/>
                <a:cs typeface="Gill Sans MT"/>
              </a:rPr>
              <a:t>approved</a:t>
            </a:r>
            <a:r>
              <a:rPr sz="1000" spc="75" dirty="0">
                <a:latin typeface="Lucida Sans" panose="020B0602030504020204" pitchFamily="34" charset="0"/>
                <a:cs typeface="Gill Sans MT"/>
              </a:rPr>
              <a:t> </a:t>
            </a:r>
            <a:r>
              <a:rPr sz="1000" dirty="0">
                <a:latin typeface="Lucida Sans" panose="020B0602030504020204" pitchFamily="34" charset="0"/>
                <a:cs typeface="Gill Sans MT"/>
              </a:rPr>
              <a:t>by</a:t>
            </a:r>
            <a:r>
              <a:rPr sz="1000" spc="80" dirty="0">
                <a:latin typeface="Lucida Sans" panose="020B0602030504020204" pitchFamily="34" charset="0"/>
                <a:cs typeface="Gill Sans MT"/>
              </a:rPr>
              <a:t> </a:t>
            </a:r>
            <a:r>
              <a:rPr sz="1000" dirty="0">
                <a:latin typeface="Lucida Sans" panose="020B0602030504020204" pitchFamily="34" charset="0"/>
                <a:cs typeface="Gill Sans MT"/>
              </a:rPr>
              <a:t>our</a:t>
            </a:r>
            <a:r>
              <a:rPr sz="1000" spc="75" dirty="0">
                <a:latin typeface="Lucida Sans" panose="020B0602030504020204" pitchFamily="34" charset="0"/>
                <a:cs typeface="Gill Sans MT"/>
              </a:rPr>
              <a:t> </a:t>
            </a:r>
            <a:r>
              <a:rPr sz="1000" spc="-10" dirty="0">
                <a:latin typeface="Lucida Sans" panose="020B0602030504020204" pitchFamily="34" charset="0"/>
                <a:cs typeface="Gill Sans MT"/>
              </a:rPr>
              <a:t>University</a:t>
            </a:r>
            <a:endParaRPr sz="1000" dirty="0">
              <a:latin typeface="Lucida Sans" panose="020B0602030504020204" pitchFamily="34" charset="0"/>
              <a:cs typeface="Gill Sans MT"/>
            </a:endParaRPr>
          </a:p>
        </p:txBody>
      </p:sp>
      <p:sp>
        <p:nvSpPr>
          <p:cNvPr id="30" name="object 10">
            <a:extLst>
              <a:ext uri="{FF2B5EF4-FFF2-40B4-BE49-F238E27FC236}">
                <a16:creationId xmlns:a16="http://schemas.microsoft.com/office/drawing/2014/main" id="{14DEDA66-BA1E-2621-899B-5D8B4BD95D54}"/>
              </a:ext>
            </a:extLst>
          </p:cNvPr>
          <p:cNvSpPr txBox="1"/>
          <p:nvPr/>
        </p:nvSpPr>
        <p:spPr>
          <a:xfrm>
            <a:off x="678872" y="3217464"/>
            <a:ext cx="2228215" cy="1310074"/>
          </a:xfrm>
          <a:prstGeom prst="rect">
            <a:avLst/>
          </a:prstGeom>
          <a:solidFill>
            <a:srgbClr val="3CB9C6"/>
          </a:solidFill>
        </p:spPr>
        <p:txBody>
          <a:bodyPr vert="horz" wrap="square" lIns="36000" tIns="36000" rIns="36000" bIns="36000" rtlCol="0">
            <a:noAutofit/>
          </a:bodyPr>
          <a:lstStyle/>
          <a:p>
            <a:pPr marL="82550">
              <a:lnSpc>
                <a:spcPct val="100000"/>
              </a:lnSpc>
              <a:spcBef>
                <a:spcPts val="360"/>
              </a:spcBef>
            </a:pPr>
            <a:r>
              <a:rPr lang="en-GB" sz="1000" dirty="0">
                <a:solidFill>
                  <a:srgbClr val="FFFFFF"/>
                </a:solidFill>
                <a:latin typeface="Lucida Sans" panose="020B0602030504020204" pitchFamily="34" charset="0"/>
                <a:cs typeface="Gill Sans MT"/>
              </a:rPr>
              <a:t>Address</a:t>
            </a:r>
            <a:endParaRPr sz="1000" dirty="0">
              <a:latin typeface="Lucida Sans" panose="020B0602030504020204" pitchFamily="34" charset="0"/>
              <a:cs typeface="Gill Sans MT"/>
            </a:endParaRPr>
          </a:p>
        </p:txBody>
      </p:sp>
    </p:spTree>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73080" y="802081"/>
            <a:ext cx="6083300" cy="371255"/>
          </a:xfrm>
          <a:prstGeom prst="rect">
            <a:avLst/>
          </a:prstGeom>
        </p:spPr>
        <p:txBody>
          <a:bodyPr vert="horz" wrap="square" lIns="0" tIns="12065" rIns="0" bIns="0" rtlCol="0">
            <a:spAutoFit/>
          </a:bodyPr>
          <a:lstStyle/>
          <a:p>
            <a:pPr marL="12700">
              <a:lnSpc>
                <a:spcPts val="2820"/>
              </a:lnSpc>
              <a:spcBef>
                <a:spcPts val="95"/>
              </a:spcBef>
              <a:tabLst>
                <a:tab pos="6069965" algn="l"/>
              </a:tabLst>
            </a:pPr>
            <a:r>
              <a:rPr spc="-10" dirty="0">
                <a:uFill>
                  <a:solidFill>
                    <a:srgbClr val="3CB9C6"/>
                  </a:solidFill>
                </a:uFill>
                <a:latin typeface="Lucida Sans" panose="020B0602030504020204" pitchFamily="34" charset="0"/>
              </a:rPr>
              <a:t>COURSES	</a:t>
            </a:r>
          </a:p>
        </p:txBody>
      </p:sp>
      <p:sp>
        <p:nvSpPr>
          <p:cNvPr id="9" name="object 9"/>
          <p:cNvSpPr txBox="1"/>
          <p:nvPr/>
        </p:nvSpPr>
        <p:spPr>
          <a:xfrm>
            <a:off x="742665" y="7864475"/>
            <a:ext cx="6083300" cy="371255"/>
          </a:xfrm>
          <a:prstGeom prst="rect">
            <a:avLst/>
          </a:prstGeom>
        </p:spPr>
        <p:txBody>
          <a:bodyPr vert="horz" wrap="square" lIns="0" tIns="12065" rIns="0" bIns="0" rtlCol="0">
            <a:spAutoFit/>
          </a:bodyPr>
          <a:lstStyle/>
          <a:p>
            <a:pPr marL="12700">
              <a:lnSpc>
                <a:spcPts val="2820"/>
              </a:lnSpc>
              <a:spcBef>
                <a:spcPts val="95"/>
              </a:spcBef>
            </a:pPr>
            <a:r>
              <a:rPr lang="en-GB" sz="2700" u="heavy" spc="-10" dirty="0">
                <a:uFill>
                  <a:solidFill>
                    <a:srgbClr val="3CB9C6"/>
                  </a:solidFill>
                </a:uFill>
                <a:latin typeface="Lucida Sans" panose="020B0602030504020204" pitchFamily="34" charset="0"/>
                <a:cs typeface="Tahoma"/>
              </a:rPr>
              <a:t>TUITION FEES                              </a:t>
            </a:r>
            <a:r>
              <a:rPr lang="en-US" sz="2700" u="heavy" dirty="0">
                <a:uFill>
                  <a:solidFill>
                    <a:srgbClr val="3CB9C6"/>
                  </a:solidFill>
                </a:uFill>
                <a:latin typeface="Lucida Sans" panose="020B0602030504020204" pitchFamily="34" charset="0"/>
                <a:cs typeface="Tahoma"/>
              </a:rPr>
              <a:t>	</a:t>
            </a:r>
            <a:endParaRPr lang="en-US" sz="2700" dirty="0">
              <a:latin typeface="Lucida Sans" panose="020B0602030504020204" pitchFamily="34" charset="0"/>
              <a:cs typeface="Tahoma"/>
            </a:endParaRPr>
          </a:p>
        </p:txBody>
      </p:sp>
      <p:sp>
        <p:nvSpPr>
          <p:cNvPr id="3" name="object 3"/>
          <p:cNvSpPr txBox="1"/>
          <p:nvPr/>
        </p:nvSpPr>
        <p:spPr>
          <a:xfrm>
            <a:off x="755365" y="1430501"/>
            <a:ext cx="2227580" cy="1938174"/>
          </a:xfrm>
          <a:prstGeom prst="rect">
            <a:avLst/>
          </a:prstGeom>
          <a:solidFill>
            <a:srgbClr val="3CB9C6"/>
          </a:solidFill>
        </p:spPr>
        <p:txBody>
          <a:bodyPr vert="horz" wrap="square" lIns="36000" tIns="36000" rIns="36000" bIns="36000" rtlCol="0">
            <a:noAutofit/>
          </a:bodyPr>
          <a:lstStyle/>
          <a:p>
            <a:pPr marL="67310">
              <a:lnSpc>
                <a:spcPct val="100000"/>
              </a:lnSpc>
              <a:spcBef>
                <a:spcPts val="320"/>
              </a:spcBef>
            </a:pPr>
            <a:r>
              <a:rPr sz="1000" dirty="0">
                <a:solidFill>
                  <a:srgbClr val="FFFFFF"/>
                </a:solidFill>
                <a:latin typeface="Lucida Sans" panose="020B0602030504020204" pitchFamily="34" charset="0"/>
                <a:cs typeface="Gill Sans MT"/>
              </a:rPr>
              <a:t>Available</a:t>
            </a:r>
            <a:r>
              <a:rPr sz="1000" spc="365" dirty="0">
                <a:solidFill>
                  <a:srgbClr val="FFFFFF"/>
                </a:solidFill>
                <a:latin typeface="Lucida Sans" panose="020B0602030504020204" pitchFamily="34" charset="0"/>
                <a:cs typeface="Gill Sans MT"/>
              </a:rPr>
              <a:t> </a:t>
            </a:r>
            <a:r>
              <a:rPr sz="1000" spc="-10" dirty="0">
                <a:solidFill>
                  <a:srgbClr val="FFFFFF"/>
                </a:solidFill>
                <a:latin typeface="Lucida Sans" panose="020B0602030504020204" pitchFamily="34" charset="0"/>
                <a:cs typeface="Gill Sans MT"/>
              </a:rPr>
              <a:t>Courses</a:t>
            </a:r>
            <a:endParaRPr sz="1000" dirty="0">
              <a:latin typeface="Lucida Sans" panose="020B0602030504020204" pitchFamily="34" charset="0"/>
              <a:cs typeface="Gill Sans MT"/>
            </a:endParaRPr>
          </a:p>
        </p:txBody>
      </p:sp>
      <p:sp>
        <p:nvSpPr>
          <p:cNvPr id="4" name="object 4"/>
          <p:cNvSpPr txBox="1"/>
          <p:nvPr/>
        </p:nvSpPr>
        <p:spPr>
          <a:xfrm>
            <a:off x="2982343" y="1430500"/>
            <a:ext cx="3816985" cy="1938175"/>
          </a:xfrm>
          <a:prstGeom prst="rect">
            <a:avLst/>
          </a:prstGeom>
          <a:solidFill>
            <a:srgbClr val="F4ECEC"/>
          </a:solidFill>
        </p:spPr>
        <p:txBody>
          <a:bodyPr vert="horz" wrap="square" lIns="36000" tIns="36000" rIns="36000" bIns="36000" rtlCol="0">
            <a:noAutofit/>
          </a:bodyPr>
          <a:lstStyle/>
          <a:p>
            <a:pPr marL="114300" marR="481965" indent="-31750">
              <a:lnSpc>
                <a:spcPct val="112400"/>
              </a:lnSpc>
              <a:spcBef>
                <a:spcPts val="175"/>
              </a:spcBef>
            </a:pPr>
            <a:r>
              <a:rPr lang="en-GB" sz="1000" b="1" spc="-10" dirty="0">
                <a:latin typeface="Lucida Sans" panose="020B0602030504020204" pitchFamily="34" charset="0"/>
                <a:cs typeface="Gill Sans MT"/>
              </a:rPr>
              <a:t>Prospectus</a:t>
            </a:r>
          </a:p>
          <a:p>
            <a:pPr marL="114300" marR="481965" indent="-31750">
              <a:lnSpc>
                <a:spcPct val="112400"/>
              </a:lnSpc>
              <a:spcBef>
                <a:spcPts val="175"/>
              </a:spcBef>
            </a:pPr>
            <a:r>
              <a:rPr lang="en-GB" sz="1000" spc="55" dirty="0">
                <a:solidFill>
                  <a:srgbClr val="3CB9C6"/>
                </a:solidFill>
                <a:latin typeface="Lucida Sans" panose="020B0602030504020204" pitchFamily="34" charset="0"/>
                <a:hlinkClick r:id="rId2">
                  <a:extLst>
                    <a:ext uri="{A12FA001-AC4F-418D-AE19-62706E023703}">
                      <ahyp:hlinkClr xmlns:ahyp="http://schemas.microsoft.com/office/drawing/2018/hyperlinkcolor" val="tx"/>
                    </a:ext>
                  </a:extLst>
                </a:hlinkClick>
              </a:rPr>
              <a:t>https://www.southampton.ac.uk/courses</a:t>
            </a:r>
            <a:r>
              <a:rPr lang="en-GB" sz="1000" spc="55" dirty="0">
                <a:solidFill>
                  <a:srgbClr val="3CB9C6"/>
                </a:solidFill>
                <a:latin typeface="Lucida Sans" panose="020B0602030504020204" pitchFamily="34" charset="0"/>
              </a:rPr>
              <a:t> </a:t>
            </a:r>
            <a:endParaRPr sz="1000" spc="55" dirty="0">
              <a:solidFill>
                <a:srgbClr val="3CB9C6"/>
              </a:solidFill>
              <a:latin typeface="Lucida Sans" panose="020B0602030504020204" pitchFamily="34" charset="0"/>
            </a:endParaRPr>
          </a:p>
          <a:p>
            <a:pPr>
              <a:lnSpc>
                <a:spcPct val="100000"/>
              </a:lnSpc>
              <a:spcBef>
                <a:spcPts val="15"/>
              </a:spcBef>
            </a:pPr>
            <a:endParaRPr sz="1000" dirty="0">
              <a:latin typeface="Lucida Sans" panose="020B0602030504020204" pitchFamily="34" charset="0"/>
              <a:cs typeface="Gill Sans MT"/>
            </a:endParaRPr>
          </a:p>
          <a:p>
            <a:pPr marL="114300" marR="817244" indent="-31750">
              <a:lnSpc>
                <a:spcPct val="112400"/>
              </a:lnSpc>
            </a:pPr>
            <a:r>
              <a:rPr sz="1000" b="1" dirty="0">
                <a:latin typeface="Lucida Sans" panose="020B0602030504020204" pitchFamily="34" charset="0"/>
                <a:cs typeface="Gill Sans MT"/>
              </a:rPr>
              <a:t>Module</a:t>
            </a:r>
            <a:r>
              <a:rPr sz="1000" b="1" spc="215" dirty="0">
                <a:latin typeface="Lucida Sans" panose="020B0602030504020204" pitchFamily="34" charset="0"/>
                <a:cs typeface="Gill Sans MT"/>
              </a:rPr>
              <a:t> </a:t>
            </a:r>
            <a:r>
              <a:rPr sz="1000" b="1" spc="50" dirty="0">
                <a:latin typeface="Lucida Sans" panose="020B0602030504020204" pitchFamily="34" charset="0"/>
                <a:cs typeface="Gill Sans MT"/>
              </a:rPr>
              <a:t>catalogue</a:t>
            </a:r>
            <a:endParaRPr lang="en-GB" sz="1000" b="1" spc="50" dirty="0">
              <a:latin typeface="Lucida Sans" panose="020B0602030504020204" pitchFamily="34" charset="0"/>
              <a:cs typeface="Gill Sans MT"/>
            </a:endParaRPr>
          </a:p>
          <a:p>
            <a:pPr marL="114300" marR="817244" indent="-31750">
              <a:lnSpc>
                <a:spcPct val="112400"/>
              </a:lnSpc>
            </a:pPr>
            <a:r>
              <a:rPr sz="1000" spc="55" dirty="0">
                <a:solidFill>
                  <a:srgbClr val="3CB9C6"/>
                </a:solidFill>
                <a:latin typeface="Lucida Sans" panose="020B0602030504020204" pitchFamily="34" charset="0"/>
                <a:hlinkClick r:id="rId3">
                  <a:extLst>
                    <a:ext uri="{A12FA001-AC4F-418D-AE19-62706E023703}">
                      <ahyp:hlinkClr xmlns:ahyp="http://schemas.microsoft.com/office/drawing/2018/hyperlinkcolor" val="tx"/>
                    </a:ext>
                  </a:extLst>
                </a:hlinkClick>
              </a:rPr>
              <a:t>https://www.southampton.ac.uk/courses/modules</a:t>
            </a:r>
            <a:endParaRPr sz="1000" spc="55" dirty="0">
              <a:solidFill>
                <a:srgbClr val="3CB9C6"/>
              </a:solidFill>
              <a:latin typeface="Lucida Sans" panose="020B0602030504020204" pitchFamily="34" charset="0"/>
            </a:endParaRPr>
          </a:p>
          <a:p>
            <a:pPr>
              <a:lnSpc>
                <a:spcPct val="100000"/>
              </a:lnSpc>
              <a:spcBef>
                <a:spcPts val="15"/>
              </a:spcBef>
            </a:pPr>
            <a:endParaRPr sz="1000" dirty="0">
              <a:latin typeface="Lucida Sans" panose="020B0602030504020204" pitchFamily="34" charset="0"/>
              <a:cs typeface="Gill Sans MT"/>
            </a:endParaRPr>
          </a:p>
          <a:p>
            <a:pPr marL="83185" marR="352425">
              <a:lnSpc>
                <a:spcPct val="112400"/>
              </a:lnSpc>
            </a:pPr>
            <a:r>
              <a:rPr sz="1000" dirty="0">
                <a:latin typeface="Lucida Sans" panose="020B0602030504020204" pitchFamily="34" charset="0"/>
                <a:cs typeface="Gill Sans MT"/>
              </a:rPr>
              <a:t>For</a:t>
            </a:r>
            <a:r>
              <a:rPr sz="1000" spc="65" dirty="0">
                <a:latin typeface="Lucida Sans" panose="020B0602030504020204" pitchFamily="34" charset="0"/>
                <a:cs typeface="Gill Sans MT"/>
              </a:rPr>
              <a:t> </a:t>
            </a:r>
            <a:r>
              <a:rPr sz="1000" dirty="0">
                <a:latin typeface="Lucida Sans" panose="020B0602030504020204" pitchFamily="34" charset="0"/>
                <a:cs typeface="Gill Sans MT"/>
              </a:rPr>
              <a:t>more</a:t>
            </a:r>
            <a:r>
              <a:rPr sz="1000" spc="70" dirty="0">
                <a:latin typeface="Lucida Sans" panose="020B0602030504020204" pitchFamily="34" charset="0"/>
                <a:cs typeface="Gill Sans MT"/>
              </a:rPr>
              <a:t> </a:t>
            </a:r>
            <a:r>
              <a:rPr sz="1000" dirty="0">
                <a:latin typeface="Lucida Sans" panose="020B0602030504020204" pitchFamily="34" charset="0"/>
                <a:cs typeface="Gill Sans MT"/>
              </a:rPr>
              <a:t>information</a:t>
            </a:r>
            <a:r>
              <a:rPr sz="1000" spc="70" dirty="0">
                <a:latin typeface="Lucida Sans" panose="020B0602030504020204" pitchFamily="34" charset="0"/>
                <a:cs typeface="Gill Sans MT"/>
              </a:rPr>
              <a:t> </a:t>
            </a:r>
            <a:r>
              <a:rPr sz="1000" dirty="0">
                <a:latin typeface="Lucida Sans" panose="020B0602030504020204" pitchFamily="34" charset="0"/>
                <a:cs typeface="Gill Sans MT"/>
              </a:rPr>
              <a:t>on</a:t>
            </a:r>
            <a:r>
              <a:rPr sz="1000" spc="65" dirty="0">
                <a:latin typeface="Lucida Sans" panose="020B0602030504020204" pitchFamily="34" charset="0"/>
                <a:cs typeface="Gill Sans MT"/>
              </a:rPr>
              <a:t> </a:t>
            </a:r>
            <a:r>
              <a:rPr sz="1000" dirty="0">
                <a:latin typeface="Lucida Sans" panose="020B0602030504020204" pitchFamily="34" charset="0"/>
                <a:cs typeface="Gill Sans MT"/>
              </a:rPr>
              <a:t>which</a:t>
            </a:r>
            <a:r>
              <a:rPr sz="1000" spc="70" dirty="0">
                <a:latin typeface="Lucida Sans" panose="020B0602030504020204" pitchFamily="34" charset="0"/>
                <a:cs typeface="Gill Sans MT"/>
              </a:rPr>
              <a:t> </a:t>
            </a:r>
            <a:r>
              <a:rPr sz="1000" spc="50" dirty="0">
                <a:latin typeface="Lucida Sans" panose="020B0602030504020204" pitchFamily="34" charset="0"/>
                <a:cs typeface="Gill Sans MT"/>
              </a:rPr>
              <a:t>courses</a:t>
            </a:r>
            <a:r>
              <a:rPr sz="1000" spc="70" dirty="0">
                <a:latin typeface="Lucida Sans" panose="020B0602030504020204" pitchFamily="34" charset="0"/>
                <a:cs typeface="Gill Sans MT"/>
              </a:rPr>
              <a:t> </a:t>
            </a:r>
            <a:r>
              <a:rPr sz="1000" spc="65" dirty="0">
                <a:latin typeface="Lucida Sans" panose="020B0602030504020204" pitchFamily="34" charset="0"/>
                <a:cs typeface="Gill Sans MT"/>
              </a:rPr>
              <a:t>and</a:t>
            </a:r>
            <a:r>
              <a:rPr sz="1000" spc="70" dirty="0">
                <a:latin typeface="Lucida Sans" panose="020B0602030504020204" pitchFamily="34" charset="0"/>
                <a:cs typeface="Gill Sans MT"/>
              </a:rPr>
              <a:t> </a:t>
            </a:r>
            <a:r>
              <a:rPr sz="1000" spc="55" dirty="0">
                <a:latin typeface="Lucida Sans" panose="020B0602030504020204" pitchFamily="34" charset="0"/>
                <a:cs typeface="Gill Sans MT"/>
              </a:rPr>
              <a:t>modules</a:t>
            </a:r>
            <a:r>
              <a:rPr sz="1000" spc="65" dirty="0">
                <a:latin typeface="Lucida Sans" panose="020B0602030504020204" pitchFamily="34" charset="0"/>
                <a:cs typeface="Gill Sans MT"/>
              </a:rPr>
              <a:t> </a:t>
            </a:r>
            <a:r>
              <a:rPr sz="1000" spc="-25" dirty="0">
                <a:latin typeface="Lucida Sans" panose="020B0602030504020204" pitchFamily="34" charset="0"/>
                <a:cs typeface="Gill Sans MT"/>
              </a:rPr>
              <a:t>are </a:t>
            </a:r>
            <a:r>
              <a:rPr sz="1000" spc="55" dirty="0">
                <a:latin typeface="Lucida Sans" panose="020B0602030504020204" pitchFamily="34" charset="0"/>
                <a:cs typeface="Gill Sans MT"/>
              </a:rPr>
              <a:t>available</a:t>
            </a:r>
            <a:r>
              <a:rPr sz="1000" spc="75" dirty="0">
                <a:latin typeface="Lucida Sans" panose="020B0602030504020204" pitchFamily="34" charset="0"/>
                <a:cs typeface="Gill Sans MT"/>
              </a:rPr>
              <a:t> </a:t>
            </a:r>
            <a:r>
              <a:rPr sz="1000" spc="65" dirty="0">
                <a:latin typeface="Lucida Sans" panose="020B0602030504020204" pitchFamily="34" charset="0"/>
                <a:cs typeface="Gill Sans MT"/>
              </a:rPr>
              <a:t>please</a:t>
            </a:r>
            <a:r>
              <a:rPr sz="1000" spc="75" dirty="0">
                <a:latin typeface="Lucida Sans" panose="020B0602030504020204" pitchFamily="34" charset="0"/>
                <a:cs typeface="Gill Sans MT"/>
              </a:rPr>
              <a:t> </a:t>
            </a:r>
            <a:r>
              <a:rPr sz="1000" spc="50" dirty="0">
                <a:latin typeface="Lucida Sans" panose="020B0602030504020204" pitchFamily="34" charset="0"/>
                <a:cs typeface="Gill Sans MT"/>
              </a:rPr>
              <a:t>check</a:t>
            </a:r>
            <a:r>
              <a:rPr sz="1000" spc="75" dirty="0">
                <a:latin typeface="Lucida Sans" panose="020B0602030504020204" pitchFamily="34" charset="0"/>
                <a:cs typeface="Gill Sans MT"/>
              </a:rPr>
              <a:t> </a:t>
            </a:r>
            <a:r>
              <a:rPr sz="1000" dirty="0">
                <a:latin typeface="Lucida Sans" panose="020B0602030504020204" pitchFamily="34" charset="0"/>
                <a:cs typeface="Gill Sans MT"/>
              </a:rPr>
              <a:t>with</a:t>
            </a:r>
            <a:r>
              <a:rPr sz="1000" spc="75" dirty="0">
                <a:latin typeface="Lucida Sans" panose="020B0602030504020204" pitchFamily="34" charset="0"/>
                <a:cs typeface="Gill Sans MT"/>
              </a:rPr>
              <a:t> </a:t>
            </a:r>
            <a:r>
              <a:rPr sz="1000" dirty="0">
                <a:latin typeface="Lucida Sans" panose="020B0602030504020204" pitchFamily="34" charset="0"/>
                <a:cs typeface="Gill Sans MT"/>
              </a:rPr>
              <a:t>your</a:t>
            </a:r>
            <a:r>
              <a:rPr sz="1000" spc="75" dirty="0">
                <a:latin typeface="Lucida Sans" panose="020B0602030504020204" pitchFamily="34" charset="0"/>
                <a:cs typeface="Gill Sans MT"/>
              </a:rPr>
              <a:t> </a:t>
            </a:r>
            <a:r>
              <a:rPr sz="1000" dirty="0">
                <a:latin typeface="Lucida Sans" panose="020B0602030504020204" pitchFamily="34" charset="0"/>
                <a:cs typeface="Gill Sans MT"/>
              </a:rPr>
              <a:t>institutional</a:t>
            </a:r>
            <a:r>
              <a:rPr sz="1000" spc="75" dirty="0">
                <a:latin typeface="Lucida Sans" panose="020B0602030504020204" pitchFamily="34" charset="0"/>
                <a:cs typeface="Gill Sans MT"/>
              </a:rPr>
              <a:t> </a:t>
            </a:r>
            <a:r>
              <a:rPr sz="1000" dirty="0">
                <a:latin typeface="Lucida Sans" panose="020B0602030504020204" pitchFamily="34" charset="0"/>
                <a:cs typeface="Gill Sans MT"/>
              </a:rPr>
              <a:t>co-ordinator</a:t>
            </a:r>
            <a:r>
              <a:rPr sz="1000" spc="80" dirty="0">
                <a:latin typeface="Lucida Sans" panose="020B0602030504020204" pitchFamily="34" charset="0"/>
                <a:cs typeface="Gill Sans MT"/>
              </a:rPr>
              <a:t> </a:t>
            </a:r>
            <a:r>
              <a:rPr sz="1000" spc="-25" dirty="0">
                <a:latin typeface="Lucida Sans" panose="020B0602030504020204" pitchFamily="34" charset="0"/>
                <a:cs typeface="Gill Sans MT"/>
              </a:rPr>
              <a:t>or </a:t>
            </a:r>
            <a:r>
              <a:rPr sz="1000" dirty="0">
                <a:latin typeface="Lucida Sans" panose="020B0602030504020204" pitchFamily="34" charset="0"/>
                <a:cs typeface="Gill Sans MT"/>
              </a:rPr>
              <a:t>contact</a:t>
            </a:r>
            <a:r>
              <a:rPr sz="1000" spc="80" dirty="0">
                <a:latin typeface="Lucida Sans" panose="020B0602030504020204" pitchFamily="34" charset="0"/>
                <a:cs typeface="Gill Sans MT"/>
              </a:rPr>
              <a:t> </a:t>
            </a:r>
            <a:r>
              <a:rPr sz="1000" dirty="0">
                <a:latin typeface="Lucida Sans" panose="020B0602030504020204" pitchFamily="34" charset="0"/>
                <a:cs typeface="Gill Sans MT"/>
              </a:rPr>
              <a:t>our</a:t>
            </a:r>
            <a:r>
              <a:rPr sz="1000" spc="85" dirty="0">
                <a:latin typeface="Lucida Sans" panose="020B0602030504020204" pitchFamily="34" charset="0"/>
                <a:cs typeface="Gill Sans MT"/>
              </a:rPr>
              <a:t> </a:t>
            </a:r>
            <a:r>
              <a:rPr sz="1000" dirty="0">
                <a:latin typeface="Lucida Sans" panose="020B0602030504020204" pitchFamily="34" charset="0"/>
                <a:cs typeface="Gill Sans MT"/>
              </a:rPr>
              <a:t>Study</a:t>
            </a:r>
            <a:r>
              <a:rPr sz="1000" spc="85" dirty="0">
                <a:latin typeface="Lucida Sans" panose="020B0602030504020204" pitchFamily="34" charset="0"/>
                <a:cs typeface="Gill Sans MT"/>
              </a:rPr>
              <a:t> </a:t>
            </a:r>
            <a:r>
              <a:rPr sz="1000" dirty="0">
                <a:latin typeface="Lucida Sans" panose="020B0602030504020204" pitchFamily="34" charset="0"/>
                <a:cs typeface="Gill Sans MT"/>
              </a:rPr>
              <a:t>Abroad</a:t>
            </a:r>
            <a:r>
              <a:rPr sz="1000" spc="85" dirty="0">
                <a:latin typeface="Lucida Sans" panose="020B0602030504020204" pitchFamily="34" charset="0"/>
                <a:cs typeface="Gill Sans MT"/>
              </a:rPr>
              <a:t> </a:t>
            </a:r>
            <a:r>
              <a:rPr sz="1000" spc="65" dirty="0">
                <a:latin typeface="Lucida Sans" panose="020B0602030504020204" pitchFamily="34" charset="0"/>
                <a:cs typeface="Gill Sans MT"/>
              </a:rPr>
              <a:t>and</a:t>
            </a:r>
            <a:r>
              <a:rPr sz="1000" spc="85" dirty="0">
                <a:latin typeface="Lucida Sans" panose="020B0602030504020204" pitchFamily="34" charset="0"/>
                <a:cs typeface="Gill Sans MT"/>
              </a:rPr>
              <a:t> </a:t>
            </a:r>
            <a:r>
              <a:rPr sz="1000" spc="60" dirty="0">
                <a:latin typeface="Lucida Sans" panose="020B0602030504020204" pitchFamily="34" charset="0"/>
                <a:cs typeface="Gill Sans MT"/>
              </a:rPr>
              <a:t>Exchange</a:t>
            </a:r>
            <a:r>
              <a:rPr sz="1000" spc="85" dirty="0">
                <a:latin typeface="Lucida Sans" panose="020B0602030504020204" pitchFamily="34" charset="0"/>
                <a:cs typeface="Gill Sans MT"/>
              </a:rPr>
              <a:t> </a:t>
            </a:r>
            <a:r>
              <a:rPr sz="1000" spc="40" dirty="0">
                <a:latin typeface="Lucida Sans" panose="020B0602030504020204" pitchFamily="34" charset="0"/>
                <a:cs typeface="Gill Sans MT"/>
              </a:rPr>
              <a:t>team</a:t>
            </a:r>
            <a:endParaRPr sz="1000" dirty="0">
              <a:latin typeface="Lucida Sans" panose="020B0602030504020204" pitchFamily="34" charset="0"/>
              <a:cs typeface="Gill Sans MT"/>
            </a:endParaRPr>
          </a:p>
        </p:txBody>
      </p:sp>
      <p:sp>
        <p:nvSpPr>
          <p:cNvPr id="5" name="object 5"/>
          <p:cNvSpPr txBox="1"/>
          <p:nvPr/>
        </p:nvSpPr>
        <p:spPr>
          <a:xfrm>
            <a:off x="755365" y="3535175"/>
            <a:ext cx="2227580" cy="761365"/>
          </a:xfrm>
          <a:prstGeom prst="rect">
            <a:avLst/>
          </a:prstGeom>
          <a:solidFill>
            <a:srgbClr val="3CB9C6"/>
          </a:solidFill>
        </p:spPr>
        <p:txBody>
          <a:bodyPr vert="horz" wrap="square" lIns="36000" tIns="36000" rIns="36000" bIns="36000" rtlCol="0">
            <a:noAutofit/>
          </a:bodyPr>
          <a:lstStyle/>
          <a:p>
            <a:pPr marL="67310">
              <a:lnSpc>
                <a:spcPct val="100000"/>
              </a:lnSpc>
              <a:spcBef>
                <a:spcPts val="414"/>
              </a:spcBef>
            </a:pPr>
            <a:r>
              <a:rPr sz="1000" dirty="0">
                <a:solidFill>
                  <a:srgbClr val="FFFFFF"/>
                </a:solidFill>
                <a:latin typeface="Lucida Sans" panose="020B0602030504020204" pitchFamily="34" charset="0"/>
                <a:cs typeface="Gill Sans MT"/>
              </a:rPr>
              <a:t>Restricted</a:t>
            </a:r>
            <a:r>
              <a:rPr sz="1000" spc="245" dirty="0">
                <a:solidFill>
                  <a:srgbClr val="FFFFFF"/>
                </a:solidFill>
                <a:latin typeface="Lucida Sans" panose="020B0602030504020204" pitchFamily="34" charset="0"/>
                <a:cs typeface="Gill Sans MT"/>
              </a:rPr>
              <a:t> </a:t>
            </a:r>
            <a:r>
              <a:rPr sz="1000" spc="-10" dirty="0">
                <a:solidFill>
                  <a:srgbClr val="FFFFFF"/>
                </a:solidFill>
                <a:latin typeface="Lucida Sans" panose="020B0602030504020204" pitchFamily="34" charset="0"/>
                <a:cs typeface="Gill Sans MT"/>
              </a:rPr>
              <a:t>Courses</a:t>
            </a:r>
            <a:endParaRPr sz="1000" dirty="0">
              <a:latin typeface="Lucida Sans" panose="020B0602030504020204" pitchFamily="34" charset="0"/>
              <a:cs typeface="Gill Sans MT"/>
            </a:endParaRPr>
          </a:p>
        </p:txBody>
      </p:sp>
      <p:sp>
        <p:nvSpPr>
          <p:cNvPr id="6" name="object 6"/>
          <p:cNvSpPr txBox="1"/>
          <p:nvPr/>
        </p:nvSpPr>
        <p:spPr>
          <a:xfrm>
            <a:off x="2982343" y="3534540"/>
            <a:ext cx="3816985" cy="761364"/>
          </a:xfrm>
          <a:prstGeom prst="rect">
            <a:avLst/>
          </a:prstGeom>
          <a:solidFill>
            <a:srgbClr val="F4ECEC"/>
          </a:solidFill>
        </p:spPr>
        <p:txBody>
          <a:bodyPr vert="horz" wrap="square" lIns="36000" tIns="36000" rIns="36000" bIns="36000" rtlCol="0">
            <a:noAutofit/>
          </a:bodyPr>
          <a:lstStyle/>
          <a:p>
            <a:pPr marL="83185" marR="336550">
              <a:lnSpc>
                <a:spcPct val="112400"/>
              </a:lnSpc>
              <a:spcBef>
                <a:spcPts val="265"/>
              </a:spcBef>
            </a:pPr>
            <a:r>
              <a:rPr sz="1000" spc="55" dirty="0">
                <a:latin typeface="Lucida Sans" panose="020B0602030504020204" pitchFamily="34" charset="0"/>
              </a:rPr>
              <a:t>Medicine and Health Sciences modules are not available to exchange students. Chemistry and some modules within Engineering disciplines will also be unavailable for exchange students</a:t>
            </a:r>
          </a:p>
        </p:txBody>
      </p:sp>
      <p:sp>
        <p:nvSpPr>
          <p:cNvPr id="7" name="object 7"/>
          <p:cNvSpPr txBox="1"/>
          <p:nvPr/>
        </p:nvSpPr>
        <p:spPr>
          <a:xfrm>
            <a:off x="755365" y="4475480"/>
            <a:ext cx="2227580" cy="3084195"/>
          </a:xfrm>
          <a:prstGeom prst="rect">
            <a:avLst/>
          </a:prstGeom>
          <a:solidFill>
            <a:srgbClr val="3CB9C6"/>
          </a:solidFill>
        </p:spPr>
        <p:txBody>
          <a:bodyPr vert="horz" wrap="square" lIns="36000" tIns="36000" rIns="36000" bIns="36000" rtlCol="0">
            <a:noAutofit/>
          </a:bodyPr>
          <a:lstStyle/>
          <a:p>
            <a:pPr marL="67310">
              <a:lnSpc>
                <a:spcPct val="100000"/>
              </a:lnSpc>
              <a:spcBef>
                <a:spcPts val="414"/>
              </a:spcBef>
            </a:pPr>
            <a:r>
              <a:rPr sz="1000" dirty="0">
                <a:solidFill>
                  <a:srgbClr val="FFFFFF"/>
                </a:solidFill>
                <a:latin typeface="Lucida Sans" panose="020B0602030504020204" pitchFamily="34" charset="0"/>
                <a:cs typeface="Gill Sans MT"/>
              </a:rPr>
              <a:t>Workload</a:t>
            </a:r>
            <a:r>
              <a:rPr sz="1000" spc="-35" dirty="0">
                <a:solidFill>
                  <a:srgbClr val="FFFFFF"/>
                </a:solidFill>
                <a:latin typeface="Lucida Sans" panose="020B0602030504020204" pitchFamily="34" charset="0"/>
                <a:cs typeface="Gill Sans MT"/>
              </a:rPr>
              <a:t> </a:t>
            </a:r>
            <a:r>
              <a:rPr sz="1000" spc="-10" dirty="0">
                <a:solidFill>
                  <a:srgbClr val="FFFFFF"/>
                </a:solidFill>
                <a:latin typeface="Lucida Sans" panose="020B0602030504020204" pitchFamily="34" charset="0"/>
                <a:cs typeface="Gill Sans MT"/>
              </a:rPr>
              <a:t>Requirements</a:t>
            </a:r>
            <a:endParaRPr sz="1000" dirty="0">
              <a:latin typeface="Lucida Sans" panose="020B0602030504020204" pitchFamily="34" charset="0"/>
              <a:cs typeface="Gill Sans MT"/>
            </a:endParaRPr>
          </a:p>
        </p:txBody>
      </p:sp>
      <p:sp>
        <p:nvSpPr>
          <p:cNvPr id="8" name="object 8"/>
          <p:cNvSpPr txBox="1"/>
          <p:nvPr/>
        </p:nvSpPr>
        <p:spPr>
          <a:xfrm>
            <a:off x="2982343" y="4475480"/>
            <a:ext cx="3816985" cy="3084195"/>
          </a:xfrm>
          <a:prstGeom prst="rect">
            <a:avLst/>
          </a:prstGeom>
          <a:solidFill>
            <a:srgbClr val="F4ECEC"/>
          </a:solidFill>
        </p:spPr>
        <p:txBody>
          <a:bodyPr vert="horz" wrap="square" lIns="36000" tIns="36000" rIns="36000" bIns="36000" rtlCol="0">
            <a:noAutofit/>
          </a:bodyPr>
          <a:lstStyle/>
          <a:p>
            <a:pPr marL="83185">
              <a:lnSpc>
                <a:spcPct val="100000"/>
              </a:lnSpc>
              <a:spcBef>
                <a:spcPts val="320"/>
              </a:spcBef>
            </a:pPr>
            <a:r>
              <a:rPr sz="1000" b="1" spc="55" dirty="0">
                <a:latin typeface="Lucida Sans" panose="020B0602030504020204" pitchFamily="34" charset="0"/>
              </a:rPr>
              <a:t>Workload per semester</a:t>
            </a:r>
          </a:p>
          <a:p>
            <a:pPr marL="83185" marR="1277620">
              <a:lnSpc>
                <a:spcPct val="112400"/>
              </a:lnSpc>
            </a:pPr>
            <a:r>
              <a:rPr sz="1000" spc="55" dirty="0">
                <a:latin typeface="Lucida Sans" panose="020B0602030504020204" pitchFamily="34" charset="0"/>
              </a:rPr>
              <a:t>30 ECTS or 60 CATS (Southampton credits) Modules are typically worth 7.5 ECTS each</a:t>
            </a:r>
          </a:p>
          <a:p>
            <a:pPr>
              <a:lnSpc>
                <a:spcPct val="100000"/>
              </a:lnSpc>
              <a:spcBef>
                <a:spcPts val="50"/>
              </a:spcBef>
            </a:pPr>
            <a:endParaRPr sz="1000" spc="55" dirty="0">
              <a:latin typeface="Lucida Sans" panose="020B0602030504020204" pitchFamily="34" charset="0"/>
            </a:endParaRPr>
          </a:p>
          <a:p>
            <a:pPr marL="83185">
              <a:lnSpc>
                <a:spcPct val="100000"/>
              </a:lnSpc>
            </a:pPr>
            <a:r>
              <a:rPr sz="1000" b="1" spc="55" dirty="0">
                <a:latin typeface="Lucida Sans" panose="020B0602030504020204" pitchFamily="34" charset="0"/>
              </a:rPr>
              <a:t>Contact hours per module</a:t>
            </a:r>
          </a:p>
          <a:p>
            <a:pPr marL="83185">
              <a:lnSpc>
                <a:spcPct val="100000"/>
              </a:lnSpc>
              <a:spcBef>
                <a:spcPts val="150"/>
              </a:spcBef>
            </a:pPr>
            <a:r>
              <a:rPr sz="1000" spc="55" dirty="0">
                <a:latin typeface="Lucida Sans" panose="020B0602030504020204" pitchFamily="34" charset="0"/>
              </a:rPr>
              <a:t>Typically 3 contact hours per module per week.</a:t>
            </a:r>
          </a:p>
          <a:p>
            <a:pPr marL="83185" marR="234950">
              <a:lnSpc>
                <a:spcPct val="112400"/>
              </a:lnSpc>
            </a:pPr>
            <a:r>
              <a:rPr sz="1000" spc="55" dirty="0">
                <a:latin typeface="Lucida Sans" panose="020B0602030504020204" pitchFamily="34" charset="0"/>
              </a:rPr>
              <a:t>The exact ratio of contact hours to independent study hours is listed in the module catalogue for each individual module.</a:t>
            </a:r>
          </a:p>
          <a:p>
            <a:pPr>
              <a:lnSpc>
                <a:spcPct val="100000"/>
              </a:lnSpc>
              <a:spcBef>
                <a:spcPts val="45"/>
              </a:spcBef>
            </a:pPr>
            <a:endParaRPr sz="1000" spc="55" dirty="0">
              <a:latin typeface="Lucida Sans" panose="020B0602030504020204" pitchFamily="34" charset="0"/>
            </a:endParaRPr>
          </a:p>
          <a:p>
            <a:pPr marL="83185">
              <a:lnSpc>
                <a:spcPct val="100000"/>
              </a:lnSpc>
              <a:spcBef>
                <a:spcPts val="5"/>
              </a:spcBef>
            </a:pPr>
            <a:r>
              <a:rPr sz="1000" b="1" spc="55" dirty="0">
                <a:latin typeface="Lucida Sans" panose="020B0602030504020204" pitchFamily="34" charset="0"/>
              </a:rPr>
              <a:t>Assessment style</a:t>
            </a:r>
          </a:p>
          <a:p>
            <a:pPr marL="83185" marR="334010">
              <a:lnSpc>
                <a:spcPct val="112400"/>
              </a:lnSpc>
            </a:pPr>
            <a:r>
              <a:rPr sz="1000" spc="55" dirty="0">
                <a:latin typeface="Lucida Sans" panose="020B0602030504020204" pitchFamily="34" charset="0"/>
              </a:rPr>
              <a:t>A variety of assessment methods are used. Typically exams, coursework, group and individual presentations.</a:t>
            </a:r>
          </a:p>
          <a:p>
            <a:pPr marL="83185" marR="132715">
              <a:lnSpc>
                <a:spcPct val="112400"/>
              </a:lnSpc>
            </a:pPr>
            <a:r>
              <a:rPr sz="1000" spc="55" dirty="0">
                <a:latin typeface="Lucida Sans" panose="020B0602030504020204" pitchFamily="34" charset="0"/>
              </a:rPr>
              <a:t>The exact assessment style and its weight in the final grade can is listed in the module catalogue for each individual module.</a:t>
            </a:r>
          </a:p>
        </p:txBody>
      </p:sp>
      <p:sp>
        <p:nvSpPr>
          <p:cNvPr id="13" name="object 13"/>
          <p:cNvSpPr txBox="1"/>
          <p:nvPr/>
        </p:nvSpPr>
        <p:spPr>
          <a:xfrm>
            <a:off x="755450" y="8397875"/>
            <a:ext cx="6071870" cy="1567417"/>
          </a:xfrm>
          <a:prstGeom prst="rect">
            <a:avLst/>
          </a:prstGeom>
          <a:solidFill>
            <a:srgbClr val="F4ECEC"/>
          </a:solidFill>
        </p:spPr>
        <p:txBody>
          <a:bodyPr vert="horz" wrap="square" lIns="36000" tIns="36000" rIns="36000" bIns="36000" rtlCol="0">
            <a:noAutofit/>
          </a:bodyPr>
          <a:lstStyle/>
          <a:p>
            <a:pPr marL="82550">
              <a:lnSpc>
                <a:spcPct val="100000"/>
              </a:lnSpc>
              <a:spcBef>
                <a:spcPts val="320"/>
              </a:spcBef>
            </a:pPr>
            <a:r>
              <a:rPr lang="en-GB" sz="1000" dirty="0">
                <a:latin typeface="Lucida Sans" panose="020B0602030504020204" pitchFamily="34" charset="0"/>
                <a:cs typeface="Gill Sans MT"/>
              </a:rPr>
              <a:t>Tuition fees do not need to by paid by exchange students. </a:t>
            </a:r>
          </a:p>
          <a:p>
            <a:pPr marL="82550">
              <a:lnSpc>
                <a:spcPct val="100000"/>
              </a:lnSpc>
              <a:spcBef>
                <a:spcPts val="320"/>
              </a:spcBef>
            </a:pPr>
            <a:r>
              <a:rPr sz="1000" dirty="0">
                <a:latin typeface="Lucida Sans" panose="020B0602030504020204" pitchFamily="34" charset="0"/>
                <a:cs typeface="Gill Sans MT"/>
              </a:rPr>
              <a:t>For</a:t>
            </a:r>
            <a:r>
              <a:rPr sz="1000" spc="15" dirty="0">
                <a:latin typeface="Lucida Sans" panose="020B0602030504020204" pitchFamily="34" charset="0"/>
                <a:cs typeface="Gill Sans MT"/>
              </a:rPr>
              <a:t> </a:t>
            </a:r>
            <a:r>
              <a:rPr lang="en-GB" sz="1000" spc="15" dirty="0">
                <a:latin typeface="Lucida Sans" panose="020B0602030504020204" pitchFamily="34" charset="0"/>
                <a:cs typeface="Gill Sans MT"/>
              </a:rPr>
              <a:t>Fee-Paying </a:t>
            </a:r>
            <a:r>
              <a:rPr sz="1000" dirty="0">
                <a:latin typeface="Lucida Sans" panose="020B0602030504020204" pitchFamily="34" charset="0"/>
                <a:cs typeface="Gill Sans MT"/>
              </a:rPr>
              <a:t>Study</a:t>
            </a:r>
            <a:r>
              <a:rPr sz="1000" spc="20" dirty="0">
                <a:latin typeface="Lucida Sans" panose="020B0602030504020204" pitchFamily="34" charset="0"/>
                <a:cs typeface="Gill Sans MT"/>
              </a:rPr>
              <a:t> </a:t>
            </a:r>
            <a:r>
              <a:rPr sz="1000" dirty="0">
                <a:latin typeface="Lucida Sans" panose="020B0602030504020204" pitchFamily="34" charset="0"/>
                <a:cs typeface="Gill Sans MT"/>
              </a:rPr>
              <a:t>Abroad</a:t>
            </a:r>
            <a:r>
              <a:rPr sz="1000" spc="20" dirty="0">
                <a:latin typeface="Lucida Sans" panose="020B0602030504020204" pitchFamily="34" charset="0"/>
                <a:cs typeface="Gill Sans MT"/>
              </a:rPr>
              <a:t> </a:t>
            </a:r>
            <a:r>
              <a:rPr sz="1000" spc="50" dirty="0">
                <a:latin typeface="Lucida Sans" panose="020B0602030504020204" pitchFamily="34" charset="0"/>
                <a:cs typeface="Gill Sans MT"/>
              </a:rPr>
              <a:t>students</a:t>
            </a:r>
            <a:r>
              <a:rPr sz="1000" spc="20" dirty="0">
                <a:latin typeface="Lucida Sans" panose="020B0602030504020204" pitchFamily="34" charset="0"/>
                <a:cs typeface="Gill Sans MT"/>
              </a:rPr>
              <a:t> </a:t>
            </a:r>
            <a:r>
              <a:rPr sz="1000" spc="114" dirty="0">
                <a:latin typeface="Lucida Sans" panose="020B0602030504020204" pitchFamily="34" charset="0"/>
                <a:cs typeface="Gill Sans MT"/>
              </a:rPr>
              <a:t>a</a:t>
            </a:r>
            <a:r>
              <a:rPr sz="1000" spc="20" dirty="0">
                <a:latin typeface="Lucida Sans" panose="020B0602030504020204" pitchFamily="34" charset="0"/>
                <a:cs typeface="Gill Sans MT"/>
              </a:rPr>
              <a:t> </a:t>
            </a:r>
            <a:r>
              <a:rPr sz="1000" dirty="0">
                <a:latin typeface="Lucida Sans" panose="020B0602030504020204" pitchFamily="34" charset="0"/>
                <a:cs typeface="Gill Sans MT"/>
              </a:rPr>
              <a:t>tuition</a:t>
            </a:r>
            <a:r>
              <a:rPr sz="1000" spc="15" dirty="0">
                <a:latin typeface="Lucida Sans" panose="020B0602030504020204" pitchFamily="34" charset="0"/>
                <a:cs typeface="Gill Sans MT"/>
              </a:rPr>
              <a:t> </a:t>
            </a:r>
            <a:r>
              <a:rPr sz="1000" spc="60" dirty="0">
                <a:latin typeface="Lucida Sans" panose="020B0602030504020204" pitchFamily="34" charset="0"/>
                <a:cs typeface="Gill Sans MT"/>
              </a:rPr>
              <a:t>fee</a:t>
            </a:r>
            <a:r>
              <a:rPr sz="1000" spc="20" dirty="0">
                <a:latin typeface="Lucida Sans" panose="020B0602030504020204" pitchFamily="34" charset="0"/>
                <a:cs typeface="Gill Sans MT"/>
              </a:rPr>
              <a:t> </a:t>
            </a:r>
            <a:r>
              <a:rPr sz="1000" dirty="0">
                <a:latin typeface="Lucida Sans" panose="020B0602030504020204" pitchFamily="34" charset="0"/>
                <a:cs typeface="Gill Sans MT"/>
              </a:rPr>
              <a:t>will</a:t>
            </a:r>
            <a:r>
              <a:rPr sz="1000" spc="20" dirty="0">
                <a:latin typeface="Lucida Sans" panose="020B0602030504020204" pitchFamily="34" charset="0"/>
                <a:cs typeface="Gill Sans MT"/>
              </a:rPr>
              <a:t> </a:t>
            </a:r>
            <a:r>
              <a:rPr sz="1000" spc="50" dirty="0">
                <a:latin typeface="Lucida Sans" panose="020B0602030504020204" pitchFamily="34" charset="0"/>
                <a:cs typeface="Gill Sans MT"/>
              </a:rPr>
              <a:t>be</a:t>
            </a:r>
            <a:r>
              <a:rPr sz="1000" spc="20" dirty="0">
                <a:latin typeface="Lucida Sans" panose="020B0602030504020204" pitchFamily="34" charset="0"/>
                <a:cs typeface="Gill Sans MT"/>
              </a:rPr>
              <a:t> </a:t>
            </a:r>
            <a:r>
              <a:rPr sz="1000" spc="45" dirty="0">
                <a:latin typeface="Lucida Sans" panose="020B0602030504020204" pitchFamily="34" charset="0"/>
                <a:cs typeface="Gill Sans MT"/>
              </a:rPr>
              <a:t>payable</a:t>
            </a:r>
            <a:r>
              <a:rPr lang="en-GB" sz="1000" spc="45" dirty="0">
                <a:latin typeface="Lucida Sans" panose="020B0602030504020204" pitchFamily="34" charset="0"/>
                <a:cs typeface="Gill Sans MT"/>
              </a:rPr>
              <a:t>. </a:t>
            </a:r>
            <a:r>
              <a:rPr sz="1000" spc="20" dirty="0">
                <a:latin typeface="Lucida Sans" panose="020B0602030504020204" pitchFamily="34" charset="0"/>
                <a:cs typeface="Gill Sans MT"/>
              </a:rPr>
              <a:t> </a:t>
            </a:r>
            <a:r>
              <a:rPr lang="en-GB" sz="1000" spc="65" dirty="0">
                <a:latin typeface="Lucida Sans" panose="020B0602030504020204" pitchFamily="34" charset="0"/>
                <a:cs typeface="Gill Sans MT"/>
              </a:rPr>
              <a:t>P</a:t>
            </a:r>
            <a:r>
              <a:rPr sz="1000" spc="65" dirty="0">
                <a:latin typeface="Lucida Sans" panose="020B0602030504020204" pitchFamily="34" charset="0"/>
                <a:cs typeface="Gill Sans MT"/>
              </a:rPr>
              <a:t>lease</a:t>
            </a:r>
            <a:r>
              <a:rPr sz="1000" spc="20" dirty="0">
                <a:latin typeface="Lucida Sans" panose="020B0602030504020204" pitchFamily="34" charset="0"/>
                <a:cs typeface="Gill Sans MT"/>
              </a:rPr>
              <a:t> </a:t>
            </a:r>
            <a:r>
              <a:rPr sz="1000" spc="70" dirty="0">
                <a:latin typeface="Lucida Sans" panose="020B0602030504020204" pitchFamily="34" charset="0"/>
                <a:cs typeface="Gill Sans MT"/>
              </a:rPr>
              <a:t>see</a:t>
            </a:r>
            <a:r>
              <a:rPr sz="1000" spc="15" dirty="0">
                <a:latin typeface="Lucida Sans" panose="020B0602030504020204" pitchFamily="34" charset="0"/>
                <a:cs typeface="Gill Sans MT"/>
              </a:rPr>
              <a:t> </a:t>
            </a:r>
            <a:r>
              <a:rPr sz="1000" dirty="0">
                <a:latin typeface="Lucida Sans" panose="020B0602030504020204" pitchFamily="34" charset="0"/>
                <a:cs typeface="Gill Sans MT"/>
              </a:rPr>
              <a:t>our</a:t>
            </a:r>
            <a:r>
              <a:rPr sz="1000" spc="20" dirty="0">
                <a:latin typeface="Lucida Sans" panose="020B0602030504020204" pitchFamily="34" charset="0"/>
                <a:cs typeface="Gill Sans MT"/>
              </a:rPr>
              <a:t> </a:t>
            </a:r>
            <a:r>
              <a:rPr sz="1000" spc="55" dirty="0">
                <a:solidFill>
                  <a:srgbClr val="3CB9C6"/>
                </a:solidFill>
                <a:latin typeface="Lucida Sans" panose="020B0602030504020204" pitchFamily="34" charset="0"/>
                <a:hlinkClick r:id="rId4">
                  <a:extLst>
                    <a:ext uri="{A12FA001-AC4F-418D-AE19-62706E023703}">
                      <ahyp:hlinkClr xmlns:ahyp="http://schemas.microsoft.com/office/drawing/2018/hyperlinkcolor" val="tx"/>
                    </a:ext>
                  </a:extLst>
                </a:hlinkClick>
              </a:rPr>
              <a:t>tuition fees page</a:t>
            </a:r>
            <a:r>
              <a:rPr sz="1000" spc="20" dirty="0">
                <a:latin typeface="Lucida Sans" panose="020B0602030504020204" pitchFamily="34" charset="0"/>
                <a:cs typeface="Gill Sans MT"/>
              </a:rPr>
              <a:t> </a:t>
            </a:r>
            <a:r>
              <a:rPr sz="1000" dirty="0">
                <a:latin typeface="Lucida Sans" panose="020B0602030504020204" pitchFamily="34" charset="0"/>
                <a:cs typeface="Gill Sans MT"/>
              </a:rPr>
              <a:t>for</a:t>
            </a:r>
            <a:r>
              <a:rPr sz="1000" spc="20" dirty="0">
                <a:latin typeface="Lucida Sans" panose="020B0602030504020204" pitchFamily="34" charset="0"/>
                <a:cs typeface="Gill Sans MT"/>
              </a:rPr>
              <a:t> </a:t>
            </a:r>
            <a:r>
              <a:rPr sz="1000" dirty="0">
                <a:latin typeface="Lucida Sans" panose="020B0602030504020204" pitchFamily="34" charset="0"/>
                <a:cs typeface="Gill Sans MT"/>
              </a:rPr>
              <a:t>more</a:t>
            </a:r>
            <a:r>
              <a:rPr sz="1000" spc="15" dirty="0">
                <a:latin typeface="Lucida Sans" panose="020B0602030504020204" pitchFamily="34" charset="0"/>
                <a:cs typeface="Gill Sans MT"/>
              </a:rPr>
              <a:t> </a:t>
            </a:r>
            <a:r>
              <a:rPr sz="1000" spc="35" dirty="0">
                <a:latin typeface="Lucida Sans" panose="020B0602030504020204" pitchFamily="34" charset="0"/>
                <a:cs typeface="Gill Sans MT"/>
              </a:rPr>
              <a:t>details</a:t>
            </a:r>
            <a:endParaRPr lang="en-GB" sz="1000" spc="35" dirty="0">
              <a:latin typeface="Lucida Sans" panose="020B0602030504020204" pitchFamily="34" charset="0"/>
              <a:cs typeface="Gill Sans MT"/>
            </a:endParaRPr>
          </a:p>
          <a:p>
            <a:pPr>
              <a:lnSpc>
                <a:spcPct val="100000"/>
              </a:lnSpc>
              <a:spcBef>
                <a:spcPts val="15"/>
              </a:spcBef>
            </a:pPr>
            <a:endParaRPr sz="1150" dirty="0">
              <a:latin typeface="Lucida Sans" panose="020B0602030504020204" pitchFamily="34" charset="0"/>
              <a:cs typeface="Gill Sans MT"/>
            </a:endParaRPr>
          </a:p>
          <a:p>
            <a:pPr marL="82550" marR="485775">
              <a:lnSpc>
                <a:spcPct val="112400"/>
              </a:lnSpc>
            </a:pPr>
            <a:r>
              <a:rPr sz="1000" dirty="0">
                <a:latin typeface="Lucida Sans" panose="020B0602030504020204" pitchFamily="34" charset="0"/>
                <a:cs typeface="Gill Sans MT"/>
              </a:rPr>
              <a:t>All</a:t>
            </a:r>
            <a:r>
              <a:rPr sz="1000" spc="25" dirty="0">
                <a:latin typeface="Lucida Sans" panose="020B0602030504020204" pitchFamily="34" charset="0"/>
                <a:cs typeface="Gill Sans MT"/>
              </a:rPr>
              <a:t> </a:t>
            </a:r>
            <a:r>
              <a:rPr sz="1000" spc="55" dirty="0">
                <a:latin typeface="Lucida Sans" panose="020B0602030504020204" pitchFamily="34" charset="0"/>
                <a:cs typeface="Gill Sans MT"/>
              </a:rPr>
              <a:t>incoming</a:t>
            </a:r>
            <a:r>
              <a:rPr sz="1000" spc="30" dirty="0">
                <a:latin typeface="Lucida Sans" panose="020B0602030504020204" pitchFamily="34" charset="0"/>
                <a:cs typeface="Gill Sans MT"/>
              </a:rPr>
              <a:t> </a:t>
            </a:r>
            <a:r>
              <a:rPr sz="1000" dirty="0">
                <a:latin typeface="Lucida Sans" panose="020B0602030504020204" pitchFamily="34" charset="0"/>
                <a:cs typeface="Gill Sans MT"/>
              </a:rPr>
              <a:t>Study</a:t>
            </a:r>
            <a:r>
              <a:rPr sz="1000" spc="30" dirty="0">
                <a:latin typeface="Lucida Sans" panose="020B0602030504020204" pitchFamily="34" charset="0"/>
                <a:cs typeface="Gill Sans MT"/>
              </a:rPr>
              <a:t> </a:t>
            </a:r>
            <a:r>
              <a:rPr sz="1000" dirty="0">
                <a:latin typeface="Lucida Sans" panose="020B0602030504020204" pitchFamily="34" charset="0"/>
                <a:cs typeface="Gill Sans MT"/>
              </a:rPr>
              <a:t>Abroad</a:t>
            </a:r>
            <a:r>
              <a:rPr sz="1000" spc="25" dirty="0">
                <a:latin typeface="Lucida Sans" panose="020B0602030504020204" pitchFamily="34" charset="0"/>
                <a:cs typeface="Gill Sans MT"/>
              </a:rPr>
              <a:t> </a:t>
            </a:r>
            <a:r>
              <a:rPr sz="1000" spc="50" dirty="0">
                <a:latin typeface="Lucida Sans" panose="020B0602030504020204" pitchFamily="34" charset="0"/>
                <a:cs typeface="Gill Sans MT"/>
              </a:rPr>
              <a:t>students</a:t>
            </a:r>
            <a:r>
              <a:rPr sz="1000" spc="30" dirty="0">
                <a:latin typeface="Lucida Sans" panose="020B0602030504020204" pitchFamily="34" charset="0"/>
                <a:cs typeface="Gill Sans MT"/>
              </a:rPr>
              <a:t> </a:t>
            </a:r>
            <a:r>
              <a:rPr sz="1000" dirty="0">
                <a:latin typeface="Lucida Sans" panose="020B0602030504020204" pitchFamily="34" charset="0"/>
                <a:cs typeface="Gill Sans MT"/>
              </a:rPr>
              <a:t>are</a:t>
            </a:r>
            <a:r>
              <a:rPr sz="1000" spc="30" dirty="0">
                <a:latin typeface="Lucida Sans" panose="020B0602030504020204" pitchFamily="34" charset="0"/>
                <a:cs typeface="Gill Sans MT"/>
              </a:rPr>
              <a:t> </a:t>
            </a:r>
            <a:r>
              <a:rPr sz="1000" dirty="0">
                <a:latin typeface="Lucida Sans" panose="020B0602030504020204" pitchFamily="34" charset="0"/>
                <a:cs typeface="Gill Sans MT"/>
              </a:rPr>
              <a:t>entitled</a:t>
            </a:r>
            <a:r>
              <a:rPr sz="1000" spc="30" dirty="0">
                <a:latin typeface="Lucida Sans" panose="020B0602030504020204" pitchFamily="34" charset="0"/>
                <a:cs typeface="Gill Sans MT"/>
              </a:rPr>
              <a:t> </a:t>
            </a:r>
            <a:r>
              <a:rPr sz="1000" dirty="0">
                <a:latin typeface="Lucida Sans" panose="020B0602030504020204" pitchFamily="34" charset="0"/>
                <a:cs typeface="Gill Sans MT"/>
              </a:rPr>
              <a:t>to</a:t>
            </a:r>
            <a:r>
              <a:rPr sz="1000" spc="25" dirty="0">
                <a:latin typeface="Lucida Sans" panose="020B0602030504020204" pitchFamily="34" charset="0"/>
                <a:cs typeface="Gill Sans MT"/>
              </a:rPr>
              <a:t> </a:t>
            </a:r>
            <a:r>
              <a:rPr sz="1000" spc="114" dirty="0">
                <a:latin typeface="Lucida Sans" panose="020B0602030504020204" pitchFamily="34" charset="0"/>
                <a:cs typeface="Gill Sans MT"/>
              </a:rPr>
              <a:t>a</a:t>
            </a:r>
            <a:r>
              <a:rPr sz="1000" spc="30" dirty="0">
                <a:latin typeface="Lucida Sans" panose="020B0602030504020204" pitchFamily="34" charset="0"/>
                <a:cs typeface="Gill Sans MT"/>
              </a:rPr>
              <a:t> </a:t>
            </a:r>
            <a:r>
              <a:rPr sz="1000" spc="50" dirty="0">
                <a:latin typeface="Lucida Sans" panose="020B0602030504020204" pitchFamily="34" charset="0"/>
                <a:cs typeface="Gill Sans MT"/>
              </a:rPr>
              <a:t>5%</a:t>
            </a:r>
            <a:r>
              <a:rPr sz="1000" spc="30" dirty="0">
                <a:latin typeface="Lucida Sans" panose="020B0602030504020204" pitchFamily="34" charset="0"/>
                <a:cs typeface="Gill Sans MT"/>
              </a:rPr>
              <a:t> </a:t>
            </a:r>
            <a:r>
              <a:rPr sz="1000" spc="45" dirty="0">
                <a:latin typeface="Lucida Sans" panose="020B0602030504020204" pitchFamily="34" charset="0"/>
                <a:cs typeface="Gill Sans MT"/>
              </a:rPr>
              <a:t>discount</a:t>
            </a:r>
            <a:r>
              <a:rPr sz="1000" spc="25" dirty="0">
                <a:latin typeface="Lucida Sans" panose="020B0602030504020204" pitchFamily="34" charset="0"/>
                <a:cs typeface="Gill Sans MT"/>
              </a:rPr>
              <a:t> </a:t>
            </a:r>
            <a:r>
              <a:rPr sz="1000" dirty="0">
                <a:latin typeface="Lucida Sans" panose="020B0602030504020204" pitchFamily="34" charset="0"/>
                <a:cs typeface="Gill Sans MT"/>
              </a:rPr>
              <a:t>on</a:t>
            </a:r>
            <a:r>
              <a:rPr sz="1000" spc="30" dirty="0">
                <a:latin typeface="Lucida Sans" panose="020B0602030504020204" pitchFamily="34" charset="0"/>
                <a:cs typeface="Gill Sans MT"/>
              </a:rPr>
              <a:t> </a:t>
            </a:r>
            <a:r>
              <a:rPr sz="1000" dirty="0">
                <a:latin typeface="Lucida Sans" panose="020B0602030504020204" pitchFamily="34" charset="0"/>
                <a:cs typeface="Gill Sans MT"/>
              </a:rPr>
              <a:t>tuition</a:t>
            </a:r>
            <a:r>
              <a:rPr sz="1000" spc="30" dirty="0">
                <a:latin typeface="Lucida Sans" panose="020B0602030504020204" pitchFamily="34" charset="0"/>
                <a:cs typeface="Gill Sans MT"/>
              </a:rPr>
              <a:t> </a:t>
            </a:r>
            <a:r>
              <a:rPr sz="1000" spc="75" dirty="0">
                <a:latin typeface="Lucida Sans" panose="020B0602030504020204" pitchFamily="34" charset="0"/>
                <a:cs typeface="Gill Sans MT"/>
              </a:rPr>
              <a:t>fees</a:t>
            </a:r>
            <a:r>
              <a:rPr sz="1000" spc="30" dirty="0">
                <a:latin typeface="Lucida Sans" panose="020B0602030504020204" pitchFamily="34" charset="0"/>
                <a:cs typeface="Gill Sans MT"/>
              </a:rPr>
              <a:t> </a:t>
            </a:r>
            <a:r>
              <a:rPr sz="1000" spc="65" dirty="0">
                <a:latin typeface="Lucida Sans" panose="020B0602030504020204" pitchFamily="34" charset="0"/>
                <a:cs typeface="Gill Sans MT"/>
              </a:rPr>
              <a:t>unless</a:t>
            </a:r>
            <a:r>
              <a:rPr sz="1000" spc="25" dirty="0">
                <a:latin typeface="Lucida Sans" panose="020B0602030504020204" pitchFamily="34" charset="0"/>
                <a:cs typeface="Gill Sans MT"/>
              </a:rPr>
              <a:t> </a:t>
            </a:r>
            <a:r>
              <a:rPr sz="1000" spc="-10" dirty="0">
                <a:latin typeface="Lucida Sans" panose="020B0602030504020204" pitchFamily="34" charset="0"/>
                <a:cs typeface="Gill Sans MT"/>
              </a:rPr>
              <a:t>alternative </a:t>
            </a:r>
            <a:r>
              <a:rPr sz="1000" spc="50" dirty="0">
                <a:latin typeface="Lucida Sans" panose="020B0602030504020204" pitchFamily="34" charset="0"/>
                <a:cs typeface="Gill Sans MT"/>
              </a:rPr>
              <a:t>arrangements</a:t>
            </a:r>
            <a:r>
              <a:rPr sz="1000" spc="35" dirty="0">
                <a:latin typeface="Lucida Sans" panose="020B0602030504020204" pitchFamily="34" charset="0"/>
                <a:cs typeface="Gill Sans MT"/>
              </a:rPr>
              <a:t> </a:t>
            </a:r>
            <a:r>
              <a:rPr sz="1000" dirty="0">
                <a:latin typeface="Lucida Sans" panose="020B0602030504020204" pitchFamily="34" charset="0"/>
                <a:cs typeface="Gill Sans MT"/>
              </a:rPr>
              <a:t>exist</a:t>
            </a:r>
            <a:r>
              <a:rPr sz="1000" spc="35" dirty="0">
                <a:latin typeface="Lucida Sans" panose="020B0602030504020204" pitchFamily="34" charset="0"/>
                <a:cs typeface="Gill Sans MT"/>
              </a:rPr>
              <a:t> </a:t>
            </a:r>
            <a:r>
              <a:rPr sz="1000" dirty="0">
                <a:latin typeface="Lucida Sans" panose="020B0602030504020204" pitchFamily="34" charset="0"/>
                <a:cs typeface="Gill Sans MT"/>
              </a:rPr>
              <a:t>with</a:t>
            </a:r>
            <a:r>
              <a:rPr sz="1000" spc="35" dirty="0">
                <a:latin typeface="Lucida Sans" panose="020B0602030504020204" pitchFamily="34" charset="0"/>
                <a:cs typeface="Gill Sans MT"/>
              </a:rPr>
              <a:t> </a:t>
            </a:r>
            <a:r>
              <a:rPr sz="1000" dirty="0">
                <a:latin typeface="Lucida Sans" panose="020B0602030504020204" pitchFamily="34" charset="0"/>
                <a:cs typeface="Gill Sans MT"/>
              </a:rPr>
              <a:t>the</a:t>
            </a:r>
            <a:r>
              <a:rPr sz="1000" spc="35" dirty="0">
                <a:latin typeface="Lucida Sans" panose="020B0602030504020204" pitchFamily="34" charset="0"/>
                <a:cs typeface="Gill Sans MT"/>
              </a:rPr>
              <a:t> </a:t>
            </a:r>
            <a:r>
              <a:rPr sz="1000" spc="65" dirty="0">
                <a:latin typeface="Lucida Sans" panose="020B0602030504020204" pitchFamily="34" charset="0"/>
                <a:cs typeface="Gill Sans MT"/>
              </a:rPr>
              <a:t>sending</a:t>
            </a:r>
            <a:r>
              <a:rPr sz="1000" spc="35" dirty="0">
                <a:latin typeface="Lucida Sans" panose="020B0602030504020204" pitchFamily="34" charset="0"/>
                <a:cs typeface="Gill Sans MT"/>
              </a:rPr>
              <a:t> </a:t>
            </a:r>
            <a:r>
              <a:rPr sz="1000" spc="-10" dirty="0">
                <a:latin typeface="Lucida Sans" panose="020B0602030504020204" pitchFamily="34" charset="0"/>
                <a:cs typeface="Gill Sans MT"/>
              </a:rPr>
              <a:t>institution.</a:t>
            </a:r>
            <a:endParaRPr lang="en-GB" sz="1000" spc="-10" dirty="0">
              <a:latin typeface="Lucida Sans" panose="020B0602030504020204" pitchFamily="34" charset="0"/>
              <a:cs typeface="Gill Sans MT"/>
            </a:endParaRPr>
          </a:p>
          <a:p>
            <a:pPr marL="82550" marR="485775">
              <a:lnSpc>
                <a:spcPct val="112400"/>
              </a:lnSpc>
            </a:pPr>
            <a:endParaRPr lang="en-GB" sz="1000" spc="-10" dirty="0">
              <a:latin typeface="Lucida Sans" panose="020B0602030504020204" pitchFamily="34" charset="0"/>
              <a:cs typeface="Gill Sans MT"/>
            </a:endParaRPr>
          </a:p>
          <a:p>
            <a:pPr marL="82550" marR="485775">
              <a:lnSpc>
                <a:spcPct val="112400"/>
              </a:lnSpc>
            </a:pPr>
            <a:r>
              <a:rPr lang="en-US" sz="1000" dirty="0">
                <a:latin typeface="Lucida Sans" panose="020B0602030504020204" pitchFamily="34" charset="0"/>
                <a:cs typeface="Gill Sans MT"/>
              </a:rPr>
              <a:t>I</a:t>
            </a:r>
            <a:r>
              <a:rPr lang="en-US" sz="1000" dirty="0">
                <a:uFill>
                  <a:solidFill>
                    <a:srgbClr val="000000"/>
                  </a:solidFill>
                </a:uFill>
                <a:latin typeface="Lucida Sans" panose="020B0602030504020204" pitchFamily="34" charset="0"/>
                <a:cs typeface="Gill Sans MT"/>
              </a:rPr>
              <a:t>nformation</a:t>
            </a:r>
            <a:r>
              <a:rPr lang="en-US" sz="1000" spc="145" dirty="0">
                <a:uFill>
                  <a:solidFill>
                    <a:srgbClr val="000000"/>
                  </a:solidFill>
                </a:uFill>
                <a:latin typeface="Lucida Sans" panose="020B0602030504020204" pitchFamily="34" charset="0"/>
                <a:cs typeface="Gill Sans MT"/>
              </a:rPr>
              <a:t> </a:t>
            </a:r>
            <a:r>
              <a:rPr lang="en-US" sz="1000" dirty="0">
                <a:uFill>
                  <a:solidFill>
                    <a:srgbClr val="000000"/>
                  </a:solidFill>
                </a:uFill>
                <a:latin typeface="Lucida Sans" panose="020B0602030504020204" pitchFamily="34" charset="0"/>
                <a:cs typeface="Gill Sans MT"/>
              </a:rPr>
              <a:t>about</a:t>
            </a:r>
            <a:r>
              <a:rPr lang="en-US" sz="1000" spc="150" dirty="0">
                <a:uFill>
                  <a:solidFill>
                    <a:srgbClr val="000000"/>
                  </a:solidFill>
                </a:uFill>
                <a:latin typeface="Lucida Sans" panose="020B0602030504020204" pitchFamily="34" charset="0"/>
                <a:cs typeface="Gill Sans MT"/>
              </a:rPr>
              <a:t> </a:t>
            </a:r>
            <a:r>
              <a:rPr lang="en-US" sz="1000" spc="65" dirty="0">
                <a:uFill>
                  <a:solidFill>
                    <a:srgbClr val="000000"/>
                  </a:solidFill>
                </a:uFill>
                <a:latin typeface="Lucida Sans" panose="020B0602030504020204" pitchFamily="34" charset="0"/>
                <a:cs typeface="Gill Sans MT"/>
              </a:rPr>
              <a:t>pa</a:t>
            </a:r>
            <a:r>
              <a:rPr lang="en-US" sz="1000" spc="65" dirty="0">
                <a:latin typeface="Lucida Sans" panose="020B0602030504020204" pitchFamily="34" charset="0"/>
                <a:cs typeface="Gill Sans MT"/>
              </a:rPr>
              <a:t>ying</a:t>
            </a:r>
            <a:r>
              <a:rPr lang="en-US" sz="1000" spc="150" dirty="0">
                <a:latin typeface="Lucida Sans" panose="020B0602030504020204" pitchFamily="34" charset="0"/>
                <a:cs typeface="Gill Sans MT"/>
              </a:rPr>
              <a:t> </a:t>
            </a:r>
            <a:r>
              <a:rPr lang="en-US" sz="1000" dirty="0">
                <a:latin typeface="Lucida Sans" panose="020B0602030504020204" pitchFamily="34" charset="0"/>
                <a:cs typeface="Gill Sans MT"/>
              </a:rPr>
              <a:t>tuition</a:t>
            </a:r>
            <a:r>
              <a:rPr lang="en-US" sz="1000" spc="145" dirty="0">
                <a:latin typeface="Lucida Sans" panose="020B0602030504020204" pitchFamily="34" charset="0"/>
                <a:cs typeface="Gill Sans MT"/>
              </a:rPr>
              <a:t> </a:t>
            </a:r>
            <a:r>
              <a:rPr lang="en-US" sz="1000" spc="55" dirty="0">
                <a:latin typeface="Lucida Sans" panose="020B0602030504020204" pitchFamily="34" charset="0"/>
                <a:cs typeface="Gill Sans MT"/>
              </a:rPr>
              <a:t>fees: </a:t>
            </a:r>
            <a:r>
              <a:rPr lang="en-US" sz="1000" spc="55" dirty="0">
                <a:solidFill>
                  <a:srgbClr val="3CB9C6"/>
                </a:solidFill>
                <a:latin typeface="Lucida Sans" panose="020B0602030504020204" pitchFamily="34" charset="0"/>
                <a:cs typeface="Gill Sans MT"/>
                <a:hlinkClick r:id="rId5">
                  <a:extLst>
                    <a:ext uri="{A12FA001-AC4F-418D-AE19-62706E023703}">
                      <ahyp:hlinkClr xmlns:ahyp="http://schemas.microsoft.com/office/drawing/2018/hyperlinkcolor" val="tx"/>
                    </a:ext>
                  </a:extLst>
                </a:hlinkClick>
              </a:rPr>
              <a:t>click here</a:t>
            </a:r>
            <a:endParaRPr lang="en-US" sz="1000" dirty="0">
              <a:solidFill>
                <a:srgbClr val="3CB9C6"/>
              </a:solidFill>
              <a:latin typeface="Lucida Sans" panose="020B0602030504020204" pitchFamily="34" charset="0"/>
              <a:cs typeface="Gill Sans MT"/>
            </a:endParaRPr>
          </a:p>
          <a:p>
            <a:pPr marL="82550" marR="485775">
              <a:lnSpc>
                <a:spcPct val="112400"/>
              </a:lnSpc>
            </a:pPr>
            <a:endParaRPr sz="1000" dirty="0">
              <a:latin typeface="Gill Sans MT"/>
              <a:cs typeface="Gill Sans MT"/>
            </a:endParaRPr>
          </a:p>
        </p:txBody>
      </p:sp>
      <p:pic>
        <p:nvPicPr>
          <p:cNvPr id="14" name="object 14"/>
          <p:cNvPicPr/>
          <p:nvPr/>
        </p:nvPicPr>
        <p:blipFill>
          <a:blip r:embed="rId6" cstate="print"/>
          <a:stretch>
            <a:fillRect/>
          </a:stretch>
        </p:blipFill>
        <p:spPr>
          <a:xfrm>
            <a:off x="4976552" y="0"/>
            <a:ext cx="2579438" cy="135375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42665" y="613987"/>
            <a:ext cx="3503862" cy="427681"/>
          </a:xfrm>
          <a:prstGeom prst="rect">
            <a:avLst/>
          </a:prstGeom>
        </p:spPr>
        <p:txBody>
          <a:bodyPr vert="horz" wrap="square" lIns="0" tIns="12065" rIns="0" bIns="0" rtlCol="0">
            <a:spAutoFit/>
          </a:bodyPr>
          <a:lstStyle/>
          <a:p>
            <a:pPr marL="12700">
              <a:lnSpc>
                <a:spcPct val="100000"/>
              </a:lnSpc>
              <a:spcBef>
                <a:spcPts val="95"/>
              </a:spcBef>
            </a:pPr>
            <a:r>
              <a:rPr u="none" dirty="0">
                <a:latin typeface="Lucida Sans" panose="020B0602030504020204" pitchFamily="34" charset="0"/>
              </a:rPr>
              <a:t>NOMINATION</a:t>
            </a:r>
            <a:r>
              <a:rPr u="none" spc="-145" dirty="0">
                <a:latin typeface="Lucida Sans" panose="020B0602030504020204" pitchFamily="34" charset="0"/>
              </a:rPr>
              <a:t> </a:t>
            </a:r>
            <a:r>
              <a:rPr u="none" spc="45" dirty="0">
                <a:latin typeface="Lucida Sans" panose="020B0602030504020204" pitchFamily="34" charset="0"/>
              </a:rPr>
              <a:t>AND</a:t>
            </a:r>
          </a:p>
        </p:txBody>
      </p:sp>
      <p:sp>
        <p:nvSpPr>
          <p:cNvPr id="3" name="object 3"/>
          <p:cNvSpPr txBox="1"/>
          <p:nvPr/>
        </p:nvSpPr>
        <p:spPr>
          <a:xfrm>
            <a:off x="742665" y="918531"/>
            <a:ext cx="6083300" cy="436880"/>
          </a:xfrm>
          <a:prstGeom prst="rect">
            <a:avLst/>
          </a:prstGeom>
        </p:spPr>
        <p:txBody>
          <a:bodyPr vert="horz" wrap="square" lIns="0" tIns="12065" rIns="0" bIns="0" rtlCol="0">
            <a:spAutoFit/>
          </a:bodyPr>
          <a:lstStyle/>
          <a:p>
            <a:pPr marL="12700">
              <a:lnSpc>
                <a:spcPct val="100000"/>
              </a:lnSpc>
              <a:spcBef>
                <a:spcPts val="95"/>
              </a:spcBef>
              <a:tabLst>
                <a:tab pos="6069965" algn="l"/>
              </a:tabLst>
            </a:pPr>
            <a:r>
              <a:rPr sz="2700" u="heavy" spc="-30" dirty="0">
                <a:uFill>
                  <a:solidFill>
                    <a:srgbClr val="3CB9C6"/>
                  </a:solidFill>
                </a:uFill>
                <a:latin typeface="Lucida Sans" panose="020B0602030504020204" pitchFamily="34" charset="0"/>
                <a:cs typeface="Tahoma"/>
              </a:rPr>
              <a:t>APPLICATION</a:t>
            </a:r>
            <a:r>
              <a:rPr sz="2700" u="heavy" spc="-130" dirty="0">
                <a:uFill>
                  <a:solidFill>
                    <a:srgbClr val="3CB9C6"/>
                  </a:solidFill>
                </a:uFill>
                <a:latin typeface="Lucida Sans" panose="020B0602030504020204" pitchFamily="34" charset="0"/>
                <a:cs typeface="Tahoma"/>
              </a:rPr>
              <a:t> </a:t>
            </a:r>
            <a:r>
              <a:rPr sz="2700" u="heavy" spc="-10" dirty="0">
                <a:uFill>
                  <a:solidFill>
                    <a:srgbClr val="3CB9C6"/>
                  </a:solidFill>
                </a:uFill>
                <a:latin typeface="Lucida Sans" panose="020B0602030504020204" pitchFamily="34" charset="0"/>
                <a:cs typeface="Tahoma"/>
              </a:rPr>
              <a:t>PROCESS</a:t>
            </a:r>
            <a:r>
              <a:rPr sz="2700" u="heavy" dirty="0">
                <a:uFill>
                  <a:solidFill>
                    <a:srgbClr val="3CB9C6"/>
                  </a:solidFill>
                </a:uFill>
                <a:latin typeface="Lucida Sans" panose="020B0602030504020204" pitchFamily="34" charset="0"/>
                <a:cs typeface="Tahoma"/>
              </a:rPr>
              <a:t>	</a:t>
            </a:r>
            <a:endParaRPr sz="2700" dirty="0">
              <a:latin typeface="Lucida Sans" panose="020B0602030504020204" pitchFamily="34" charset="0"/>
              <a:cs typeface="Tahoma"/>
            </a:endParaRPr>
          </a:p>
        </p:txBody>
      </p:sp>
      <p:sp>
        <p:nvSpPr>
          <p:cNvPr id="4" name="object 4"/>
          <p:cNvSpPr txBox="1"/>
          <p:nvPr/>
        </p:nvSpPr>
        <p:spPr>
          <a:xfrm>
            <a:off x="2982343" y="1632626"/>
            <a:ext cx="3816985" cy="2146166"/>
          </a:xfrm>
          <a:prstGeom prst="rect">
            <a:avLst/>
          </a:prstGeom>
          <a:solidFill>
            <a:srgbClr val="F4ECEC"/>
          </a:solidFill>
        </p:spPr>
        <p:txBody>
          <a:bodyPr vert="horz" wrap="square" lIns="36000" tIns="36000" rIns="36000" bIns="144000" rtlCol="0">
            <a:noAutofit/>
          </a:bodyPr>
          <a:lstStyle/>
          <a:p>
            <a:pPr marL="83185" marR="75565">
              <a:lnSpc>
                <a:spcPct val="112400"/>
              </a:lnSpc>
              <a:spcBef>
                <a:spcPts val="175"/>
              </a:spcBef>
            </a:pPr>
            <a:r>
              <a:rPr sz="1000" dirty="0">
                <a:latin typeface="Lucida Sans" panose="020B0602030504020204" pitchFamily="34" charset="0"/>
                <a:cs typeface="Gill Sans MT"/>
              </a:rPr>
              <a:t>All</a:t>
            </a:r>
            <a:r>
              <a:rPr sz="1000" spc="15" dirty="0">
                <a:latin typeface="Lucida Sans" panose="020B0602030504020204" pitchFamily="34" charset="0"/>
                <a:cs typeface="Gill Sans MT"/>
              </a:rPr>
              <a:t> </a:t>
            </a:r>
            <a:r>
              <a:rPr sz="1000" spc="60" dirty="0">
                <a:latin typeface="Lucida Sans" panose="020B0602030504020204" pitchFamily="34" charset="0"/>
                <a:cs typeface="Gill Sans MT"/>
              </a:rPr>
              <a:t>Exchange</a:t>
            </a:r>
            <a:r>
              <a:rPr sz="1000" spc="15" dirty="0">
                <a:latin typeface="Lucida Sans" panose="020B0602030504020204" pitchFamily="34" charset="0"/>
                <a:cs typeface="Gill Sans MT"/>
              </a:rPr>
              <a:t> </a:t>
            </a:r>
            <a:r>
              <a:rPr sz="1000" spc="50" dirty="0">
                <a:latin typeface="Lucida Sans" panose="020B0602030504020204" pitchFamily="34" charset="0"/>
                <a:cs typeface="Gill Sans MT"/>
              </a:rPr>
              <a:t>Students</a:t>
            </a:r>
            <a:r>
              <a:rPr sz="1000" spc="15" dirty="0">
                <a:latin typeface="Lucida Sans" panose="020B0602030504020204" pitchFamily="34" charset="0"/>
                <a:cs typeface="Gill Sans MT"/>
              </a:rPr>
              <a:t> </a:t>
            </a:r>
            <a:r>
              <a:rPr sz="1000" spc="60" dirty="0">
                <a:latin typeface="Lucida Sans" panose="020B0602030504020204" pitchFamily="34" charset="0"/>
                <a:cs typeface="Gill Sans MT"/>
              </a:rPr>
              <a:t>must</a:t>
            </a:r>
            <a:r>
              <a:rPr sz="1000" spc="15" dirty="0">
                <a:latin typeface="Lucida Sans" panose="020B0602030504020204" pitchFamily="34" charset="0"/>
                <a:cs typeface="Gill Sans MT"/>
              </a:rPr>
              <a:t> </a:t>
            </a:r>
            <a:r>
              <a:rPr sz="1000" dirty="0">
                <a:latin typeface="Lucida Sans" panose="020B0602030504020204" pitchFamily="34" charset="0"/>
                <a:cs typeface="Gill Sans MT"/>
              </a:rPr>
              <a:t>first</a:t>
            </a:r>
            <a:r>
              <a:rPr sz="1000" spc="15" dirty="0">
                <a:latin typeface="Lucida Sans" panose="020B0602030504020204" pitchFamily="34" charset="0"/>
                <a:cs typeface="Gill Sans MT"/>
              </a:rPr>
              <a:t> </a:t>
            </a:r>
            <a:r>
              <a:rPr sz="1000" spc="50" dirty="0">
                <a:latin typeface="Lucida Sans" panose="020B0602030504020204" pitchFamily="34" charset="0"/>
                <a:cs typeface="Gill Sans MT"/>
              </a:rPr>
              <a:t>be</a:t>
            </a:r>
            <a:r>
              <a:rPr sz="1000" spc="20" dirty="0">
                <a:latin typeface="Lucida Sans" panose="020B0602030504020204" pitchFamily="34" charset="0"/>
                <a:cs typeface="Gill Sans MT"/>
              </a:rPr>
              <a:t> </a:t>
            </a:r>
            <a:r>
              <a:rPr sz="1000" spc="45" dirty="0">
                <a:latin typeface="Lucida Sans" panose="020B0602030504020204" pitchFamily="34" charset="0"/>
                <a:cs typeface="Gill Sans MT"/>
              </a:rPr>
              <a:t>nominated</a:t>
            </a:r>
            <a:r>
              <a:rPr sz="1000" spc="15" dirty="0">
                <a:latin typeface="Lucida Sans" panose="020B0602030504020204" pitchFamily="34" charset="0"/>
                <a:cs typeface="Gill Sans MT"/>
              </a:rPr>
              <a:t> </a:t>
            </a:r>
            <a:r>
              <a:rPr sz="1000" dirty="0">
                <a:latin typeface="Lucida Sans" panose="020B0602030504020204" pitchFamily="34" charset="0"/>
                <a:cs typeface="Gill Sans MT"/>
              </a:rPr>
              <a:t>through</a:t>
            </a:r>
            <a:r>
              <a:rPr sz="1000" spc="15" dirty="0">
                <a:latin typeface="Lucida Sans" panose="020B0602030504020204" pitchFamily="34" charset="0"/>
                <a:cs typeface="Gill Sans MT"/>
              </a:rPr>
              <a:t> </a:t>
            </a:r>
            <a:r>
              <a:rPr sz="1000" spc="80" dirty="0">
                <a:latin typeface="Lucida Sans" panose="020B0602030504020204" pitchFamily="34" charset="0"/>
                <a:cs typeface="Gill Sans MT"/>
              </a:rPr>
              <a:t>an</a:t>
            </a:r>
            <a:r>
              <a:rPr sz="1000" spc="15" dirty="0">
                <a:latin typeface="Lucida Sans" panose="020B0602030504020204" pitchFamily="34" charset="0"/>
                <a:cs typeface="Gill Sans MT"/>
              </a:rPr>
              <a:t> </a:t>
            </a:r>
            <a:r>
              <a:rPr sz="1000" spc="-10" dirty="0">
                <a:latin typeface="Lucida Sans" panose="020B0602030504020204" pitchFamily="34" charset="0"/>
                <a:cs typeface="Gill Sans MT"/>
              </a:rPr>
              <a:t>online </a:t>
            </a:r>
            <a:r>
              <a:rPr sz="1000" dirty="0">
                <a:latin typeface="Lucida Sans" panose="020B0602030504020204" pitchFamily="34" charset="0"/>
                <a:cs typeface="Gill Sans MT"/>
              </a:rPr>
              <a:t>nomination</a:t>
            </a:r>
            <a:r>
              <a:rPr sz="1000" spc="90" dirty="0">
                <a:latin typeface="Lucida Sans" panose="020B0602030504020204" pitchFamily="34" charset="0"/>
                <a:cs typeface="Gill Sans MT"/>
              </a:rPr>
              <a:t> </a:t>
            </a:r>
            <a:r>
              <a:rPr sz="1000" dirty="0">
                <a:latin typeface="Lucida Sans" panose="020B0602030504020204" pitchFamily="34" charset="0"/>
                <a:cs typeface="Gill Sans MT"/>
              </a:rPr>
              <a:t>the</a:t>
            </a:r>
            <a:r>
              <a:rPr sz="1000" spc="95" dirty="0">
                <a:latin typeface="Lucida Sans" panose="020B0602030504020204" pitchFamily="34" charset="0"/>
                <a:cs typeface="Gill Sans MT"/>
              </a:rPr>
              <a:t> </a:t>
            </a:r>
            <a:r>
              <a:rPr sz="1000" dirty="0">
                <a:latin typeface="Lucida Sans" panose="020B0602030504020204" pitchFamily="34" charset="0"/>
                <a:cs typeface="Gill Sans MT"/>
              </a:rPr>
              <a:t>platform.</a:t>
            </a:r>
            <a:r>
              <a:rPr sz="1000" spc="90" dirty="0">
                <a:latin typeface="Lucida Sans" panose="020B0602030504020204" pitchFamily="34" charset="0"/>
                <a:cs typeface="Gill Sans MT"/>
              </a:rPr>
              <a:t> </a:t>
            </a:r>
            <a:r>
              <a:rPr sz="1000" spc="60" dirty="0">
                <a:latin typeface="Lucida Sans" panose="020B0602030504020204" pitchFamily="34" charset="0"/>
                <a:cs typeface="Gill Sans MT"/>
              </a:rPr>
              <a:t>Email</a:t>
            </a:r>
            <a:r>
              <a:rPr sz="1000" spc="95" dirty="0">
                <a:latin typeface="Lucida Sans" panose="020B0602030504020204" pitchFamily="34" charset="0"/>
                <a:cs typeface="Gill Sans MT"/>
              </a:rPr>
              <a:t> </a:t>
            </a:r>
            <a:r>
              <a:rPr sz="1000" spc="45" dirty="0">
                <a:latin typeface="Lucida Sans" panose="020B0602030504020204" pitchFamily="34" charset="0"/>
                <a:cs typeface="Gill Sans MT"/>
              </a:rPr>
              <a:t>nominations</a:t>
            </a:r>
            <a:r>
              <a:rPr sz="1000" spc="95" dirty="0">
                <a:latin typeface="Lucida Sans" panose="020B0602030504020204" pitchFamily="34" charset="0"/>
                <a:cs typeface="Gill Sans MT"/>
              </a:rPr>
              <a:t> </a:t>
            </a:r>
            <a:r>
              <a:rPr sz="1000" dirty="0">
                <a:latin typeface="Lucida Sans" panose="020B0602030504020204" pitchFamily="34" charset="0"/>
                <a:cs typeface="Gill Sans MT"/>
              </a:rPr>
              <a:t>will</a:t>
            </a:r>
            <a:r>
              <a:rPr sz="1000" spc="90" dirty="0">
                <a:latin typeface="Lucida Sans" panose="020B0602030504020204" pitchFamily="34" charset="0"/>
                <a:cs typeface="Gill Sans MT"/>
              </a:rPr>
              <a:t> </a:t>
            </a:r>
            <a:r>
              <a:rPr sz="1000" dirty="0">
                <a:latin typeface="Lucida Sans" panose="020B0602030504020204" pitchFamily="34" charset="0"/>
                <a:cs typeface="Gill Sans MT"/>
              </a:rPr>
              <a:t>not</a:t>
            </a:r>
            <a:r>
              <a:rPr sz="1000" spc="95" dirty="0">
                <a:latin typeface="Lucida Sans" panose="020B0602030504020204" pitchFamily="34" charset="0"/>
                <a:cs typeface="Gill Sans MT"/>
              </a:rPr>
              <a:t> </a:t>
            </a:r>
            <a:r>
              <a:rPr sz="1000" spc="50" dirty="0">
                <a:latin typeface="Lucida Sans" panose="020B0602030504020204" pitchFamily="34" charset="0"/>
                <a:cs typeface="Gill Sans MT"/>
              </a:rPr>
              <a:t>be</a:t>
            </a:r>
            <a:r>
              <a:rPr sz="1000" spc="90" dirty="0">
                <a:latin typeface="Lucida Sans" panose="020B0602030504020204" pitchFamily="34" charset="0"/>
                <a:cs typeface="Gill Sans MT"/>
              </a:rPr>
              <a:t> </a:t>
            </a:r>
            <a:r>
              <a:rPr sz="1000" spc="45" dirty="0">
                <a:latin typeface="Lucida Sans" panose="020B0602030504020204" pitchFamily="34" charset="0"/>
                <a:cs typeface="Gill Sans MT"/>
              </a:rPr>
              <a:t>accepted</a:t>
            </a:r>
            <a:endParaRPr sz="1000" dirty="0">
              <a:latin typeface="Lucida Sans" panose="020B0602030504020204" pitchFamily="34" charset="0"/>
              <a:cs typeface="Gill Sans MT"/>
            </a:endParaRPr>
          </a:p>
          <a:p>
            <a:pPr>
              <a:lnSpc>
                <a:spcPct val="100000"/>
              </a:lnSpc>
              <a:spcBef>
                <a:spcPts val="15"/>
              </a:spcBef>
            </a:pPr>
            <a:endParaRPr sz="1150" dirty="0">
              <a:latin typeface="Lucida Sans" panose="020B0602030504020204" pitchFamily="34" charset="0"/>
              <a:cs typeface="Gill Sans MT"/>
            </a:endParaRPr>
          </a:p>
          <a:p>
            <a:pPr marL="83185" marR="146050">
              <a:lnSpc>
                <a:spcPct val="112400"/>
              </a:lnSpc>
            </a:pPr>
            <a:r>
              <a:rPr sz="1000" dirty="0">
                <a:latin typeface="Lucida Sans" panose="020B0602030504020204" pitchFamily="34" charset="0"/>
                <a:cs typeface="Gill Sans MT"/>
              </a:rPr>
              <a:t>The</a:t>
            </a:r>
            <a:r>
              <a:rPr sz="1000" spc="95" dirty="0">
                <a:latin typeface="Lucida Sans" panose="020B0602030504020204" pitchFamily="34" charset="0"/>
                <a:cs typeface="Gill Sans MT"/>
              </a:rPr>
              <a:t> </a:t>
            </a:r>
            <a:r>
              <a:rPr sz="1000" dirty="0">
                <a:latin typeface="Lucida Sans" panose="020B0602030504020204" pitchFamily="34" charset="0"/>
                <a:cs typeface="Gill Sans MT"/>
              </a:rPr>
              <a:t>link</a:t>
            </a:r>
            <a:r>
              <a:rPr sz="1000" spc="100" dirty="0">
                <a:latin typeface="Lucida Sans" panose="020B0602030504020204" pitchFamily="34" charset="0"/>
                <a:cs typeface="Gill Sans MT"/>
              </a:rPr>
              <a:t> </a:t>
            </a:r>
            <a:r>
              <a:rPr sz="1000" dirty="0">
                <a:latin typeface="Lucida Sans" panose="020B0602030504020204" pitchFamily="34" charset="0"/>
                <a:cs typeface="Gill Sans MT"/>
              </a:rPr>
              <a:t>to</a:t>
            </a:r>
            <a:r>
              <a:rPr sz="1000" spc="100" dirty="0">
                <a:latin typeface="Lucida Sans" panose="020B0602030504020204" pitchFamily="34" charset="0"/>
                <a:cs typeface="Gill Sans MT"/>
              </a:rPr>
              <a:t> </a:t>
            </a:r>
            <a:r>
              <a:rPr sz="1000" dirty="0">
                <a:latin typeface="Lucida Sans" panose="020B0602030504020204" pitchFamily="34" charset="0"/>
                <a:cs typeface="Gill Sans MT"/>
              </a:rPr>
              <a:t>this</a:t>
            </a:r>
            <a:r>
              <a:rPr sz="1000" spc="100" dirty="0">
                <a:latin typeface="Lucida Sans" panose="020B0602030504020204" pitchFamily="34" charset="0"/>
                <a:cs typeface="Gill Sans MT"/>
              </a:rPr>
              <a:t> </a:t>
            </a:r>
            <a:r>
              <a:rPr sz="1000" dirty="0">
                <a:latin typeface="Lucida Sans" panose="020B0602030504020204" pitchFamily="34" charset="0"/>
                <a:cs typeface="Gill Sans MT"/>
              </a:rPr>
              <a:t>platform</a:t>
            </a:r>
            <a:r>
              <a:rPr sz="1000" spc="100" dirty="0">
                <a:latin typeface="Lucida Sans" panose="020B0602030504020204" pitchFamily="34" charset="0"/>
                <a:cs typeface="Gill Sans MT"/>
              </a:rPr>
              <a:t> </a:t>
            </a:r>
            <a:r>
              <a:rPr sz="1000" spc="80" dirty="0">
                <a:latin typeface="Lucida Sans" panose="020B0602030504020204" pitchFamily="34" charset="0"/>
                <a:cs typeface="Gill Sans MT"/>
              </a:rPr>
              <a:t>changes</a:t>
            </a:r>
            <a:r>
              <a:rPr sz="1000" spc="100" dirty="0">
                <a:latin typeface="Lucida Sans" panose="020B0602030504020204" pitchFamily="34" charset="0"/>
                <a:cs typeface="Gill Sans MT"/>
              </a:rPr>
              <a:t> </a:t>
            </a:r>
            <a:r>
              <a:rPr sz="1000" dirty="0">
                <a:latin typeface="Lucida Sans" panose="020B0602030504020204" pitchFamily="34" charset="0"/>
                <a:cs typeface="Gill Sans MT"/>
              </a:rPr>
              <a:t>with</a:t>
            </a:r>
            <a:r>
              <a:rPr sz="1000" spc="100" dirty="0">
                <a:latin typeface="Lucida Sans" panose="020B0602030504020204" pitchFamily="34" charset="0"/>
                <a:cs typeface="Gill Sans MT"/>
              </a:rPr>
              <a:t> </a:t>
            </a:r>
            <a:r>
              <a:rPr sz="1000" spc="70" dirty="0">
                <a:latin typeface="Lucida Sans" panose="020B0602030504020204" pitchFamily="34" charset="0"/>
                <a:cs typeface="Gill Sans MT"/>
              </a:rPr>
              <a:t>each</a:t>
            </a:r>
            <a:r>
              <a:rPr sz="1000" spc="95" dirty="0">
                <a:latin typeface="Lucida Sans" panose="020B0602030504020204" pitchFamily="34" charset="0"/>
                <a:cs typeface="Gill Sans MT"/>
              </a:rPr>
              <a:t> </a:t>
            </a:r>
            <a:r>
              <a:rPr sz="1000" dirty="0">
                <a:latin typeface="Lucida Sans" panose="020B0602030504020204" pitchFamily="34" charset="0"/>
                <a:cs typeface="Gill Sans MT"/>
              </a:rPr>
              <a:t>nomination</a:t>
            </a:r>
            <a:r>
              <a:rPr sz="1000" spc="100" dirty="0">
                <a:latin typeface="Lucida Sans" panose="020B0602030504020204" pitchFamily="34" charset="0"/>
                <a:cs typeface="Gill Sans MT"/>
              </a:rPr>
              <a:t> </a:t>
            </a:r>
            <a:r>
              <a:rPr sz="1000" spc="-10" dirty="0">
                <a:latin typeface="Lucida Sans" panose="020B0602030504020204" pitchFamily="34" charset="0"/>
                <a:cs typeface="Gill Sans MT"/>
              </a:rPr>
              <a:t>period. </a:t>
            </a:r>
            <a:r>
              <a:rPr sz="1000" dirty="0">
                <a:latin typeface="Lucida Sans" panose="020B0602030504020204" pitchFamily="34" charset="0"/>
                <a:cs typeface="Gill Sans MT"/>
              </a:rPr>
              <a:t>The</a:t>
            </a:r>
            <a:r>
              <a:rPr sz="1000" spc="35" dirty="0">
                <a:latin typeface="Lucida Sans" panose="020B0602030504020204" pitchFamily="34" charset="0"/>
                <a:cs typeface="Gill Sans MT"/>
              </a:rPr>
              <a:t> </a:t>
            </a:r>
            <a:r>
              <a:rPr sz="1000" dirty="0">
                <a:latin typeface="Lucida Sans" panose="020B0602030504020204" pitchFamily="34" charset="0"/>
                <a:cs typeface="Gill Sans MT"/>
              </a:rPr>
              <a:t>correct</a:t>
            </a:r>
            <a:r>
              <a:rPr sz="1000" spc="40" dirty="0">
                <a:latin typeface="Lucida Sans" panose="020B0602030504020204" pitchFamily="34" charset="0"/>
                <a:cs typeface="Gill Sans MT"/>
              </a:rPr>
              <a:t> </a:t>
            </a:r>
            <a:r>
              <a:rPr sz="1000" dirty="0">
                <a:latin typeface="Lucida Sans" panose="020B0602030504020204" pitchFamily="34" charset="0"/>
                <a:cs typeface="Gill Sans MT"/>
              </a:rPr>
              <a:t>link</a:t>
            </a:r>
            <a:r>
              <a:rPr sz="1000" spc="40" dirty="0">
                <a:latin typeface="Lucida Sans" panose="020B0602030504020204" pitchFamily="34" charset="0"/>
                <a:cs typeface="Gill Sans MT"/>
              </a:rPr>
              <a:t> </a:t>
            </a:r>
            <a:r>
              <a:rPr sz="1000" dirty="0">
                <a:latin typeface="Lucida Sans" panose="020B0602030504020204" pitchFamily="34" charset="0"/>
                <a:cs typeface="Gill Sans MT"/>
              </a:rPr>
              <a:t>will</a:t>
            </a:r>
            <a:r>
              <a:rPr sz="1000" spc="40" dirty="0">
                <a:latin typeface="Lucida Sans" panose="020B0602030504020204" pitchFamily="34" charset="0"/>
                <a:cs typeface="Gill Sans MT"/>
              </a:rPr>
              <a:t> </a:t>
            </a:r>
            <a:r>
              <a:rPr sz="1000" spc="50" dirty="0">
                <a:latin typeface="Lucida Sans" panose="020B0602030504020204" pitchFamily="34" charset="0"/>
                <a:cs typeface="Gill Sans MT"/>
              </a:rPr>
              <a:t>be</a:t>
            </a:r>
            <a:r>
              <a:rPr sz="1000" spc="40" dirty="0">
                <a:latin typeface="Lucida Sans" panose="020B0602030504020204" pitchFamily="34" charset="0"/>
                <a:cs typeface="Gill Sans MT"/>
              </a:rPr>
              <a:t> </a:t>
            </a:r>
            <a:r>
              <a:rPr sz="1000" spc="50" dirty="0">
                <a:latin typeface="Lucida Sans" panose="020B0602030504020204" pitchFamily="34" charset="0"/>
                <a:cs typeface="Gill Sans MT"/>
              </a:rPr>
              <a:t>shared</a:t>
            </a:r>
            <a:r>
              <a:rPr sz="1000" spc="40" dirty="0">
                <a:latin typeface="Lucida Sans" panose="020B0602030504020204" pitchFamily="34" charset="0"/>
                <a:cs typeface="Gill Sans MT"/>
              </a:rPr>
              <a:t> </a:t>
            </a:r>
            <a:r>
              <a:rPr sz="1000" dirty="0">
                <a:latin typeface="Lucida Sans" panose="020B0602030504020204" pitchFamily="34" charset="0"/>
                <a:cs typeface="Gill Sans MT"/>
              </a:rPr>
              <a:t>with</a:t>
            </a:r>
            <a:r>
              <a:rPr sz="1000" spc="40" dirty="0">
                <a:latin typeface="Lucida Sans" panose="020B0602030504020204" pitchFamily="34" charset="0"/>
                <a:cs typeface="Gill Sans MT"/>
              </a:rPr>
              <a:t> </a:t>
            </a:r>
            <a:r>
              <a:rPr sz="1000" dirty="0">
                <a:latin typeface="Lucida Sans" panose="020B0602030504020204" pitchFamily="34" charset="0"/>
                <a:cs typeface="Gill Sans MT"/>
              </a:rPr>
              <a:t>coordinators</a:t>
            </a:r>
            <a:r>
              <a:rPr sz="1000" spc="40" dirty="0">
                <a:latin typeface="Lucida Sans" panose="020B0602030504020204" pitchFamily="34" charset="0"/>
                <a:cs typeface="Gill Sans MT"/>
              </a:rPr>
              <a:t> </a:t>
            </a:r>
            <a:r>
              <a:rPr sz="1000" spc="55" dirty="0">
                <a:latin typeface="Lucida Sans" panose="020B0602030504020204" pitchFamily="34" charset="0"/>
                <a:cs typeface="Gill Sans MT"/>
              </a:rPr>
              <a:t>via</a:t>
            </a:r>
            <a:r>
              <a:rPr sz="1000" spc="40" dirty="0">
                <a:latin typeface="Lucida Sans" panose="020B0602030504020204" pitchFamily="34" charset="0"/>
                <a:cs typeface="Gill Sans MT"/>
              </a:rPr>
              <a:t> </a:t>
            </a:r>
            <a:r>
              <a:rPr sz="1000" spc="55" dirty="0">
                <a:latin typeface="Lucida Sans" panose="020B0602030504020204" pitchFamily="34" charset="0"/>
                <a:cs typeface="Gill Sans MT"/>
              </a:rPr>
              <a:t>email</a:t>
            </a:r>
            <a:r>
              <a:rPr sz="1000" spc="40" dirty="0">
                <a:latin typeface="Lucida Sans" panose="020B0602030504020204" pitchFamily="34" charset="0"/>
                <a:cs typeface="Gill Sans MT"/>
              </a:rPr>
              <a:t> </a:t>
            </a:r>
            <a:r>
              <a:rPr sz="1000" spc="50" dirty="0">
                <a:latin typeface="Lucida Sans" panose="020B0602030504020204" pitchFamily="34" charset="0"/>
                <a:cs typeface="Gill Sans MT"/>
              </a:rPr>
              <a:t>at</a:t>
            </a:r>
            <a:r>
              <a:rPr sz="1000" spc="40" dirty="0">
                <a:latin typeface="Lucida Sans" panose="020B0602030504020204" pitchFamily="34" charset="0"/>
                <a:cs typeface="Gill Sans MT"/>
              </a:rPr>
              <a:t> </a:t>
            </a:r>
            <a:r>
              <a:rPr sz="1000" spc="-25" dirty="0">
                <a:latin typeface="Lucida Sans" panose="020B0602030504020204" pitchFamily="34" charset="0"/>
                <a:cs typeface="Gill Sans MT"/>
              </a:rPr>
              <a:t>the </a:t>
            </a:r>
            <a:r>
              <a:rPr sz="1000" dirty="0">
                <a:latin typeface="Lucida Sans" panose="020B0602030504020204" pitchFamily="34" charset="0"/>
                <a:cs typeface="Gill Sans MT"/>
              </a:rPr>
              <a:t>start</a:t>
            </a:r>
            <a:r>
              <a:rPr sz="1000" spc="125" dirty="0">
                <a:latin typeface="Lucida Sans" panose="020B0602030504020204" pitchFamily="34" charset="0"/>
                <a:cs typeface="Gill Sans MT"/>
              </a:rPr>
              <a:t> </a:t>
            </a:r>
            <a:r>
              <a:rPr sz="1000" spc="50" dirty="0">
                <a:latin typeface="Lucida Sans" panose="020B0602030504020204" pitchFamily="34" charset="0"/>
                <a:cs typeface="Gill Sans MT"/>
              </a:rPr>
              <a:t>of</a:t>
            </a:r>
            <a:r>
              <a:rPr sz="1000" spc="125" dirty="0">
                <a:latin typeface="Lucida Sans" panose="020B0602030504020204" pitchFamily="34" charset="0"/>
                <a:cs typeface="Gill Sans MT"/>
              </a:rPr>
              <a:t> </a:t>
            </a:r>
            <a:r>
              <a:rPr sz="1000" dirty="0">
                <a:latin typeface="Lucida Sans" panose="020B0602030504020204" pitchFamily="34" charset="0"/>
                <a:cs typeface="Gill Sans MT"/>
              </a:rPr>
              <a:t>the</a:t>
            </a:r>
            <a:r>
              <a:rPr sz="1000" spc="125" dirty="0">
                <a:latin typeface="Lucida Sans" panose="020B0602030504020204" pitchFamily="34" charset="0"/>
                <a:cs typeface="Gill Sans MT"/>
              </a:rPr>
              <a:t> </a:t>
            </a:r>
            <a:r>
              <a:rPr sz="1000" dirty="0">
                <a:latin typeface="Lucida Sans" panose="020B0602030504020204" pitchFamily="34" charset="0"/>
                <a:cs typeface="Gill Sans MT"/>
              </a:rPr>
              <a:t>nomination</a:t>
            </a:r>
            <a:r>
              <a:rPr sz="1000" spc="125" dirty="0">
                <a:latin typeface="Lucida Sans" panose="020B0602030504020204" pitchFamily="34" charset="0"/>
                <a:cs typeface="Gill Sans MT"/>
              </a:rPr>
              <a:t> </a:t>
            </a:r>
            <a:r>
              <a:rPr sz="1000" spc="-10" dirty="0">
                <a:latin typeface="Lucida Sans" panose="020B0602030504020204" pitchFamily="34" charset="0"/>
                <a:cs typeface="Gill Sans MT"/>
              </a:rPr>
              <a:t>period.</a:t>
            </a:r>
            <a:endParaRPr sz="1000" dirty="0">
              <a:latin typeface="Lucida Sans" panose="020B0602030504020204" pitchFamily="34" charset="0"/>
              <a:cs typeface="Gill Sans MT"/>
            </a:endParaRPr>
          </a:p>
          <a:p>
            <a:pPr>
              <a:lnSpc>
                <a:spcPct val="100000"/>
              </a:lnSpc>
              <a:spcBef>
                <a:spcPts val="15"/>
              </a:spcBef>
            </a:pPr>
            <a:endParaRPr sz="1150" dirty="0">
              <a:latin typeface="Lucida Sans" panose="020B0602030504020204" pitchFamily="34" charset="0"/>
              <a:cs typeface="Gill Sans MT"/>
            </a:endParaRPr>
          </a:p>
          <a:p>
            <a:pPr marL="83185" marR="342265">
              <a:lnSpc>
                <a:spcPct val="112400"/>
              </a:lnSpc>
            </a:pPr>
            <a:r>
              <a:rPr sz="1000" spc="55" dirty="0">
                <a:latin typeface="Lucida Sans" panose="020B0602030504020204" pitchFamily="34" charset="0"/>
                <a:cs typeface="Gill Sans MT"/>
              </a:rPr>
              <a:t>If </a:t>
            </a:r>
            <a:r>
              <a:rPr sz="1000" dirty="0">
                <a:latin typeface="Lucida Sans" panose="020B0602030504020204" pitchFamily="34" charset="0"/>
                <a:cs typeface="Gill Sans MT"/>
              </a:rPr>
              <a:t>you</a:t>
            </a:r>
            <a:r>
              <a:rPr sz="1000" spc="55" dirty="0">
                <a:latin typeface="Lucida Sans" panose="020B0602030504020204" pitchFamily="34" charset="0"/>
                <a:cs typeface="Gill Sans MT"/>
              </a:rPr>
              <a:t> </a:t>
            </a:r>
            <a:r>
              <a:rPr sz="1000" dirty="0">
                <a:latin typeface="Lucida Sans" panose="020B0602030504020204" pitchFamily="34" charset="0"/>
                <a:cs typeface="Gill Sans MT"/>
              </a:rPr>
              <a:t>do</a:t>
            </a:r>
            <a:r>
              <a:rPr sz="1000" spc="55" dirty="0">
                <a:latin typeface="Lucida Sans" panose="020B0602030504020204" pitchFamily="34" charset="0"/>
                <a:cs typeface="Gill Sans MT"/>
              </a:rPr>
              <a:t> </a:t>
            </a:r>
            <a:r>
              <a:rPr sz="1000" dirty="0">
                <a:latin typeface="Lucida Sans" panose="020B0602030504020204" pitchFamily="34" charset="0"/>
                <a:cs typeface="Gill Sans MT"/>
              </a:rPr>
              <a:t>not</a:t>
            </a:r>
            <a:r>
              <a:rPr sz="1000" spc="55" dirty="0">
                <a:latin typeface="Lucida Sans" panose="020B0602030504020204" pitchFamily="34" charset="0"/>
                <a:cs typeface="Gill Sans MT"/>
              </a:rPr>
              <a:t> </a:t>
            </a:r>
            <a:r>
              <a:rPr sz="1000" dirty="0">
                <a:latin typeface="Lucida Sans" panose="020B0602030504020204" pitchFamily="34" charset="0"/>
                <a:cs typeface="Gill Sans MT"/>
              </a:rPr>
              <a:t>receive</a:t>
            </a:r>
            <a:r>
              <a:rPr sz="1000" spc="55" dirty="0">
                <a:latin typeface="Lucida Sans" panose="020B0602030504020204" pitchFamily="34" charset="0"/>
                <a:cs typeface="Gill Sans MT"/>
              </a:rPr>
              <a:t> </a:t>
            </a:r>
            <a:r>
              <a:rPr sz="1000" dirty="0">
                <a:latin typeface="Lucida Sans" panose="020B0602030504020204" pitchFamily="34" charset="0"/>
                <a:cs typeface="Gill Sans MT"/>
              </a:rPr>
              <a:t>this</a:t>
            </a:r>
            <a:r>
              <a:rPr sz="1000" spc="55" dirty="0">
                <a:latin typeface="Lucida Sans" panose="020B0602030504020204" pitchFamily="34" charset="0"/>
                <a:cs typeface="Gill Sans MT"/>
              </a:rPr>
              <a:t> </a:t>
            </a:r>
            <a:r>
              <a:rPr sz="1000" dirty="0">
                <a:latin typeface="Lucida Sans" panose="020B0602030504020204" pitchFamily="34" charset="0"/>
                <a:cs typeface="Gill Sans MT"/>
              </a:rPr>
              <a:t>link</a:t>
            </a:r>
            <a:r>
              <a:rPr sz="1000" spc="55" dirty="0">
                <a:latin typeface="Lucida Sans" panose="020B0602030504020204" pitchFamily="34" charset="0"/>
                <a:cs typeface="Gill Sans MT"/>
              </a:rPr>
              <a:t> </a:t>
            </a:r>
            <a:r>
              <a:rPr sz="1000" spc="65" dirty="0">
                <a:latin typeface="Lucida Sans" panose="020B0602030504020204" pitchFamily="34" charset="0"/>
                <a:cs typeface="Gill Sans MT"/>
              </a:rPr>
              <a:t>and</a:t>
            </a:r>
            <a:r>
              <a:rPr sz="1000" spc="55" dirty="0">
                <a:latin typeface="Lucida Sans" panose="020B0602030504020204" pitchFamily="34" charset="0"/>
                <a:cs typeface="Gill Sans MT"/>
              </a:rPr>
              <a:t> </a:t>
            </a:r>
            <a:r>
              <a:rPr sz="1000" dirty="0">
                <a:latin typeface="Lucida Sans" panose="020B0602030504020204" pitchFamily="34" charset="0"/>
                <a:cs typeface="Gill Sans MT"/>
              </a:rPr>
              <a:t>you</a:t>
            </a:r>
            <a:r>
              <a:rPr sz="1000" spc="55" dirty="0">
                <a:latin typeface="Lucida Sans" panose="020B0602030504020204" pitchFamily="34" charset="0"/>
                <a:cs typeface="Gill Sans MT"/>
              </a:rPr>
              <a:t> </a:t>
            </a:r>
            <a:r>
              <a:rPr sz="1000" dirty="0">
                <a:latin typeface="Lucida Sans" panose="020B0602030504020204" pitchFamily="34" charset="0"/>
                <a:cs typeface="Gill Sans MT"/>
              </a:rPr>
              <a:t>would</a:t>
            </a:r>
            <a:r>
              <a:rPr sz="1000" spc="55" dirty="0">
                <a:latin typeface="Lucida Sans" panose="020B0602030504020204" pitchFamily="34" charset="0"/>
                <a:cs typeface="Gill Sans MT"/>
              </a:rPr>
              <a:t> </a:t>
            </a:r>
            <a:r>
              <a:rPr sz="1000" dirty="0">
                <a:latin typeface="Lucida Sans" panose="020B0602030504020204" pitchFamily="34" charset="0"/>
                <a:cs typeface="Gill Sans MT"/>
              </a:rPr>
              <a:t>like</a:t>
            </a:r>
            <a:r>
              <a:rPr sz="1000" spc="55" dirty="0">
                <a:latin typeface="Lucida Sans" panose="020B0602030504020204" pitchFamily="34" charset="0"/>
                <a:cs typeface="Gill Sans MT"/>
              </a:rPr>
              <a:t> </a:t>
            </a:r>
            <a:r>
              <a:rPr sz="1000" dirty="0">
                <a:latin typeface="Lucida Sans" panose="020B0602030504020204" pitchFamily="34" charset="0"/>
                <a:cs typeface="Gill Sans MT"/>
              </a:rPr>
              <a:t>to</a:t>
            </a:r>
            <a:r>
              <a:rPr sz="1000" spc="55" dirty="0">
                <a:latin typeface="Lucida Sans" panose="020B0602030504020204" pitchFamily="34" charset="0"/>
                <a:cs typeface="Gill Sans MT"/>
              </a:rPr>
              <a:t> </a:t>
            </a:r>
            <a:r>
              <a:rPr sz="1000" spc="35" dirty="0">
                <a:latin typeface="Lucida Sans" panose="020B0602030504020204" pitchFamily="34" charset="0"/>
                <a:cs typeface="Gill Sans MT"/>
              </a:rPr>
              <a:t>nominate </a:t>
            </a:r>
            <a:r>
              <a:rPr sz="1000" spc="50" dirty="0">
                <a:latin typeface="Lucida Sans" panose="020B0602030504020204" pitchFamily="34" charset="0"/>
                <a:cs typeface="Gill Sans MT"/>
              </a:rPr>
              <a:t>students</a:t>
            </a:r>
            <a:r>
              <a:rPr sz="1000" spc="35" dirty="0">
                <a:latin typeface="Lucida Sans" panose="020B0602030504020204" pitchFamily="34" charset="0"/>
                <a:cs typeface="Gill Sans MT"/>
              </a:rPr>
              <a:t> </a:t>
            </a:r>
            <a:r>
              <a:rPr sz="1000" spc="65" dirty="0">
                <a:latin typeface="Lucida Sans" panose="020B0602030504020204" pitchFamily="34" charset="0"/>
                <a:cs typeface="Gill Sans MT"/>
              </a:rPr>
              <a:t>please</a:t>
            </a:r>
            <a:r>
              <a:rPr sz="1000" spc="35" dirty="0">
                <a:latin typeface="Lucida Sans" panose="020B0602030504020204" pitchFamily="34" charset="0"/>
                <a:cs typeface="Gill Sans MT"/>
              </a:rPr>
              <a:t> </a:t>
            </a:r>
            <a:r>
              <a:rPr sz="1000" spc="50" dirty="0">
                <a:latin typeface="Lucida Sans" panose="020B0602030504020204" pitchFamily="34" charset="0"/>
                <a:cs typeface="Gill Sans MT"/>
              </a:rPr>
              <a:t>get</a:t>
            </a:r>
            <a:r>
              <a:rPr sz="1000" spc="35" dirty="0">
                <a:latin typeface="Lucida Sans" panose="020B0602030504020204" pitchFamily="34" charset="0"/>
                <a:cs typeface="Gill Sans MT"/>
              </a:rPr>
              <a:t> </a:t>
            </a:r>
            <a:r>
              <a:rPr sz="1000" dirty="0">
                <a:latin typeface="Lucida Sans" panose="020B0602030504020204" pitchFamily="34" charset="0"/>
                <a:cs typeface="Gill Sans MT"/>
              </a:rPr>
              <a:t>in</a:t>
            </a:r>
            <a:r>
              <a:rPr sz="1000" spc="35" dirty="0">
                <a:latin typeface="Lucida Sans" panose="020B0602030504020204" pitchFamily="34" charset="0"/>
                <a:cs typeface="Gill Sans MT"/>
              </a:rPr>
              <a:t> </a:t>
            </a:r>
            <a:r>
              <a:rPr sz="1000" dirty="0">
                <a:latin typeface="Lucida Sans" panose="020B0602030504020204" pitchFamily="34" charset="0"/>
                <a:cs typeface="Gill Sans MT"/>
              </a:rPr>
              <a:t>touch</a:t>
            </a:r>
            <a:r>
              <a:rPr sz="1000" spc="35" dirty="0">
                <a:latin typeface="Lucida Sans" panose="020B0602030504020204" pitchFamily="34" charset="0"/>
                <a:cs typeface="Gill Sans MT"/>
              </a:rPr>
              <a:t> </a:t>
            </a:r>
            <a:r>
              <a:rPr sz="1000" dirty="0">
                <a:latin typeface="Lucida Sans" panose="020B0602030504020204" pitchFamily="34" charset="0"/>
                <a:cs typeface="Gill Sans MT"/>
              </a:rPr>
              <a:t>with</a:t>
            </a:r>
            <a:r>
              <a:rPr sz="1000" spc="40" dirty="0">
                <a:latin typeface="Lucida Sans" panose="020B0602030504020204" pitchFamily="34" charset="0"/>
                <a:cs typeface="Gill Sans MT"/>
              </a:rPr>
              <a:t> </a:t>
            </a:r>
            <a:r>
              <a:rPr sz="1000" spc="85" dirty="0">
                <a:latin typeface="Lucida Sans" panose="020B0602030504020204" pitchFamily="34" charset="0"/>
                <a:cs typeface="Gill Sans MT"/>
              </a:rPr>
              <a:t>us</a:t>
            </a:r>
            <a:r>
              <a:rPr sz="1000" spc="35" dirty="0">
                <a:latin typeface="Lucida Sans" panose="020B0602030504020204" pitchFamily="34" charset="0"/>
                <a:cs typeface="Gill Sans MT"/>
              </a:rPr>
              <a:t> </a:t>
            </a:r>
            <a:r>
              <a:rPr sz="1000" dirty="0">
                <a:latin typeface="Lucida Sans" panose="020B0602030504020204" pitchFamily="34" charset="0"/>
                <a:cs typeface="Gill Sans MT"/>
              </a:rPr>
              <a:t>before</a:t>
            </a:r>
            <a:r>
              <a:rPr sz="1000" spc="35" dirty="0">
                <a:latin typeface="Lucida Sans" panose="020B0602030504020204" pitchFamily="34" charset="0"/>
                <a:cs typeface="Gill Sans MT"/>
              </a:rPr>
              <a:t> </a:t>
            </a:r>
            <a:r>
              <a:rPr sz="1000" dirty="0">
                <a:latin typeface="Lucida Sans" panose="020B0602030504020204" pitchFamily="34" charset="0"/>
                <a:cs typeface="Gill Sans MT"/>
              </a:rPr>
              <a:t>the</a:t>
            </a:r>
            <a:r>
              <a:rPr sz="1000" spc="35" dirty="0">
                <a:latin typeface="Lucida Sans" panose="020B0602030504020204" pitchFamily="34" charset="0"/>
                <a:cs typeface="Gill Sans MT"/>
              </a:rPr>
              <a:t> deadline.</a:t>
            </a:r>
            <a:endParaRPr lang="en-GB" sz="1000" spc="35" dirty="0">
              <a:latin typeface="Lucida Sans" panose="020B0602030504020204" pitchFamily="34" charset="0"/>
              <a:cs typeface="Gill Sans MT"/>
            </a:endParaRPr>
          </a:p>
          <a:p>
            <a:pPr marL="83185" marR="342265">
              <a:lnSpc>
                <a:spcPct val="112400"/>
              </a:lnSpc>
            </a:pPr>
            <a:endParaRPr sz="1000" dirty="0">
              <a:latin typeface="Lucida Sans" panose="020B0602030504020204" pitchFamily="34" charset="0"/>
              <a:cs typeface="Gill Sans MT"/>
            </a:endParaRPr>
          </a:p>
        </p:txBody>
      </p:sp>
      <p:sp>
        <p:nvSpPr>
          <p:cNvPr id="5" name="object 5"/>
          <p:cNvSpPr/>
          <p:nvPr/>
        </p:nvSpPr>
        <p:spPr>
          <a:xfrm>
            <a:off x="2982977" y="3937991"/>
            <a:ext cx="3815715" cy="457200"/>
          </a:xfrm>
          <a:custGeom>
            <a:avLst/>
            <a:gdLst/>
            <a:ahLst/>
            <a:cxnLst/>
            <a:rect l="l" t="t" r="r" b="b"/>
            <a:pathLst>
              <a:path w="3815715" h="457200">
                <a:moveTo>
                  <a:pt x="3815389" y="456816"/>
                </a:moveTo>
                <a:lnTo>
                  <a:pt x="0" y="456816"/>
                </a:lnTo>
                <a:lnTo>
                  <a:pt x="0" y="0"/>
                </a:lnTo>
                <a:lnTo>
                  <a:pt x="3815389" y="0"/>
                </a:lnTo>
                <a:lnTo>
                  <a:pt x="3815389" y="456816"/>
                </a:lnTo>
                <a:close/>
              </a:path>
            </a:pathLst>
          </a:custGeom>
          <a:solidFill>
            <a:srgbClr val="F4ECEC"/>
          </a:solidFill>
        </p:spPr>
        <p:txBody>
          <a:bodyPr wrap="square" lIns="36000" tIns="36000" rIns="36000" bIns="36000" rtlCol="0">
            <a:noAutofit/>
          </a:bodyPr>
          <a:lstStyle/>
          <a:p>
            <a:r>
              <a:rPr lang="en-GB" sz="1000" dirty="0">
                <a:latin typeface="Lucida Sans" panose="020B0602030504020204" pitchFamily="34" charset="0"/>
              </a:rPr>
              <a:t>Semester 1 (Fall) and Full Year: 15 March 2023 </a:t>
            </a:r>
          </a:p>
          <a:p>
            <a:r>
              <a:rPr lang="en-GB" sz="1000" dirty="0">
                <a:latin typeface="Lucida Sans" panose="020B0602030504020204" pitchFamily="34" charset="0"/>
              </a:rPr>
              <a:t>Semester 2 (Spring): 15 September 2023</a:t>
            </a:r>
          </a:p>
          <a:p>
            <a:endParaRPr lang="en-GB" sz="1000" dirty="0">
              <a:latin typeface="Lucida Sans" panose="020B0602030504020204" pitchFamily="34" charset="0"/>
            </a:endParaRPr>
          </a:p>
        </p:txBody>
      </p:sp>
      <p:sp>
        <p:nvSpPr>
          <p:cNvPr id="6" name="object 6"/>
          <p:cNvSpPr txBox="1"/>
          <p:nvPr/>
        </p:nvSpPr>
        <p:spPr>
          <a:xfrm>
            <a:off x="2982343" y="4568132"/>
            <a:ext cx="3816985" cy="1391343"/>
          </a:xfrm>
          <a:prstGeom prst="rect">
            <a:avLst/>
          </a:prstGeom>
          <a:solidFill>
            <a:srgbClr val="F4ECEC"/>
          </a:solidFill>
        </p:spPr>
        <p:txBody>
          <a:bodyPr vert="horz" wrap="square" lIns="36000" tIns="36000" rIns="36000" bIns="36000" rtlCol="0">
            <a:noAutofit/>
          </a:bodyPr>
          <a:lstStyle/>
          <a:p>
            <a:pPr marL="83185" marR="104775" algn="just">
              <a:lnSpc>
                <a:spcPct val="112400"/>
              </a:lnSpc>
              <a:spcBef>
                <a:spcPts val="175"/>
              </a:spcBef>
            </a:pPr>
            <a:r>
              <a:rPr sz="1000" spc="-85" dirty="0">
                <a:latin typeface="Lucida Sans" panose="020B0602030504020204" pitchFamily="34" charset="0"/>
                <a:cs typeface="Gill Sans MT"/>
              </a:rPr>
              <a:t>We</a:t>
            </a:r>
            <a:r>
              <a:rPr sz="1000" spc="65" dirty="0">
                <a:latin typeface="Lucida Sans" panose="020B0602030504020204" pitchFamily="34" charset="0"/>
                <a:cs typeface="Gill Sans MT"/>
              </a:rPr>
              <a:t> </a:t>
            </a:r>
            <a:r>
              <a:rPr sz="1000" dirty="0">
                <a:latin typeface="Lucida Sans" panose="020B0602030504020204" pitchFamily="34" charset="0"/>
                <a:cs typeface="Gill Sans MT"/>
              </a:rPr>
              <a:t>will</a:t>
            </a:r>
            <a:r>
              <a:rPr sz="1000" spc="65" dirty="0">
                <a:latin typeface="Lucida Sans" panose="020B0602030504020204" pitchFamily="34" charset="0"/>
                <a:cs typeface="Gill Sans MT"/>
              </a:rPr>
              <a:t> </a:t>
            </a:r>
            <a:r>
              <a:rPr sz="1000" dirty="0">
                <a:latin typeface="Lucida Sans" panose="020B0602030504020204" pitchFamily="34" charset="0"/>
                <a:cs typeface="Gill Sans MT"/>
              </a:rPr>
              <a:t>contact</a:t>
            </a:r>
            <a:r>
              <a:rPr sz="1000" spc="65" dirty="0">
                <a:latin typeface="Lucida Sans" panose="020B0602030504020204" pitchFamily="34" charset="0"/>
                <a:cs typeface="Gill Sans MT"/>
              </a:rPr>
              <a:t> </a:t>
            </a:r>
            <a:r>
              <a:rPr sz="1000" spc="45" dirty="0">
                <a:latin typeface="Lucida Sans" panose="020B0602030504020204" pitchFamily="34" charset="0"/>
                <a:cs typeface="Gill Sans MT"/>
              </a:rPr>
              <a:t>nominated</a:t>
            </a:r>
            <a:r>
              <a:rPr sz="1000" spc="65" dirty="0">
                <a:latin typeface="Lucida Sans" panose="020B0602030504020204" pitchFamily="34" charset="0"/>
                <a:cs typeface="Gill Sans MT"/>
              </a:rPr>
              <a:t> </a:t>
            </a:r>
            <a:r>
              <a:rPr sz="1000" spc="50" dirty="0">
                <a:latin typeface="Lucida Sans" panose="020B0602030504020204" pitchFamily="34" charset="0"/>
                <a:cs typeface="Gill Sans MT"/>
              </a:rPr>
              <a:t>students</a:t>
            </a:r>
            <a:r>
              <a:rPr sz="1000" spc="65" dirty="0">
                <a:latin typeface="Lucida Sans" panose="020B0602030504020204" pitchFamily="34" charset="0"/>
                <a:cs typeface="Gill Sans MT"/>
              </a:rPr>
              <a:t> </a:t>
            </a:r>
            <a:r>
              <a:rPr sz="1000" dirty="0">
                <a:latin typeface="Lucida Sans" panose="020B0602030504020204" pitchFamily="34" charset="0"/>
                <a:cs typeface="Gill Sans MT"/>
              </a:rPr>
              <a:t>directly</a:t>
            </a:r>
            <a:r>
              <a:rPr sz="1000" spc="65" dirty="0">
                <a:latin typeface="Lucida Sans" panose="020B0602030504020204" pitchFamily="34" charset="0"/>
                <a:cs typeface="Gill Sans MT"/>
              </a:rPr>
              <a:t> </a:t>
            </a:r>
            <a:r>
              <a:rPr sz="1000" dirty="0">
                <a:latin typeface="Lucida Sans" panose="020B0602030504020204" pitchFamily="34" charset="0"/>
                <a:cs typeface="Gill Sans MT"/>
              </a:rPr>
              <a:t>with</a:t>
            </a:r>
            <a:r>
              <a:rPr sz="1000" spc="70" dirty="0">
                <a:latin typeface="Lucida Sans" panose="020B0602030504020204" pitchFamily="34" charset="0"/>
                <a:cs typeface="Gill Sans MT"/>
              </a:rPr>
              <a:t> </a:t>
            </a:r>
            <a:r>
              <a:rPr sz="1000" dirty="0">
                <a:latin typeface="Lucida Sans" panose="020B0602030504020204" pitchFamily="34" charset="0"/>
                <a:cs typeface="Gill Sans MT"/>
              </a:rPr>
              <a:t>the</a:t>
            </a:r>
            <a:r>
              <a:rPr sz="1000" spc="65" dirty="0">
                <a:latin typeface="Lucida Sans" panose="020B0602030504020204" pitchFamily="34" charset="0"/>
                <a:cs typeface="Gill Sans MT"/>
              </a:rPr>
              <a:t> </a:t>
            </a:r>
            <a:r>
              <a:rPr sz="1000" spc="35" dirty="0">
                <a:latin typeface="Lucida Sans" panose="020B0602030504020204" pitchFamily="34" charset="0"/>
                <a:cs typeface="Gill Sans MT"/>
              </a:rPr>
              <a:t>application </a:t>
            </a:r>
            <a:r>
              <a:rPr sz="1000" dirty="0">
                <a:latin typeface="Lucida Sans" panose="020B0602030504020204" pitchFamily="34" charset="0"/>
                <a:cs typeface="Gill Sans MT"/>
              </a:rPr>
              <a:t>form,</a:t>
            </a:r>
            <a:r>
              <a:rPr sz="1000" spc="75" dirty="0">
                <a:latin typeface="Lucida Sans" panose="020B0602030504020204" pitchFamily="34" charset="0"/>
                <a:cs typeface="Gill Sans MT"/>
              </a:rPr>
              <a:t> </a:t>
            </a:r>
            <a:r>
              <a:rPr sz="1000" spc="45" dirty="0">
                <a:latin typeface="Lucida Sans" panose="020B0602030504020204" pitchFamily="34" charset="0"/>
                <a:cs typeface="Gill Sans MT"/>
              </a:rPr>
              <a:t>application</a:t>
            </a:r>
            <a:r>
              <a:rPr sz="1000" spc="80" dirty="0">
                <a:latin typeface="Lucida Sans" panose="020B0602030504020204" pitchFamily="34" charset="0"/>
                <a:cs typeface="Gill Sans MT"/>
              </a:rPr>
              <a:t> </a:t>
            </a:r>
            <a:r>
              <a:rPr sz="1000" spc="45" dirty="0">
                <a:latin typeface="Lucida Sans" panose="020B0602030504020204" pitchFamily="34" charset="0"/>
                <a:cs typeface="Gill Sans MT"/>
              </a:rPr>
              <a:t>deadline</a:t>
            </a:r>
            <a:r>
              <a:rPr sz="1000" spc="80" dirty="0">
                <a:latin typeface="Lucida Sans" panose="020B0602030504020204" pitchFamily="34" charset="0"/>
                <a:cs typeface="Gill Sans MT"/>
              </a:rPr>
              <a:t> </a:t>
            </a:r>
            <a:r>
              <a:rPr sz="1000" spc="65" dirty="0">
                <a:latin typeface="Lucida Sans" panose="020B0602030504020204" pitchFamily="34" charset="0"/>
                <a:cs typeface="Gill Sans MT"/>
              </a:rPr>
              <a:t>and</a:t>
            </a:r>
            <a:r>
              <a:rPr sz="1000" spc="80" dirty="0">
                <a:latin typeface="Lucida Sans" panose="020B0602030504020204" pitchFamily="34" charset="0"/>
                <a:cs typeface="Gill Sans MT"/>
              </a:rPr>
              <a:t> </a:t>
            </a:r>
            <a:r>
              <a:rPr sz="1000" spc="45" dirty="0">
                <a:latin typeface="Lucida Sans" panose="020B0602030504020204" pitchFamily="34" charset="0"/>
                <a:cs typeface="Gill Sans MT"/>
              </a:rPr>
              <a:t>application</a:t>
            </a:r>
            <a:r>
              <a:rPr sz="1000" spc="80" dirty="0">
                <a:latin typeface="Lucida Sans" panose="020B0602030504020204" pitchFamily="34" charset="0"/>
                <a:cs typeface="Gill Sans MT"/>
              </a:rPr>
              <a:t> </a:t>
            </a:r>
            <a:r>
              <a:rPr sz="1000" dirty="0">
                <a:latin typeface="Lucida Sans" panose="020B0602030504020204" pitchFamily="34" charset="0"/>
                <a:cs typeface="Gill Sans MT"/>
              </a:rPr>
              <a:t>instructions.</a:t>
            </a:r>
            <a:r>
              <a:rPr sz="1000" spc="80" dirty="0">
                <a:latin typeface="Lucida Sans" panose="020B0602030504020204" pitchFamily="34" charset="0"/>
                <a:cs typeface="Gill Sans MT"/>
              </a:rPr>
              <a:t> </a:t>
            </a:r>
            <a:r>
              <a:rPr sz="1000" spc="40" dirty="0">
                <a:latin typeface="Lucida Sans" panose="020B0602030504020204" pitchFamily="34" charset="0"/>
                <a:cs typeface="Gill Sans MT"/>
              </a:rPr>
              <a:t>Students </a:t>
            </a:r>
            <a:r>
              <a:rPr sz="1000" dirty="0">
                <a:latin typeface="Lucida Sans" panose="020B0602030504020204" pitchFamily="34" charset="0"/>
                <a:cs typeface="Gill Sans MT"/>
              </a:rPr>
              <a:t>are </a:t>
            </a:r>
            <a:r>
              <a:rPr sz="1000" spc="65" dirty="0">
                <a:latin typeface="Lucida Sans" panose="020B0602030504020204" pitchFamily="34" charset="0"/>
                <a:cs typeface="Gill Sans MT"/>
              </a:rPr>
              <a:t>asked</a:t>
            </a:r>
            <a:r>
              <a:rPr sz="1000" dirty="0">
                <a:latin typeface="Lucida Sans" panose="020B0602030504020204" pitchFamily="34" charset="0"/>
                <a:cs typeface="Gill Sans MT"/>
              </a:rPr>
              <a:t> to </a:t>
            </a:r>
            <a:r>
              <a:rPr sz="1000" spc="50" dirty="0">
                <a:latin typeface="Lucida Sans" panose="020B0602030504020204" pitchFamily="34" charset="0"/>
                <a:cs typeface="Gill Sans MT"/>
              </a:rPr>
              <a:t>submit</a:t>
            </a:r>
            <a:r>
              <a:rPr sz="1000" dirty="0">
                <a:latin typeface="Lucida Sans" panose="020B0602030504020204" pitchFamily="34" charset="0"/>
                <a:cs typeface="Gill Sans MT"/>
              </a:rPr>
              <a:t> their </a:t>
            </a:r>
            <a:r>
              <a:rPr sz="1000" spc="45" dirty="0">
                <a:latin typeface="Lucida Sans" panose="020B0602030504020204" pitchFamily="34" charset="0"/>
                <a:cs typeface="Gill Sans MT"/>
              </a:rPr>
              <a:t>application</a:t>
            </a:r>
            <a:r>
              <a:rPr sz="1000" dirty="0">
                <a:latin typeface="Lucida Sans" panose="020B0602030504020204" pitchFamily="34" charset="0"/>
                <a:cs typeface="Gill Sans MT"/>
              </a:rPr>
              <a:t> </a:t>
            </a:r>
            <a:r>
              <a:rPr sz="1000" spc="50" dirty="0">
                <a:latin typeface="Lucida Sans" panose="020B0602030504020204" pitchFamily="34" charset="0"/>
                <a:cs typeface="Gill Sans MT"/>
              </a:rPr>
              <a:t>documents</a:t>
            </a:r>
            <a:r>
              <a:rPr sz="1000" dirty="0">
                <a:latin typeface="Lucida Sans" panose="020B0602030504020204" pitchFamily="34" charset="0"/>
                <a:cs typeface="Gill Sans MT"/>
              </a:rPr>
              <a:t> to </a:t>
            </a:r>
            <a:r>
              <a:rPr sz="1000" spc="85" dirty="0">
                <a:latin typeface="Lucida Sans" panose="020B0602030504020204" pitchFamily="34" charset="0"/>
                <a:cs typeface="Gill Sans MT"/>
              </a:rPr>
              <a:t>us</a:t>
            </a:r>
            <a:r>
              <a:rPr sz="1000" dirty="0">
                <a:latin typeface="Lucida Sans" panose="020B0602030504020204" pitchFamily="34" charset="0"/>
                <a:cs typeface="Gill Sans MT"/>
              </a:rPr>
              <a:t> by </a:t>
            </a:r>
            <a:r>
              <a:rPr sz="1000" spc="45" dirty="0">
                <a:latin typeface="Lucida Sans" panose="020B0602030504020204" pitchFamily="34" charset="0"/>
                <a:cs typeface="Gill Sans MT"/>
              </a:rPr>
              <a:t>email.</a:t>
            </a:r>
            <a:endParaRPr sz="1000" dirty="0">
              <a:latin typeface="Lucida Sans" panose="020B0602030504020204" pitchFamily="34" charset="0"/>
              <a:cs typeface="Gill Sans MT"/>
            </a:endParaRPr>
          </a:p>
          <a:p>
            <a:pPr>
              <a:lnSpc>
                <a:spcPct val="100000"/>
              </a:lnSpc>
              <a:spcBef>
                <a:spcPts val="15"/>
              </a:spcBef>
            </a:pPr>
            <a:endParaRPr sz="1150" dirty="0">
              <a:latin typeface="Lucida Sans" panose="020B0602030504020204" pitchFamily="34" charset="0"/>
              <a:cs typeface="Gill Sans MT"/>
            </a:endParaRPr>
          </a:p>
          <a:p>
            <a:pPr marL="83185" marR="619125">
              <a:lnSpc>
                <a:spcPct val="112400"/>
              </a:lnSpc>
            </a:pPr>
            <a:r>
              <a:rPr sz="1000" dirty="0">
                <a:latin typeface="Lucida Sans" panose="020B0602030504020204" pitchFamily="34" charset="0"/>
                <a:cs typeface="Gill Sans MT"/>
              </a:rPr>
              <a:t>The</a:t>
            </a:r>
            <a:r>
              <a:rPr sz="1000" spc="70" dirty="0">
                <a:latin typeface="Lucida Sans" panose="020B0602030504020204" pitchFamily="34" charset="0"/>
                <a:cs typeface="Gill Sans MT"/>
              </a:rPr>
              <a:t> </a:t>
            </a:r>
            <a:r>
              <a:rPr sz="1000" dirty="0">
                <a:latin typeface="Lucida Sans" panose="020B0602030504020204" pitchFamily="34" charset="0"/>
                <a:cs typeface="Gill Sans MT"/>
              </a:rPr>
              <a:t>full</a:t>
            </a:r>
            <a:r>
              <a:rPr sz="1000" spc="75" dirty="0">
                <a:latin typeface="Lucida Sans" panose="020B0602030504020204" pitchFamily="34" charset="0"/>
                <a:cs typeface="Gill Sans MT"/>
              </a:rPr>
              <a:t> </a:t>
            </a:r>
            <a:r>
              <a:rPr sz="1000" spc="45" dirty="0">
                <a:latin typeface="Lucida Sans" panose="020B0602030504020204" pitchFamily="34" charset="0"/>
                <a:cs typeface="Gill Sans MT"/>
              </a:rPr>
              <a:t>application</a:t>
            </a:r>
            <a:r>
              <a:rPr sz="1000" spc="70" dirty="0">
                <a:latin typeface="Lucida Sans" panose="020B0602030504020204" pitchFamily="34" charset="0"/>
                <a:cs typeface="Gill Sans MT"/>
              </a:rPr>
              <a:t> </a:t>
            </a:r>
            <a:r>
              <a:rPr sz="1000" dirty="0">
                <a:latin typeface="Lucida Sans" panose="020B0602030504020204" pitchFamily="34" charset="0"/>
                <a:cs typeface="Gill Sans MT"/>
              </a:rPr>
              <a:t>procedure,</a:t>
            </a:r>
            <a:r>
              <a:rPr sz="1000" spc="75" dirty="0">
                <a:latin typeface="Lucida Sans" panose="020B0602030504020204" pitchFamily="34" charset="0"/>
                <a:cs typeface="Gill Sans MT"/>
              </a:rPr>
              <a:t> </a:t>
            </a:r>
            <a:r>
              <a:rPr sz="1000" dirty="0">
                <a:latin typeface="Lucida Sans" panose="020B0602030504020204" pitchFamily="34" charset="0"/>
                <a:cs typeface="Gill Sans MT"/>
              </a:rPr>
              <a:t>required</a:t>
            </a:r>
            <a:r>
              <a:rPr sz="1000" spc="70" dirty="0">
                <a:latin typeface="Lucida Sans" panose="020B0602030504020204" pitchFamily="34" charset="0"/>
                <a:cs typeface="Gill Sans MT"/>
              </a:rPr>
              <a:t> </a:t>
            </a:r>
            <a:r>
              <a:rPr sz="1000" spc="50" dirty="0">
                <a:latin typeface="Lucida Sans" panose="020B0602030504020204" pitchFamily="34" charset="0"/>
                <a:cs typeface="Gill Sans MT"/>
              </a:rPr>
              <a:t>documents</a:t>
            </a:r>
            <a:r>
              <a:rPr sz="1000" spc="75" dirty="0">
                <a:latin typeface="Lucida Sans" panose="020B0602030504020204" pitchFamily="34" charset="0"/>
                <a:cs typeface="Gill Sans MT"/>
              </a:rPr>
              <a:t> </a:t>
            </a:r>
            <a:r>
              <a:rPr sz="1000" spc="40" dirty="0">
                <a:latin typeface="Lucida Sans" panose="020B0602030504020204" pitchFamily="34" charset="0"/>
                <a:cs typeface="Gill Sans MT"/>
              </a:rPr>
              <a:t>and </a:t>
            </a:r>
            <a:r>
              <a:rPr sz="1000" spc="45" dirty="0">
                <a:latin typeface="Lucida Sans" panose="020B0602030504020204" pitchFamily="34" charset="0"/>
                <a:cs typeface="Gill Sans MT"/>
              </a:rPr>
              <a:t>application</a:t>
            </a:r>
            <a:r>
              <a:rPr sz="1000" spc="20" dirty="0">
                <a:latin typeface="Lucida Sans" panose="020B0602030504020204" pitchFamily="34" charset="0"/>
                <a:cs typeface="Gill Sans MT"/>
              </a:rPr>
              <a:t> </a:t>
            </a:r>
            <a:r>
              <a:rPr sz="1000" dirty="0">
                <a:latin typeface="Lucida Sans" panose="020B0602030504020204" pitchFamily="34" charset="0"/>
                <a:cs typeface="Gill Sans MT"/>
              </a:rPr>
              <a:t>form</a:t>
            </a:r>
            <a:r>
              <a:rPr sz="1000" spc="20" dirty="0">
                <a:latin typeface="Lucida Sans" panose="020B0602030504020204" pitchFamily="34" charset="0"/>
                <a:cs typeface="Gill Sans MT"/>
              </a:rPr>
              <a:t> </a:t>
            </a:r>
            <a:r>
              <a:rPr sz="1000" dirty="0">
                <a:latin typeface="Lucida Sans" panose="020B0602030504020204" pitchFamily="34" charset="0"/>
                <a:cs typeface="Gill Sans MT"/>
              </a:rPr>
              <a:t>are</a:t>
            </a:r>
            <a:r>
              <a:rPr sz="1000" spc="20" dirty="0">
                <a:latin typeface="Lucida Sans" panose="020B0602030504020204" pitchFamily="34" charset="0"/>
                <a:cs typeface="Gill Sans MT"/>
              </a:rPr>
              <a:t> </a:t>
            </a:r>
            <a:r>
              <a:rPr sz="1000" spc="65" dirty="0">
                <a:latin typeface="Lucida Sans" panose="020B0602030504020204" pitchFamily="34" charset="0"/>
                <a:cs typeface="Gill Sans MT"/>
              </a:rPr>
              <a:t>also</a:t>
            </a:r>
            <a:r>
              <a:rPr sz="1000" spc="20" dirty="0">
                <a:latin typeface="Lucida Sans" panose="020B0602030504020204" pitchFamily="34" charset="0"/>
                <a:cs typeface="Gill Sans MT"/>
              </a:rPr>
              <a:t> </a:t>
            </a:r>
            <a:r>
              <a:rPr sz="1000" spc="55" dirty="0">
                <a:latin typeface="Lucida Sans" panose="020B0602030504020204" pitchFamily="34" charset="0"/>
                <a:cs typeface="Gill Sans MT"/>
              </a:rPr>
              <a:t>available</a:t>
            </a:r>
            <a:r>
              <a:rPr sz="1000" spc="20" dirty="0">
                <a:latin typeface="Lucida Sans" panose="020B0602030504020204" pitchFamily="34" charset="0"/>
                <a:cs typeface="Gill Sans MT"/>
              </a:rPr>
              <a:t> </a:t>
            </a:r>
            <a:r>
              <a:rPr sz="1000" dirty="0">
                <a:latin typeface="Lucida Sans" panose="020B0602030504020204" pitchFamily="34" charset="0"/>
                <a:cs typeface="Gill Sans MT"/>
              </a:rPr>
              <a:t>on</a:t>
            </a:r>
            <a:r>
              <a:rPr sz="1000" spc="20" dirty="0">
                <a:latin typeface="Lucida Sans" panose="020B0602030504020204" pitchFamily="34" charset="0"/>
                <a:cs typeface="Gill Sans MT"/>
              </a:rPr>
              <a:t> </a:t>
            </a:r>
            <a:r>
              <a:rPr sz="1000" dirty="0">
                <a:latin typeface="Lucida Sans" panose="020B0602030504020204" pitchFamily="34" charset="0"/>
                <a:cs typeface="Gill Sans MT"/>
              </a:rPr>
              <a:t>our</a:t>
            </a:r>
            <a:r>
              <a:rPr sz="1000" spc="20" dirty="0">
                <a:latin typeface="Lucida Sans" panose="020B0602030504020204" pitchFamily="34" charset="0"/>
                <a:cs typeface="Gill Sans MT"/>
              </a:rPr>
              <a:t> </a:t>
            </a:r>
            <a:r>
              <a:rPr sz="1000" spc="55" dirty="0">
                <a:solidFill>
                  <a:srgbClr val="3CB9C6"/>
                </a:solidFill>
                <a:latin typeface="Lucida Sans" panose="020B0602030504020204" pitchFamily="34" charset="0"/>
                <a:hlinkClick r:id="rId2">
                  <a:extLst>
                    <a:ext uri="{A12FA001-AC4F-418D-AE19-62706E023703}">
                      <ahyp:hlinkClr xmlns:ahyp="http://schemas.microsoft.com/office/drawing/2018/hyperlinkcolor" val="tx"/>
                    </a:ext>
                  </a:extLst>
                </a:hlinkClick>
              </a:rPr>
              <a:t>website</a:t>
            </a:r>
            <a:r>
              <a:rPr sz="1000" spc="-10" dirty="0">
                <a:latin typeface="Lucida Sans" panose="020B0602030504020204" pitchFamily="34" charset="0"/>
                <a:cs typeface="Gill Sans MT"/>
              </a:rPr>
              <a:t>.</a:t>
            </a:r>
            <a:endParaRPr sz="1000" dirty="0">
              <a:latin typeface="Lucida Sans" panose="020B0602030504020204" pitchFamily="34" charset="0"/>
              <a:cs typeface="Gill Sans MT"/>
            </a:endParaRPr>
          </a:p>
        </p:txBody>
      </p:sp>
      <p:sp>
        <p:nvSpPr>
          <p:cNvPr id="7" name="object 7"/>
          <p:cNvSpPr/>
          <p:nvPr/>
        </p:nvSpPr>
        <p:spPr>
          <a:xfrm>
            <a:off x="2998507" y="6111875"/>
            <a:ext cx="3815715" cy="397092"/>
          </a:xfrm>
          <a:custGeom>
            <a:avLst/>
            <a:gdLst/>
            <a:ahLst/>
            <a:cxnLst/>
            <a:rect l="l" t="t" r="r" b="b"/>
            <a:pathLst>
              <a:path w="3815715" h="457200">
                <a:moveTo>
                  <a:pt x="3815389" y="456816"/>
                </a:moveTo>
                <a:lnTo>
                  <a:pt x="0" y="456816"/>
                </a:lnTo>
                <a:lnTo>
                  <a:pt x="0" y="0"/>
                </a:lnTo>
                <a:lnTo>
                  <a:pt x="3815389" y="0"/>
                </a:lnTo>
                <a:lnTo>
                  <a:pt x="3815389" y="456816"/>
                </a:lnTo>
                <a:close/>
              </a:path>
            </a:pathLst>
          </a:custGeom>
          <a:solidFill>
            <a:srgbClr val="F4ECEC"/>
          </a:solidFill>
        </p:spPr>
        <p:txBody>
          <a:bodyPr wrap="square" lIns="36000" tIns="36000" rIns="36000" bIns="36000" rtlCol="0">
            <a:noAutofit/>
          </a:bodyPr>
          <a:lstStyle/>
          <a:p>
            <a:r>
              <a:rPr lang="en-GB" sz="1000" dirty="0">
                <a:latin typeface="Lucida Sans" panose="020B0602030504020204" pitchFamily="34" charset="0"/>
              </a:rPr>
              <a:t>Semester 1 (Fall) and Full Year: 15 May 2023 </a:t>
            </a:r>
          </a:p>
          <a:p>
            <a:r>
              <a:rPr lang="en-GB" sz="1000" dirty="0">
                <a:latin typeface="Lucida Sans" panose="020B0602030504020204" pitchFamily="34" charset="0"/>
              </a:rPr>
              <a:t>Semester 2 (Spring): 15 October 2023</a:t>
            </a:r>
          </a:p>
          <a:p>
            <a:endParaRPr lang="en-GB" sz="1000" dirty="0">
              <a:latin typeface="Lucida Sans" panose="020B0602030504020204" pitchFamily="34" charset="0"/>
            </a:endParaRPr>
          </a:p>
        </p:txBody>
      </p:sp>
      <p:sp>
        <p:nvSpPr>
          <p:cNvPr id="8" name="object 8"/>
          <p:cNvSpPr txBox="1"/>
          <p:nvPr/>
        </p:nvSpPr>
        <p:spPr>
          <a:xfrm>
            <a:off x="742800" y="6858811"/>
            <a:ext cx="6083300" cy="436880"/>
          </a:xfrm>
          <a:prstGeom prst="rect">
            <a:avLst/>
          </a:prstGeom>
        </p:spPr>
        <p:txBody>
          <a:bodyPr vert="horz" wrap="square" lIns="0" tIns="12065" rIns="0" bIns="0" rtlCol="0">
            <a:spAutoFit/>
          </a:bodyPr>
          <a:lstStyle/>
          <a:p>
            <a:pPr marL="12700">
              <a:lnSpc>
                <a:spcPct val="100000"/>
              </a:lnSpc>
              <a:spcBef>
                <a:spcPts val="95"/>
              </a:spcBef>
              <a:tabLst>
                <a:tab pos="6069965" algn="l"/>
              </a:tabLst>
            </a:pPr>
            <a:r>
              <a:rPr sz="2700" u="heavy" spc="-25" dirty="0">
                <a:uFill>
                  <a:solidFill>
                    <a:srgbClr val="3CB9C6"/>
                  </a:solidFill>
                </a:uFill>
                <a:latin typeface="Lucida Sans" panose="020B0602030504020204" pitchFamily="34" charset="0"/>
                <a:cs typeface="Tahoma"/>
              </a:rPr>
              <a:t>SEMESTER</a:t>
            </a:r>
            <a:r>
              <a:rPr sz="2700" u="heavy" spc="-145" dirty="0">
                <a:uFill>
                  <a:solidFill>
                    <a:srgbClr val="3CB9C6"/>
                  </a:solidFill>
                </a:uFill>
                <a:latin typeface="Lucida Sans" panose="020B0602030504020204" pitchFamily="34" charset="0"/>
                <a:cs typeface="Tahoma"/>
              </a:rPr>
              <a:t> </a:t>
            </a:r>
            <a:r>
              <a:rPr sz="2700" u="heavy" spc="-10" dirty="0">
                <a:uFill>
                  <a:solidFill>
                    <a:srgbClr val="3CB9C6"/>
                  </a:solidFill>
                </a:uFill>
                <a:latin typeface="Lucida Sans" panose="020B0602030504020204" pitchFamily="34" charset="0"/>
                <a:cs typeface="Tahoma"/>
              </a:rPr>
              <a:t>DATES</a:t>
            </a:r>
            <a:r>
              <a:rPr sz="2700" u="heavy" dirty="0">
                <a:uFill>
                  <a:solidFill>
                    <a:srgbClr val="3CB9C6"/>
                  </a:solidFill>
                </a:uFill>
                <a:latin typeface="Lucida Sans" panose="020B0602030504020204" pitchFamily="34" charset="0"/>
                <a:cs typeface="Tahoma"/>
              </a:rPr>
              <a:t>	</a:t>
            </a:r>
            <a:endParaRPr sz="2700" dirty="0">
              <a:latin typeface="Lucida Sans" panose="020B0602030504020204" pitchFamily="34" charset="0"/>
              <a:cs typeface="Tahoma"/>
            </a:endParaRPr>
          </a:p>
        </p:txBody>
      </p:sp>
      <p:sp>
        <p:nvSpPr>
          <p:cNvPr id="9" name="object 9"/>
          <p:cNvSpPr txBox="1"/>
          <p:nvPr/>
        </p:nvSpPr>
        <p:spPr>
          <a:xfrm>
            <a:off x="755365" y="1632625"/>
            <a:ext cx="2227580" cy="2146165"/>
          </a:xfrm>
          <a:prstGeom prst="rect">
            <a:avLst/>
          </a:prstGeom>
          <a:solidFill>
            <a:srgbClr val="3CB9C6"/>
          </a:solidFill>
        </p:spPr>
        <p:txBody>
          <a:bodyPr vert="horz" wrap="square" lIns="36000" tIns="36000" rIns="36000" bIns="36000" rtlCol="0">
            <a:noAutofit/>
          </a:bodyPr>
          <a:lstStyle/>
          <a:p>
            <a:pPr marL="67310">
              <a:lnSpc>
                <a:spcPct val="100000"/>
              </a:lnSpc>
              <a:spcBef>
                <a:spcPts val="414"/>
              </a:spcBef>
            </a:pPr>
            <a:r>
              <a:rPr sz="1000" dirty="0">
                <a:solidFill>
                  <a:srgbClr val="FFFFFF"/>
                </a:solidFill>
                <a:latin typeface="Lucida Sans" panose="020B0602030504020204" pitchFamily="34" charset="0"/>
                <a:cs typeface="Gill Sans MT"/>
              </a:rPr>
              <a:t>Nomination</a:t>
            </a:r>
            <a:r>
              <a:rPr sz="1000" spc="245" dirty="0">
                <a:solidFill>
                  <a:srgbClr val="FFFFFF"/>
                </a:solidFill>
                <a:latin typeface="Lucida Sans" panose="020B0602030504020204" pitchFamily="34" charset="0"/>
                <a:cs typeface="Gill Sans MT"/>
              </a:rPr>
              <a:t> </a:t>
            </a:r>
            <a:r>
              <a:rPr sz="1000" spc="50" dirty="0">
                <a:solidFill>
                  <a:srgbClr val="FFFFFF"/>
                </a:solidFill>
                <a:latin typeface="Lucida Sans" panose="020B0602030504020204" pitchFamily="34" charset="0"/>
                <a:cs typeface="Gill Sans MT"/>
              </a:rPr>
              <a:t>Process</a:t>
            </a:r>
            <a:endParaRPr sz="1000" dirty="0">
              <a:latin typeface="Lucida Sans" panose="020B0602030504020204" pitchFamily="34" charset="0"/>
              <a:cs typeface="Gill Sans MT"/>
            </a:endParaRPr>
          </a:p>
        </p:txBody>
      </p:sp>
      <p:sp>
        <p:nvSpPr>
          <p:cNvPr id="10" name="object 10"/>
          <p:cNvSpPr txBox="1"/>
          <p:nvPr/>
        </p:nvSpPr>
        <p:spPr>
          <a:xfrm>
            <a:off x="755575" y="3937989"/>
            <a:ext cx="2228215" cy="452657"/>
          </a:xfrm>
          <a:prstGeom prst="rect">
            <a:avLst/>
          </a:prstGeom>
          <a:solidFill>
            <a:srgbClr val="3CB9C6"/>
          </a:solidFill>
        </p:spPr>
        <p:txBody>
          <a:bodyPr vert="horz" wrap="square" lIns="36000" tIns="36000" rIns="36000" bIns="36000" rtlCol="0">
            <a:noAutofit/>
          </a:bodyPr>
          <a:lstStyle/>
          <a:p>
            <a:pPr marL="66675">
              <a:lnSpc>
                <a:spcPct val="100000"/>
              </a:lnSpc>
              <a:spcBef>
                <a:spcPts val="414"/>
              </a:spcBef>
            </a:pPr>
            <a:r>
              <a:rPr sz="1000" dirty="0">
                <a:solidFill>
                  <a:srgbClr val="FFFFFF"/>
                </a:solidFill>
                <a:latin typeface="Lucida Sans" panose="020B0602030504020204" pitchFamily="34" charset="0"/>
                <a:cs typeface="Gill Sans MT"/>
              </a:rPr>
              <a:t>Nomination</a:t>
            </a:r>
            <a:r>
              <a:rPr sz="1000" spc="245" dirty="0">
                <a:solidFill>
                  <a:srgbClr val="FFFFFF"/>
                </a:solidFill>
                <a:latin typeface="Lucida Sans" panose="020B0602030504020204" pitchFamily="34" charset="0"/>
                <a:cs typeface="Gill Sans MT"/>
              </a:rPr>
              <a:t> </a:t>
            </a:r>
            <a:r>
              <a:rPr sz="1000" spc="-10" dirty="0">
                <a:solidFill>
                  <a:srgbClr val="FFFFFF"/>
                </a:solidFill>
                <a:latin typeface="Lucida Sans" panose="020B0602030504020204" pitchFamily="34" charset="0"/>
                <a:cs typeface="Gill Sans MT"/>
              </a:rPr>
              <a:t>Deadlines</a:t>
            </a:r>
            <a:endParaRPr sz="1000">
              <a:latin typeface="Lucida Sans" panose="020B0602030504020204" pitchFamily="34" charset="0"/>
              <a:cs typeface="Gill Sans MT"/>
            </a:endParaRPr>
          </a:p>
        </p:txBody>
      </p:sp>
      <p:sp>
        <p:nvSpPr>
          <p:cNvPr id="13" name="object 13"/>
          <p:cNvSpPr txBox="1"/>
          <p:nvPr/>
        </p:nvSpPr>
        <p:spPr>
          <a:xfrm>
            <a:off x="755365" y="4568132"/>
            <a:ext cx="2227580" cy="1391343"/>
          </a:xfrm>
          <a:prstGeom prst="rect">
            <a:avLst/>
          </a:prstGeom>
          <a:solidFill>
            <a:srgbClr val="3CB9C6"/>
          </a:solidFill>
        </p:spPr>
        <p:txBody>
          <a:bodyPr vert="horz" wrap="square" lIns="36000" tIns="36000" rIns="36000" bIns="36000" rtlCol="0">
            <a:noAutofit/>
          </a:bodyPr>
          <a:lstStyle/>
          <a:p>
            <a:pPr marL="67310">
              <a:lnSpc>
                <a:spcPct val="100000"/>
              </a:lnSpc>
              <a:spcBef>
                <a:spcPts val="414"/>
              </a:spcBef>
            </a:pPr>
            <a:r>
              <a:rPr sz="1000" dirty="0">
                <a:solidFill>
                  <a:srgbClr val="FFFFFF"/>
                </a:solidFill>
                <a:latin typeface="Lucida Sans" panose="020B0602030504020204" pitchFamily="34" charset="0"/>
                <a:cs typeface="Gill Sans MT"/>
              </a:rPr>
              <a:t>Application</a:t>
            </a:r>
            <a:r>
              <a:rPr sz="1000" spc="355" dirty="0">
                <a:solidFill>
                  <a:srgbClr val="FFFFFF"/>
                </a:solidFill>
                <a:latin typeface="Lucida Sans" panose="020B0602030504020204" pitchFamily="34" charset="0"/>
                <a:cs typeface="Gill Sans MT"/>
              </a:rPr>
              <a:t> </a:t>
            </a:r>
            <a:r>
              <a:rPr sz="1000" spc="50" dirty="0">
                <a:solidFill>
                  <a:srgbClr val="FFFFFF"/>
                </a:solidFill>
                <a:latin typeface="Lucida Sans" panose="020B0602030504020204" pitchFamily="34" charset="0"/>
                <a:cs typeface="Gill Sans MT"/>
              </a:rPr>
              <a:t>Process</a:t>
            </a:r>
            <a:endParaRPr sz="1000" dirty="0">
              <a:latin typeface="Lucida Sans" panose="020B0602030504020204" pitchFamily="34" charset="0"/>
              <a:cs typeface="Gill Sans MT"/>
            </a:endParaRPr>
          </a:p>
        </p:txBody>
      </p:sp>
      <p:sp>
        <p:nvSpPr>
          <p:cNvPr id="14" name="object 14"/>
          <p:cNvSpPr txBox="1"/>
          <p:nvPr/>
        </p:nvSpPr>
        <p:spPr>
          <a:xfrm>
            <a:off x="770292" y="6111873"/>
            <a:ext cx="2228215" cy="397092"/>
          </a:xfrm>
          <a:prstGeom prst="rect">
            <a:avLst/>
          </a:prstGeom>
          <a:solidFill>
            <a:srgbClr val="3CB9C6"/>
          </a:solidFill>
        </p:spPr>
        <p:txBody>
          <a:bodyPr vert="horz" wrap="square" lIns="36000" tIns="36000" rIns="36000" bIns="36000" rtlCol="0">
            <a:noAutofit/>
          </a:bodyPr>
          <a:lstStyle/>
          <a:p>
            <a:pPr marL="66675">
              <a:lnSpc>
                <a:spcPct val="100000"/>
              </a:lnSpc>
              <a:spcBef>
                <a:spcPts val="414"/>
              </a:spcBef>
            </a:pPr>
            <a:r>
              <a:rPr sz="1000" dirty="0">
                <a:solidFill>
                  <a:srgbClr val="FFFFFF"/>
                </a:solidFill>
                <a:latin typeface="Lucida Sans" panose="020B0602030504020204" pitchFamily="34" charset="0"/>
                <a:cs typeface="Gill Sans MT"/>
              </a:rPr>
              <a:t>Application</a:t>
            </a:r>
            <a:r>
              <a:rPr sz="1000" spc="355" dirty="0">
                <a:solidFill>
                  <a:srgbClr val="FFFFFF"/>
                </a:solidFill>
                <a:latin typeface="Lucida Sans" panose="020B0602030504020204" pitchFamily="34" charset="0"/>
                <a:cs typeface="Gill Sans MT"/>
              </a:rPr>
              <a:t> </a:t>
            </a:r>
            <a:r>
              <a:rPr sz="1000" spc="-10" dirty="0">
                <a:solidFill>
                  <a:srgbClr val="FFFFFF"/>
                </a:solidFill>
                <a:latin typeface="Lucida Sans" panose="020B0602030504020204" pitchFamily="34" charset="0"/>
                <a:cs typeface="Gill Sans MT"/>
              </a:rPr>
              <a:t>Deadlines</a:t>
            </a:r>
            <a:endParaRPr sz="1000" dirty="0">
              <a:latin typeface="Lucida Sans" panose="020B0602030504020204" pitchFamily="34" charset="0"/>
              <a:cs typeface="Gill Sans MT"/>
            </a:endParaRPr>
          </a:p>
        </p:txBody>
      </p:sp>
      <p:sp>
        <p:nvSpPr>
          <p:cNvPr id="17" name="object 17"/>
          <p:cNvSpPr txBox="1"/>
          <p:nvPr/>
        </p:nvSpPr>
        <p:spPr>
          <a:xfrm>
            <a:off x="755607" y="7473177"/>
            <a:ext cx="2227580" cy="238898"/>
          </a:xfrm>
          <a:prstGeom prst="rect">
            <a:avLst/>
          </a:prstGeom>
          <a:solidFill>
            <a:srgbClr val="3CB9C6"/>
          </a:solidFill>
        </p:spPr>
        <p:txBody>
          <a:bodyPr vert="horz" wrap="square" lIns="36000" tIns="36000" rIns="36000" bIns="36000" rtlCol="0">
            <a:noAutofit/>
          </a:bodyPr>
          <a:lstStyle/>
          <a:p>
            <a:pPr marL="81915">
              <a:lnSpc>
                <a:spcPct val="100000"/>
              </a:lnSpc>
              <a:spcBef>
                <a:spcPts val="360"/>
              </a:spcBef>
            </a:pPr>
            <a:r>
              <a:rPr sz="1000" spc="50" dirty="0">
                <a:solidFill>
                  <a:srgbClr val="FFFFFF"/>
                </a:solidFill>
                <a:latin typeface="Lucida Sans" panose="020B0602030504020204" pitchFamily="34" charset="0"/>
                <a:cs typeface="Gill Sans MT"/>
              </a:rPr>
              <a:t>Semester</a:t>
            </a:r>
            <a:r>
              <a:rPr sz="1000" spc="45" dirty="0">
                <a:solidFill>
                  <a:srgbClr val="FFFFFF"/>
                </a:solidFill>
                <a:latin typeface="Lucida Sans" panose="020B0602030504020204" pitchFamily="34" charset="0"/>
                <a:cs typeface="Gill Sans MT"/>
              </a:rPr>
              <a:t> </a:t>
            </a:r>
            <a:r>
              <a:rPr sz="1000" spc="60" dirty="0">
                <a:solidFill>
                  <a:srgbClr val="FFFFFF"/>
                </a:solidFill>
                <a:latin typeface="Lucida Sans" panose="020B0602030504020204" pitchFamily="34" charset="0"/>
                <a:cs typeface="Gill Sans MT"/>
              </a:rPr>
              <a:t>1</a:t>
            </a:r>
            <a:r>
              <a:rPr sz="1000" spc="50" dirty="0">
                <a:solidFill>
                  <a:srgbClr val="FFFFFF"/>
                </a:solidFill>
                <a:latin typeface="Lucida Sans" panose="020B0602030504020204" pitchFamily="34" charset="0"/>
                <a:cs typeface="Gill Sans MT"/>
              </a:rPr>
              <a:t> </a:t>
            </a:r>
            <a:r>
              <a:rPr sz="1000" dirty="0">
                <a:solidFill>
                  <a:srgbClr val="FFFFFF"/>
                </a:solidFill>
                <a:latin typeface="Lucida Sans" panose="020B0602030504020204" pitchFamily="34" charset="0"/>
                <a:cs typeface="Gill Sans MT"/>
              </a:rPr>
              <a:t>(Fall</a:t>
            </a:r>
            <a:r>
              <a:rPr sz="1000" spc="35" dirty="0">
                <a:solidFill>
                  <a:srgbClr val="FFFFFF"/>
                </a:solidFill>
                <a:latin typeface="Lucida Sans" panose="020B0602030504020204" pitchFamily="34" charset="0"/>
                <a:cs typeface="Gill Sans MT"/>
              </a:rPr>
              <a:t>)</a:t>
            </a:r>
            <a:r>
              <a:rPr lang="en-GB" sz="1000" spc="35" dirty="0">
                <a:solidFill>
                  <a:srgbClr val="FFFFFF"/>
                </a:solidFill>
                <a:latin typeface="Lucida Sans" panose="020B0602030504020204" pitchFamily="34" charset="0"/>
                <a:cs typeface="Gill Sans MT"/>
              </a:rPr>
              <a:t> start</a:t>
            </a:r>
            <a:endParaRPr sz="1000" dirty="0">
              <a:latin typeface="Lucida Sans" panose="020B0602030504020204" pitchFamily="34" charset="0"/>
              <a:cs typeface="Gill Sans MT"/>
            </a:endParaRPr>
          </a:p>
        </p:txBody>
      </p:sp>
      <p:sp>
        <p:nvSpPr>
          <p:cNvPr id="18" name="object 18"/>
          <p:cNvSpPr txBox="1"/>
          <p:nvPr/>
        </p:nvSpPr>
        <p:spPr>
          <a:xfrm>
            <a:off x="2983190" y="7473177"/>
            <a:ext cx="3816350" cy="238898"/>
          </a:xfrm>
          <a:prstGeom prst="rect">
            <a:avLst/>
          </a:prstGeom>
          <a:solidFill>
            <a:srgbClr val="F4ECEC"/>
          </a:solidFill>
        </p:spPr>
        <p:txBody>
          <a:bodyPr vert="horz" wrap="square" lIns="36000" tIns="36000" rIns="36000" bIns="36000" rtlCol="0">
            <a:noAutofit/>
          </a:bodyPr>
          <a:lstStyle/>
          <a:p>
            <a:pPr marL="76200">
              <a:lnSpc>
                <a:spcPct val="100000"/>
              </a:lnSpc>
              <a:spcBef>
                <a:spcPts val="360"/>
              </a:spcBef>
            </a:pPr>
            <a:r>
              <a:rPr lang="en-GB" sz="1000" spc="55" dirty="0">
                <a:latin typeface="Lucida Sans" panose="020B0602030504020204" pitchFamily="34" charset="0"/>
                <a:cs typeface="Gill Sans MT"/>
              </a:rPr>
              <a:t>25</a:t>
            </a:r>
            <a:r>
              <a:rPr sz="1000" spc="-50" dirty="0">
                <a:latin typeface="Lucida Sans" panose="020B0602030504020204" pitchFamily="34" charset="0"/>
                <a:cs typeface="Gill Sans MT"/>
              </a:rPr>
              <a:t> </a:t>
            </a:r>
            <a:r>
              <a:rPr lang="en-GB" sz="1000" spc="-50" dirty="0">
                <a:latin typeface="Lucida Sans" panose="020B0602030504020204" pitchFamily="34" charset="0"/>
                <a:cs typeface="Gill Sans MT"/>
              </a:rPr>
              <a:t>September</a:t>
            </a:r>
            <a:r>
              <a:rPr sz="1000" spc="-45" dirty="0">
                <a:latin typeface="Lucida Sans" panose="020B0602030504020204" pitchFamily="34" charset="0"/>
                <a:cs typeface="Gill Sans MT"/>
              </a:rPr>
              <a:t> </a:t>
            </a:r>
            <a:r>
              <a:rPr sz="1000" spc="35" dirty="0">
                <a:latin typeface="Lucida Sans" panose="020B0602030504020204" pitchFamily="34" charset="0"/>
                <a:cs typeface="Gill Sans MT"/>
              </a:rPr>
              <a:t>2023</a:t>
            </a:r>
            <a:endParaRPr sz="1000" dirty="0">
              <a:latin typeface="Lucida Sans" panose="020B0602030504020204" pitchFamily="34" charset="0"/>
              <a:cs typeface="Gill Sans MT"/>
            </a:endParaRPr>
          </a:p>
        </p:txBody>
      </p:sp>
      <p:sp>
        <p:nvSpPr>
          <p:cNvPr id="19" name="object 19"/>
          <p:cNvSpPr txBox="1"/>
          <p:nvPr/>
        </p:nvSpPr>
        <p:spPr>
          <a:xfrm>
            <a:off x="755472" y="7847950"/>
            <a:ext cx="2227580" cy="238898"/>
          </a:xfrm>
          <a:prstGeom prst="rect">
            <a:avLst/>
          </a:prstGeom>
          <a:solidFill>
            <a:srgbClr val="3CB9C6"/>
          </a:solidFill>
        </p:spPr>
        <p:txBody>
          <a:bodyPr vert="horz" wrap="square" lIns="36000" tIns="36000" rIns="36000" bIns="36000" rtlCol="0">
            <a:noAutofit/>
          </a:bodyPr>
          <a:lstStyle/>
          <a:p>
            <a:pPr marL="64135">
              <a:lnSpc>
                <a:spcPct val="100000"/>
              </a:lnSpc>
              <a:spcBef>
                <a:spcPts val="360"/>
              </a:spcBef>
            </a:pPr>
            <a:r>
              <a:rPr sz="1000" dirty="0">
                <a:solidFill>
                  <a:srgbClr val="FFFFFF"/>
                </a:solidFill>
                <a:latin typeface="Lucida Sans" panose="020B0602030504020204" pitchFamily="34" charset="0"/>
                <a:cs typeface="Gill Sans MT"/>
              </a:rPr>
              <a:t>Christmas</a:t>
            </a:r>
            <a:r>
              <a:rPr sz="1000" spc="345" dirty="0">
                <a:solidFill>
                  <a:srgbClr val="FFFFFF"/>
                </a:solidFill>
                <a:latin typeface="Lucida Sans" panose="020B0602030504020204" pitchFamily="34" charset="0"/>
                <a:cs typeface="Gill Sans MT"/>
              </a:rPr>
              <a:t> </a:t>
            </a:r>
            <a:r>
              <a:rPr sz="1000" spc="35" dirty="0">
                <a:solidFill>
                  <a:srgbClr val="FFFFFF"/>
                </a:solidFill>
                <a:latin typeface="Lucida Sans" panose="020B0602030504020204" pitchFamily="34" charset="0"/>
                <a:cs typeface="Gill Sans MT"/>
              </a:rPr>
              <a:t>Vacation</a:t>
            </a:r>
            <a:endParaRPr sz="1000">
              <a:latin typeface="Lucida Sans" panose="020B0602030504020204" pitchFamily="34" charset="0"/>
              <a:cs typeface="Gill Sans MT"/>
            </a:endParaRPr>
          </a:p>
        </p:txBody>
      </p:sp>
      <p:sp>
        <p:nvSpPr>
          <p:cNvPr id="20" name="object 20"/>
          <p:cNvSpPr txBox="1"/>
          <p:nvPr/>
        </p:nvSpPr>
        <p:spPr>
          <a:xfrm>
            <a:off x="2983056" y="7847950"/>
            <a:ext cx="3816350" cy="238898"/>
          </a:xfrm>
          <a:prstGeom prst="rect">
            <a:avLst/>
          </a:prstGeom>
          <a:solidFill>
            <a:srgbClr val="F4ECEC"/>
          </a:solidFill>
        </p:spPr>
        <p:txBody>
          <a:bodyPr vert="horz" wrap="square" lIns="36000" tIns="36000" rIns="36000" bIns="36000" rtlCol="0">
            <a:noAutofit/>
          </a:bodyPr>
          <a:lstStyle/>
          <a:p>
            <a:pPr marL="76200">
              <a:lnSpc>
                <a:spcPct val="100000"/>
              </a:lnSpc>
              <a:spcBef>
                <a:spcPts val="360"/>
              </a:spcBef>
            </a:pPr>
            <a:r>
              <a:rPr sz="1000" spc="55" dirty="0">
                <a:latin typeface="Lucida Sans" panose="020B0602030504020204" pitchFamily="34" charset="0"/>
                <a:cs typeface="Gill Sans MT"/>
              </a:rPr>
              <a:t>16</a:t>
            </a:r>
            <a:r>
              <a:rPr sz="1000" dirty="0">
                <a:latin typeface="Lucida Sans" panose="020B0602030504020204" pitchFamily="34" charset="0"/>
                <a:cs typeface="Gill Sans MT"/>
              </a:rPr>
              <a:t> December</a:t>
            </a:r>
            <a:r>
              <a:rPr sz="1000" spc="5" dirty="0">
                <a:latin typeface="Lucida Sans" panose="020B0602030504020204" pitchFamily="34" charset="0"/>
                <a:cs typeface="Gill Sans MT"/>
              </a:rPr>
              <a:t> </a:t>
            </a:r>
            <a:r>
              <a:rPr sz="1000" spc="55" dirty="0">
                <a:latin typeface="Lucida Sans" panose="020B0602030504020204" pitchFamily="34" charset="0"/>
                <a:cs typeface="Gill Sans MT"/>
              </a:rPr>
              <a:t>2023</a:t>
            </a:r>
            <a:r>
              <a:rPr sz="1000" dirty="0">
                <a:latin typeface="Lucida Sans" panose="020B0602030504020204" pitchFamily="34" charset="0"/>
                <a:cs typeface="Gill Sans MT"/>
              </a:rPr>
              <a:t> </a:t>
            </a:r>
            <a:r>
              <a:rPr sz="1000" spc="-50" dirty="0">
                <a:latin typeface="Lucida Sans" panose="020B0602030504020204" pitchFamily="34" charset="0"/>
                <a:cs typeface="Gill Sans MT"/>
              </a:rPr>
              <a:t>-</a:t>
            </a:r>
            <a:r>
              <a:rPr sz="1000" spc="5" dirty="0">
                <a:latin typeface="Lucida Sans" panose="020B0602030504020204" pitchFamily="34" charset="0"/>
                <a:cs typeface="Gill Sans MT"/>
              </a:rPr>
              <a:t> </a:t>
            </a:r>
            <a:r>
              <a:rPr sz="1000" spc="55" dirty="0">
                <a:latin typeface="Lucida Sans" panose="020B0602030504020204" pitchFamily="34" charset="0"/>
                <a:cs typeface="Gill Sans MT"/>
              </a:rPr>
              <a:t>08</a:t>
            </a:r>
            <a:r>
              <a:rPr sz="1000" spc="5" dirty="0">
                <a:latin typeface="Lucida Sans" panose="020B0602030504020204" pitchFamily="34" charset="0"/>
                <a:cs typeface="Gill Sans MT"/>
              </a:rPr>
              <a:t> </a:t>
            </a:r>
            <a:r>
              <a:rPr sz="1000" spc="80" dirty="0">
                <a:latin typeface="Lucida Sans" panose="020B0602030504020204" pitchFamily="34" charset="0"/>
                <a:cs typeface="Gill Sans MT"/>
              </a:rPr>
              <a:t>January</a:t>
            </a:r>
            <a:r>
              <a:rPr sz="1000" dirty="0">
                <a:latin typeface="Lucida Sans" panose="020B0602030504020204" pitchFamily="34" charset="0"/>
                <a:cs typeface="Gill Sans MT"/>
              </a:rPr>
              <a:t> </a:t>
            </a:r>
            <a:r>
              <a:rPr sz="1000" spc="35" dirty="0">
                <a:latin typeface="Lucida Sans" panose="020B0602030504020204" pitchFamily="34" charset="0"/>
                <a:cs typeface="Gill Sans MT"/>
              </a:rPr>
              <a:t>2024</a:t>
            </a:r>
            <a:endParaRPr sz="1000" dirty="0">
              <a:latin typeface="Lucida Sans" panose="020B0602030504020204" pitchFamily="34" charset="0"/>
              <a:cs typeface="Gill Sans MT"/>
            </a:endParaRPr>
          </a:p>
        </p:txBody>
      </p:sp>
      <p:sp>
        <p:nvSpPr>
          <p:cNvPr id="21" name="object 21"/>
          <p:cNvSpPr txBox="1"/>
          <p:nvPr/>
        </p:nvSpPr>
        <p:spPr>
          <a:xfrm>
            <a:off x="755472" y="8222726"/>
            <a:ext cx="2227580" cy="238898"/>
          </a:xfrm>
          <a:prstGeom prst="rect">
            <a:avLst/>
          </a:prstGeom>
          <a:solidFill>
            <a:srgbClr val="3CB9C6"/>
          </a:solidFill>
        </p:spPr>
        <p:txBody>
          <a:bodyPr vert="horz" wrap="square" lIns="36000" tIns="36000" rIns="36000" bIns="36000" rtlCol="0">
            <a:noAutofit/>
          </a:bodyPr>
          <a:lstStyle/>
          <a:p>
            <a:pPr marL="64135">
              <a:lnSpc>
                <a:spcPct val="100000"/>
              </a:lnSpc>
              <a:spcBef>
                <a:spcPts val="360"/>
              </a:spcBef>
            </a:pPr>
            <a:r>
              <a:rPr sz="1000" spc="50" dirty="0">
                <a:solidFill>
                  <a:srgbClr val="FFFFFF"/>
                </a:solidFill>
                <a:latin typeface="Lucida Sans" panose="020B0602030504020204" pitchFamily="34" charset="0"/>
                <a:cs typeface="Gill Sans MT"/>
              </a:rPr>
              <a:t>Semester</a:t>
            </a:r>
            <a:r>
              <a:rPr sz="1000" spc="-35" dirty="0">
                <a:solidFill>
                  <a:srgbClr val="FFFFFF"/>
                </a:solidFill>
                <a:latin typeface="Lucida Sans" panose="020B0602030504020204" pitchFamily="34" charset="0"/>
                <a:cs typeface="Gill Sans MT"/>
              </a:rPr>
              <a:t> </a:t>
            </a:r>
            <a:r>
              <a:rPr sz="1000" spc="60" dirty="0">
                <a:solidFill>
                  <a:srgbClr val="FFFFFF"/>
                </a:solidFill>
                <a:latin typeface="Lucida Sans" panose="020B0602030504020204" pitchFamily="34" charset="0"/>
                <a:cs typeface="Gill Sans MT"/>
              </a:rPr>
              <a:t>1</a:t>
            </a:r>
            <a:r>
              <a:rPr sz="1000" spc="-35" dirty="0">
                <a:solidFill>
                  <a:srgbClr val="FFFFFF"/>
                </a:solidFill>
                <a:latin typeface="Lucida Sans" panose="020B0602030504020204" pitchFamily="34" charset="0"/>
                <a:cs typeface="Gill Sans MT"/>
              </a:rPr>
              <a:t> </a:t>
            </a:r>
            <a:r>
              <a:rPr sz="1000" spc="65" dirty="0">
                <a:solidFill>
                  <a:srgbClr val="FFFFFF"/>
                </a:solidFill>
                <a:latin typeface="Lucida Sans" panose="020B0602030504020204" pitchFamily="34" charset="0"/>
                <a:cs typeface="Gill Sans MT"/>
              </a:rPr>
              <a:t>Exam</a:t>
            </a:r>
            <a:r>
              <a:rPr sz="1000" spc="-35" dirty="0">
                <a:solidFill>
                  <a:srgbClr val="FFFFFF"/>
                </a:solidFill>
                <a:latin typeface="Lucida Sans" panose="020B0602030504020204" pitchFamily="34" charset="0"/>
                <a:cs typeface="Gill Sans MT"/>
              </a:rPr>
              <a:t> </a:t>
            </a:r>
            <a:r>
              <a:rPr sz="1000" spc="-10" dirty="0">
                <a:solidFill>
                  <a:srgbClr val="FFFFFF"/>
                </a:solidFill>
                <a:latin typeface="Lucida Sans" panose="020B0602030504020204" pitchFamily="34" charset="0"/>
                <a:cs typeface="Gill Sans MT"/>
              </a:rPr>
              <a:t>Period</a:t>
            </a:r>
            <a:endParaRPr sz="1000" dirty="0">
              <a:latin typeface="Lucida Sans" panose="020B0602030504020204" pitchFamily="34" charset="0"/>
              <a:cs typeface="Gill Sans MT"/>
            </a:endParaRPr>
          </a:p>
        </p:txBody>
      </p:sp>
      <p:sp>
        <p:nvSpPr>
          <p:cNvPr id="22" name="object 22"/>
          <p:cNvSpPr txBox="1"/>
          <p:nvPr/>
        </p:nvSpPr>
        <p:spPr>
          <a:xfrm>
            <a:off x="2983056" y="8222726"/>
            <a:ext cx="3816350" cy="238898"/>
          </a:xfrm>
          <a:prstGeom prst="rect">
            <a:avLst/>
          </a:prstGeom>
          <a:solidFill>
            <a:srgbClr val="F4ECEC"/>
          </a:solidFill>
        </p:spPr>
        <p:txBody>
          <a:bodyPr vert="horz" wrap="square" lIns="36000" tIns="36000" rIns="36000" bIns="36000" rtlCol="0">
            <a:noAutofit/>
          </a:bodyPr>
          <a:lstStyle/>
          <a:p>
            <a:pPr marL="76200">
              <a:lnSpc>
                <a:spcPct val="100000"/>
              </a:lnSpc>
              <a:spcBef>
                <a:spcPts val="360"/>
              </a:spcBef>
            </a:pPr>
            <a:r>
              <a:rPr sz="1000" spc="55" dirty="0">
                <a:latin typeface="Lucida Sans" panose="020B0602030504020204" pitchFamily="34" charset="0"/>
                <a:cs typeface="Gill Sans MT"/>
              </a:rPr>
              <a:t>15</a:t>
            </a:r>
            <a:r>
              <a:rPr sz="1000" spc="-30" dirty="0">
                <a:latin typeface="Lucida Sans" panose="020B0602030504020204" pitchFamily="34" charset="0"/>
                <a:cs typeface="Gill Sans MT"/>
              </a:rPr>
              <a:t> </a:t>
            </a:r>
            <a:r>
              <a:rPr sz="1000" spc="-50" dirty="0">
                <a:latin typeface="Lucida Sans" panose="020B0602030504020204" pitchFamily="34" charset="0"/>
                <a:cs typeface="Gill Sans MT"/>
              </a:rPr>
              <a:t>-</a:t>
            </a:r>
            <a:r>
              <a:rPr sz="1000" spc="-30" dirty="0">
                <a:latin typeface="Lucida Sans" panose="020B0602030504020204" pitchFamily="34" charset="0"/>
                <a:cs typeface="Gill Sans MT"/>
              </a:rPr>
              <a:t> </a:t>
            </a:r>
            <a:r>
              <a:rPr sz="1000" spc="55" dirty="0">
                <a:latin typeface="Lucida Sans" panose="020B0602030504020204" pitchFamily="34" charset="0"/>
                <a:cs typeface="Gill Sans MT"/>
              </a:rPr>
              <a:t>27</a:t>
            </a:r>
            <a:r>
              <a:rPr sz="1000" spc="-25" dirty="0">
                <a:latin typeface="Lucida Sans" panose="020B0602030504020204" pitchFamily="34" charset="0"/>
                <a:cs typeface="Gill Sans MT"/>
              </a:rPr>
              <a:t> </a:t>
            </a:r>
            <a:r>
              <a:rPr sz="1000" spc="80" dirty="0">
                <a:latin typeface="Lucida Sans" panose="020B0602030504020204" pitchFamily="34" charset="0"/>
                <a:cs typeface="Gill Sans MT"/>
              </a:rPr>
              <a:t>January</a:t>
            </a:r>
            <a:r>
              <a:rPr sz="1000" spc="-30" dirty="0">
                <a:latin typeface="Lucida Sans" panose="020B0602030504020204" pitchFamily="34" charset="0"/>
                <a:cs typeface="Gill Sans MT"/>
              </a:rPr>
              <a:t> </a:t>
            </a:r>
            <a:r>
              <a:rPr sz="1000" spc="35" dirty="0">
                <a:latin typeface="Lucida Sans" panose="020B0602030504020204" pitchFamily="34" charset="0"/>
                <a:cs typeface="Gill Sans MT"/>
              </a:rPr>
              <a:t>2024</a:t>
            </a:r>
            <a:endParaRPr sz="1000" dirty="0">
              <a:latin typeface="Lucida Sans" panose="020B0602030504020204" pitchFamily="34" charset="0"/>
              <a:cs typeface="Gill Sans MT"/>
            </a:endParaRPr>
          </a:p>
        </p:txBody>
      </p:sp>
      <p:sp>
        <p:nvSpPr>
          <p:cNvPr id="23" name="object 23"/>
          <p:cNvSpPr txBox="1"/>
          <p:nvPr/>
        </p:nvSpPr>
        <p:spPr>
          <a:xfrm>
            <a:off x="755607" y="8597498"/>
            <a:ext cx="2227580" cy="238898"/>
          </a:xfrm>
          <a:prstGeom prst="rect">
            <a:avLst/>
          </a:prstGeom>
          <a:solidFill>
            <a:srgbClr val="3CB9C6"/>
          </a:solidFill>
        </p:spPr>
        <p:txBody>
          <a:bodyPr vert="horz" wrap="square" lIns="36000" tIns="36000" rIns="36000" bIns="36000" rtlCol="0">
            <a:noAutofit/>
          </a:bodyPr>
          <a:lstStyle/>
          <a:p>
            <a:pPr marL="64135">
              <a:lnSpc>
                <a:spcPct val="100000"/>
              </a:lnSpc>
              <a:spcBef>
                <a:spcPts val="360"/>
              </a:spcBef>
            </a:pPr>
            <a:r>
              <a:rPr sz="1000" spc="50" dirty="0">
                <a:solidFill>
                  <a:srgbClr val="FFFFFF"/>
                </a:solidFill>
                <a:latin typeface="Lucida Sans" panose="020B0602030504020204" pitchFamily="34" charset="0"/>
                <a:cs typeface="Gill Sans MT"/>
              </a:rPr>
              <a:t>Semester</a:t>
            </a:r>
            <a:r>
              <a:rPr sz="1000" spc="-30" dirty="0">
                <a:solidFill>
                  <a:srgbClr val="FFFFFF"/>
                </a:solidFill>
                <a:latin typeface="Lucida Sans" panose="020B0602030504020204" pitchFamily="34" charset="0"/>
                <a:cs typeface="Gill Sans MT"/>
              </a:rPr>
              <a:t> </a:t>
            </a:r>
            <a:r>
              <a:rPr sz="1000" spc="60" dirty="0">
                <a:solidFill>
                  <a:srgbClr val="FFFFFF"/>
                </a:solidFill>
                <a:latin typeface="Lucida Sans" panose="020B0602030504020204" pitchFamily="34" charset="0"/>
                <a:cs typeface="Gill Sans MT"/>
              </a:rPr>
              <a:t>2</a:t>
            </a:r>
            <a:r>
              <a:rPr sz="1000" spc="-25" dirty="0">
                <a:solidFill>
                  <a:srgbClr val="FFFFFF"/>
                </a:solidFill>
                <a:latin typeface="Lucida Sans" panose="020B0602030504020204" pitchFamily="34" charset="0"/>
                <a:cs typeface="Gill Sans MT"/>
              </a:rPr>
              <a:t> </a:t>
            </a:r>
            <a:r>
              <a:rPr sz="1000" spc="45" dirty="0">
                <a:solidFill>
                  <a:srgbClr val="FFFFFF"/>
                </a:solidFill>
                <a:latin typeface="Lucida Sans" panose="020B0602030504020204" pitchFamily="34" charset="0"/>
                <a:cs typeface="Gill Sans MT"/>
              </a:rPr>
              <a:t>(Spring</a:t>
            </a:r>
            <a:r>
              <a:rPr sz="1000" spc="35" dirty="0">
                <a:solidFill>
                  <a:srgbClr val="FFFFFF"/>
                </a:solidFill>
                <a:latin typeface="Lucida Sans" panose="020B0602030504020204" pitchFamily="34" charset="0"/>
                <a:cs typeface="Gill Sans MT"/>
              </a:rPr>
              <a:t>)</a:t>
            </a:r>
            <a:r>
              <a:rPr lang="en-GB" sz="1000" spc="35" dirty="0">
                <a:solidFill>
                  <a:srgbClr val="FFFFFF"/>
                </a:solidFill>
                <a:latin typeface="Lucida Sans" panose="020B0602030504020204" pitchFamily="34" charset="0"/>
                <a:cs typeface="Gill Sans MT"/>
              </a:rPr>
              <a:t> start</a:t>
            </a:r>
            <a:endParaRPr sz="1000" dirty="0">
              <a:latin typeface="Lucida Sans" panose="020B0602030504020204" pitchFamily="34" charset="0"/>
              <a:cs typeface="Gill Sans MT"/>
            </a:endParaRPr>
          </a:p>
        </p:txBody>
      </p:sp>
      <p:sp>
        <p:nvSpPr>
          <p:cNvPr id="24" name="object 24"/>
          <p:cNvSpPr txBox="1"/>
          <p:nvPr/>
        </p:nvSpPr>
        <p:spPr>
          <a:xfrm>
            <a:off x="2983190" y="8597498"/>
            <a:ext cx="3816350" cy="238898"/>
          </a:xfrm>
          <a:prstGeom prst="rect">
            <a:avLst/>
          </a:prstGeom>
          <a:solidFill>
            <a:srgbClr val="F4ECEC"/>
          </a:solidFill>
        </p:spPr>
        <p:txBody>
          <a:bodyPr vert="horz" wrap="square" lIns="36000" tIns="36000" rIns="36000" bIns="36000" rtlCol="0">
            <a:noAutofit/>
          </a:bodyPr>
          <a:lstStyle/>
          <a:p>
            <a:pPr marL="76200">
              <a:lnSpc>
                <a:spcPct val="100000"/>
              </a:lnSpc>
              <a:spcBef>
                <a:spcPts val="360"/>
              </a:spcBef>
            </a:pPr>
            <a:r>
              <a:rPr sz="1000" spc="55" dirty="0">
                <a:latin typeface="Lucida Sans" panose="020B0602030504020204" pitchFamily="34" charset="0"/>
                <a:cs typeface="Gill Sans MT"/>
              </a:rPr>
              <a:t>29</a:t>
            </a:r>
            <a:r>
              <a:rPr sz="1000" spc="-25" dirty="0">
                <a:latin typeface="Lucida Sans" panose="020B0602030504020204" pitchFamily="34" charset="0"/>
                <a:cs typeface="Gill Sans MT"/>
              </a:rPr>
              <a:t> </a:t>
            </a:r>
            <a:r>
              <a:rPr sz="1000" spc="80" dirty="0">
                <a:latin typeface="Lucida Sans" panose="020B0602030504020204" pitchFamily="34" charset="0"/>
                <a:cs typeface="Gill Sans MT"/>
              </a:rPr>
              <a:t>January</a:t>
            </a:r>
            <a:r>
              <a:rPr sz="1000" spc="-25" dirty="0">
                <a:latin typeface="Lucida Sans" panose="020B0602030504020204" pitchFamily="34" charset="0"/>
                <a:cs typeface="Gill Sans MT"/>
              </a:rPr>
              <a:t> </a:t>
            </a:r>
            <a:r>
              <a:rPr sz="1000" spc="35" dirty="0">
                <a:latin typeface="Lucida Sans" panose="020B0602030504020204" pitchFamily="34" charset="0"/>
                <a:cs typeface="Gill Sans MT"/>
              </a:rPr>
              <a:t>2024</a:t>
            </a:r>
            <a:endParaRPr sz="1000">
              <a:latin typeface="Lucida Sans" panose="020B0602030504020204" pitchFamily="34" charset="0"/>
              <a:cs typeface="Gill Sans MT"/>
            </a:endParaRPr>
          </a:p>
        </p:txBody>
      </p:sp>
      <p:sp>
        <p:nvSpPr>
          <p:cNvPr id="25" name="object 25"/>
          <p:cNvSpPr txBox="1"/>
          <p:nvPr/>
        </p:nvSpPr>
        <p:spPr>
          <a:xfrm>
            <a:off x="755607" y="8972272"/>
            <a:ext cx="2227580" cy="238898"/>
          </a:xfrm>
          <a:prstGeom prst="rect">
            <a:avLst/>
          </a:prstGeom>
          <a:solidFill>
            <a:srgbClr val="3CB9C6"/>
          </a:solidFill>
        </p:spPr>
        <p:txBody>
          <a:bodyPr vert="horz" wrap="square" lIns="36000" tIns="36000" rIns="36000" bIns="36000" rtlCol="0">
            <a:noAutofit/>
          </a:bodyPr>
          <a:lstStyle/>
          <a:p>
            <a:pPr marL="64135">
              <a:lnSpc>
                <a:spcPct val="100000"/>
              </a:lnSpc>
              <a:spcBef>
                <a:spcPts val="360"/>
              </a:spcBef>
            </a:pPr>
            <a:r>
              <a:rPr sz="1000" dirty="0">
                <a:solidFill>
                  <a:srgbClr val="FFFFFF"/>
                </a:solidFill>
                <a:latin typeface="Lucida Sans" panose="020B0602030504020204" pitchFamily="34" charset="0"/>
                <a:cs typeface="Gill Sans MT"/>
              </a:rPr>
              <a:t>Easter</a:t>
            </a:r>
            <a:r>
              <a:rPr sz="1000" spc="229" dirty="0">
                <a:solidFill>
                  <a:srgbClr val="FFFFFF"/>
                </a:solidFill>
                <a:latin typeface="Lucida Sans" panose="020B0602030504020204" pitchFamily="34" charset="0"/>
                <a:cs typeface="Gill Sans MT"/>
              </a:rPr>
              <a:t> </a:t>
            </a:r>
            <a:r>
              <a:rPr sz="1000" spc="35" dirty="0">
                <a:solidFill>
                  <a:srgbClr val="FFFFFF"/>
                </a:solidFill>
                <a:latin typeface="Lucida Sans" panose="020B0602030504020204" pitchFamily="34" charset="0"/>
                <a:cs typeface="Gill Sans MT"/>
              </a:rPr>
              <a:t>Vacation</a:t>
            </a:r>
            <a:endParaRPr sz="1000" dirty="0">
              <a:latin typeface="Lucida Sans" panose="020B0602030504020204" pitchFamily="34" charset="0"/>
              <a:cs typeface="Gill Sans MT"/>
            </a:endParaRPr>
          </a:p>
        </p:txBody>
      </p:sp>
      <p:sp>
        <p:nvSpPr>
          <p:cNvPr id="26" name="object 26"/>
          <p:cNvSpPr txBox="1"/>
          <p:nvPr/>
        </p:nvSpPr>
        <p:spPr>
          <a:xfrm>
            <a:off x="2983190" y="8972272"/>
            <a:ext cx="3816350" cy="238898"/>
          </a:xfrm>
          <a:prstGeom prst="rect">
            <a:avLst/>
          </a:prstGeom>
          <a:solidFill>
            <a:srgbClr val="F4ECEC"/>
          </a:solidFill>
        </p:spPr>
        <p:txBody>
          <a:bodyPr vert="horz" wrap="square" lIns="36000" tIns="36000" rIns="36000" bIns="36000" rtlCol="0">
            <a:noAutofit/>
          </a:bodyPr>
          <a:lstStyle/>
          <a:p>
            <a:pPr marL="76200">
              <a:lnSpc>
                <a:spcPct val="100000"/>
              </a:lnSpc>
              <a:spcBef>
                <a:spcPts val="360"/>
              </a:spcBef>
            </a:pPr>
            <a:r>
              <a:rPr sz="1000" spc="55" dirty="0">
                <a:latin typeface="Lucida Sans" panose="020B0602030504020204" pitchFamily="34" charset="0"/>
                <a:cs typeface="Gill Sans MT"/>
              </a:rPr>
              <a:t>23</a:t>
            </a:r>
            <a:r>
              <a:rPr sz="1000" spc="-30" dirty="0">
                <a:latin typeface="Lucida Sans" panose="020B0602030504020204" pitchFamily="34" charset="0"/>
                <a:cs typeface="Gill Sans MT"/>
              </a:rPr>
              <a:t> </a:t>
            </a:r>
            <a:r>
              <a:rPr sz="1000" spc="50" dirty="0">
                <a:latin typeface="Lucida Sans" panose="020B0602030504020204" pitchFamily="34" charset="0"/>
                <a:cs typeface="Gill Sans MT"/>
              </a:rPr>
              <a:t>March</a:t>
            </a:r>
            <a:r>
              <a:rPr sz="1000" spc="-30" dirty="0">
                <a:latin typeface="Lucida Sans" panose="020B0602030504020204" pitchFamily="34" charset="0"/>
                <a:cs typeface="Gill Sans MT"/>
              </a:rPr>
              <a:t> </a:t>
            </a:r>
            <a:r>
              <a:rPr sz="1000" spc="-50" dirty="0">
                <a:latin typeface="Lucida Sans" panose="020B0602030504020204" pitchFamily="34" charset="0"/>
                <a:cs typeface="Gill Sans MT"/>
              </a:rPr>
              <a:t>-</a:t>
            </a:r>
            <a:r>
              <a:rPr sz="1000" spc="-25" dirty="0">
                <a:latin typeface="Lucida Sans" panose="020B0602030504020204" pitchFamily="34" charset="0"/>
                <a:cs typeface="Gill Sans MT"/>
              </a:rPr>
              <a:t> </a:t>
            </a:r>
            <a:r>
              <a:rPr sz="1000" spc="55" dirty="0">
                <a:latin typeface="Lucida Sans" panose="020B0602030504020204" pitchFamily="34" charset="0"/>
                <a:cs typeface="Gill Sans MT"/>
              </a:rPr>
              <a:t>22</a:t>
            </a:r>
            <a:r>
              <a:rPr sz="1000" spc="-30" dirty="0">
                <a:latin typeface="Lucida Sans" panose="020B0602030504020204" pitchFamily="34" charset="0"/>
                <a:cs typeface="Gill Sans MT"/>
              </a:rPr>
              <a:t> </a:t>
            </a:r>
            <a:r>
              <a:rPr sz="1000" dirty="0">
                <a:latin typeface="Lucida Sans" panose="020B0602030504020204" pitchFamily="34" charset="0"/>
                <a:cs typeface="Gill Sans MT"/>
              </a:rPr>
              <a:t>April</a:t>
            </a:r>
            <a:r>
              <a:rPr sz="1000" spc="-25" dirty="0">
                <a:latin typeface="Lucida Sans" panose="020B0602030504020204" pitchFamily="34" charset="0"/>
                <a:cs typeface="Gill Sans MT"/>
              </a:rPr>
              <a:t> </a:t>
            </a:r>
            <a:r>
              <a:rPr sz="1000" spc="35" dirty="0">
                <a:latin typeface="Lucida Sans" panose="020B0602030504020204" pitchFamily="34" charset="0"/>
                <a:cs typeface="Gill Sans MT"/>
              </a:rPr>
              <a:t>2024</a:t>
            </a:r>
            <a:endParaRPr sz="1000" dirty="0">
              <a:latin typeface="Lucida Sans" panose="020B0602030504020204" pitchFamily="34" charset="0"/>
              <a:cs typeface="Gill Sans MT"/>
            </a:endParaRPr>
          </a:p>
        </p:txBody>
      </p:sp>
      <p:sp>
        <p:nvSpPr>
          <p:cNvPr id="27" name="object 27"/>
          <p:cNvSpPr txBox="1"/>
          <p:nvPr/>
        </p:nvSpPr>
        <p:spPr>
          <a:xfrm>
            <a:off x="755472" y="9347045"/>
            <a:ext cx="2227580" cy="238898"/>
          </a:xfrm>
          <a:prstGeom prst="rect">
            <a:avLst/>
          </a:prstGeom>
          <a:solidFill>
            <a:srgbClr val="3CB9C6"/>
          </a:solidFill>
        </p:spPr>
        <p:txBody>
          <a:bodyPr vert="horz" wrap="square" lIns="36000" tIns="36000" rIns="36000" bIns="36000" rtlCol="0">
            <a:noAutofit/>
          </a:bodyPr>
          <a:lstStyle/>
          <a:p>
            <a:pPr marL="64135">
              <a:lnSpc>
                <a:spcPct val="100000"/>
              </a:lnSpc>
              <a:spcBef>
                <a:spcPts val="360"/>
              </a:spcBef>
            </a:pPr>
            <a:r>
              <a:rPr sz="1000" spc="50" dirty="0">
                <a:solidFill>
                  <a:srgbClr val="FFFFFF"/>
                </a:solidFill>
                <a:latin typeface="Lucida Sans" panose="020B0602030504020204" pitchFamily="34" charset="0"/>
                <a:cs typeface="Gill Sans MT"/>
              </a:rPr>
              <a:t>Semester</a:t>
            </a:r>
            <a:r>
              <a:rPr sz="1000" spc="-35" dirty="0">
                <a:solidFill>
                  <a:srgbClr val="FFFFFF"/>
                </a:solidFill>
                <a:latin typeface="Lucida Sans" panose="020B0602030504020204" pitchFamily="34" charset="0"/>
                <a:cs typeface="Gill Sans MT"/>
              </a:rPr>
              <a:t> </a:t>
            </a:r>
            <a:r>
              <a:rPr sz="1000" spc="60" dirty="0">
                <a:solidFill>
                  <a:srgbClr val="FFFFFF"/>
                </a:solidFill>
                <a:latin typeface="Lucida Sans" panose="020B0602030504020204" pitchFamily="34" charset="0"/>
                <a:cs typeface="Gill Sans MT"/>
              </a:rPr>
              <a:t>2</a:t>
            </a:r>
            <a:r>
              <a:rPr sz="1000" spc="-35" dirty="0">
                <a:solidFill>
                  <a:srgbClr val="FFFFFF"/>
                </a:solidFill>
                <a:latin typeface="Lucida Sans" panose="020B0602030504020204" pitchFamily="34" charset="0"/>
                <a:cs typeface="Gill Sans MT"/>
              </a:rPr>
              <a:t> </a:t>
            </a:r>
            <a:r>
              <a:rPr sz="1000" spc="65" dirty="0">
                <a:solidFill>
                  <a:srgbClr val="FFFFFF"/>
                </a:solidFill>
                <a:latin typeface="Lucida Sans" panose="020B0602030504020204" pitchFamily="34" charset="0"/>
                <a:cs typeface="Gill Sans MT"/>
              </a:rPr>
              <a:t>Exam</a:t>
            </a:r>
            <a:r>
              <a:rPr sz="1000" spc="-35" dirty="0">
                <a:solidFill>
                  <a:srgbClr val="FFFFFF"/>
                </a:solidFill>
                <a:latin typeface="Lucida Sans" panose="020B0602030504020204" pitchFamily="34" charset="0"/>
                <a:cs typeface="Gill Sans MT"/>
              </a:rPr>
              <a:t> </a:t>
            </a:r>
            <a:r>
              <a:rPr sz="1000" spc="-10" dirty="0">
                <a:solidFill>
                  <a:srgbClr val="FFFFFF"/>
                </a:solidFill>
                <a:latin typeface="Lucida Sans" panose="020B0602030504020204" pitchFamily="34" charset="0"/>
                <a:cs typeface="Gill Sans MT"/>
              </a:rPr>
              <a:t>Period</a:t>
            </a:r>
            <a:endParaRPr sz="1000" dirty="0">
              <a:latin typeface="Lucida Sans" panose="020B0602030504020204" pitchFamily="34" charset="0"/>
              <a:cs typeface="Gill Sans MT"/>
            </a:endParaRPr>
          </a:p>
        </p:txBody>
      </p:sp>
      <p:sp>
        <p:nvSpPr>
          <p:cNvPr id="28" name="object 28"/>
          <p:cNvSpPr txBox="1"/>
          <p:nvPr/>
        </p:nvSpPr>
        <p:spPr>
          <a:xfrm>
            <a:off x="2983056" y="9347045"/>
            <a:ext cx="3816350" cy="238898"/>
          </a:xfrm>
          <a:prstGeom prst="rect">
            <a:avLst/>
          </a:prstGeom>
          <a:solidFill>
            <a:srgbClr val="F4ECEC"/>
          </a:solidFill>
        </p:spPr>
        <p:txBody>
          <a:bodyPr vert="horz" wrap="square" lIns="36000" tIns="36000" rIns="36000" bIns="36000" rtlCol="0">
            <a:noAutofit/>
          </a:bodyPr>
          <a:lstStyle/>
          <a:p>
            <a:pPr marL="76200">
              <a:lnSpc>
                <a:spcPct val="100000"/>
              </a:lnSpc>
              <a:spcBef>
                <a:spcPts val="360"/>
              </a:spcBef>
            </a:pPr>
            <a:r>
              <a:rPr sz="1000" spc="55" dirty="0">
                <a:latin typeface="Lucida Sans" panose="020B0602030504020204" pitchFamily="34" charset="0"/>
                <a:cs typeface="Gill Sans MT"/>
              </a:rPr>
              <a:t>20</a:t>
            </a:r>
            <a:r>
              <a:rPr sz="1000" spc="-30" dirty="0">
                <a:latin typeface="Lucida Sans" panose="020B0602030504020204" pitchFamily="34" charset="0"/>
                <a:cs typeface="Gill Sans MT"/>
              </a:rPr>
              <a:t> </a:t>
            </a:r>
            <a:r>
              <a:rPr lang="en-GB" sz="1000" spc="105" dirty="0">
                <a:latin typeface="Lucida Sans" panose="020B0602030504020204" pitchFamily="34" charset="0"/>
                <a:cs typeface="Gill Sans MT"/>
              </a:rPr>
              <a:t>May 2024</a:t>
            </a:r>
            <a:r>
              <a:rPr sz="1000" spc="-30" dirty="0">
                <a:latin typeface="Lucida Sans" panose="020B0602030504020204" pitchFamily="34" charset="0"/>
                <a:cs typeface="Gill Sans MT"/>
              </a:rPr>
              <a:t> </a:t>
            </a:r>
            <a:r>
              <a:rPr lang="en-GB" sz="1000" spc="-50" dirty="0">
                <a:latin typeface="Lucida Sans" panose="020B0602030504020204" pitchFamily="34" charset="0"/>
                <a:cs typeface="Gill Sans MT"/>
              </a:rPr>
              <a:t>–</a:t>
            </a:r>
            <a:r>
              <a:rPr sz="1000" spc="-25" dirty="0">
                <a:latin typeface="Lucida Sans" panose="020B0602030504020204" pitchFamily="34" charset="0"/>
                <a:cs typeface="Gill Sans MT"/>
              </a:rPr>
              <a:t> </a:t>
            </a:r>
            <a:r>
              <a:rPr lang="en-GB" sz="1000" spc="55" dirty="0">
                <a:latin typeface="Lucida Sans" panose="020B0602030504020204" pitchFamily="34" charset="0"/>
                <a:cs typeface="Gill Sans MT"/>
              </a:rPr>
              <a:t>8 June</a:t>
            </a:r>
            <a:r>
              <a:rPr sz="1000" spc="-25" dirty="0">
                <a:latin typeface="Lucida Sans" panose="020B0602030504020204" pitchFamily="34" charset="0"/>
                <a:cs typeface="Gill Sans MT"/>
              </a:rPr>
              <a:t> </a:t>
            </a:r>
            <a:r>
              <a:rPr sz="1000" spc="35" dirty="0">
                <a:latin typeface="Lucida Sans" panose="020B0602030504020204" pitchFamily="34" charset="0"/>
                <a:cs typeface="Gill Sans MT"/>
              </a:rPr>
              <a:t>2024</a:t>
            </a:r>
            <a:endParaRPr sz="1000" dirty="0">
              <a:latin typeface="Lucida Sans" panose="020B0602030504020204" pitchFamily="34" charset="0"/>
              <a:cs typeface="Gill Sans MT"/>
            </a:endParaRPr>
          </a:p>
        </p:txBody>
      </p:sp>
      <p:sp>
        <p:nvSpPr>
          <p:cNvPr id="29" name="object 29"/>
          <p:cNvSpPr txBox="1"/>
          <p:nvPr/>
        </p:nvSpPr>
        <p:spPr>
          <a:xfrm>
            <a:off x="755607" y="9721820"/>
            <a:ext cx="2227580" cy="238898"/>
          </a:xfrm>
          <a:prstGeom prst="rect">
            <a:avLst/>
          </a:prstGeom>
          <a:solidFill>
            <a:srgbClr val="3CB9C6"/>
          </a:solidFill>
        </p:spPr>
        <p:txBody>
          <a:bodyPr vert="horz" wrap="square" lIns="36000" tIns="36000" rIns="36000" bIns="36000" rtlCol="0">
            <a:noAutofit/>
          </a:bodyPr>
          <a:lstStyle/>
          <a:p>
            <a:pPr marL="64135">
              <a:lnSpc>
                <a:spcPct val="100000"/>
              </a:lnSpc>
              <a:spcBef>
                <a:spcPts val="360"/>
              </a:spcBef>
            </a:pPr>
            <a:r>
              <a:rPr lang="en-GB" sz="1000" spc="55" dirty="0">
                <a:solidFill>
                  <a:srgbClr val="FFFFFF"/>
                </a:solidFill>
                <a:latin typeface="Lucida Sans" panose="020B0602030504020204" pitchFamily="34" charset="0"/>
                <a:cs typeface="Gill Sans MT"/>
              </a:rPr>
              <a:t>Semester 2 ends</a:t>
            </a:r>
            <a:endParaRPr sz="1000" dirty="0">
              <a:latin typeface="Lucida Sans" panose="020B0602030504020204" pitchFamily="34" charset="0"/>
              <a:cs typeface="Gill Sans MT"/>
            </a:endParaRPr>
          </a:p>
        </p:txBody>
      </p:sp>
      <p:sp>
        <p:nvSpPr>
          <p:cNvPr id="30" name="object 30"/>
          <p:cNvSpPr txBox="1"/>
          <p:nvPr/>
        </p:nvSpPr>
        <p:spPr>
          <a:xfrm>
            <a:off x="2983190" y="9721820"/>
            <a:ext cx="3816350" cy="238898"/>
          </a:xfrm>
          <a:prstGeom prst="rect">
            <a:avLst/>
          </a:prstGeom>
          <a:solidFill>
            <a:srgbClr val="F4ECEC"/>
          </a:solidFill>
        </p:spPr>
        <p:txBody>
          <a:bodyPr vert="horz" wrap="square" lIns="36000" tIns="36000" rIns="36000" bIns="36000" rtlCol="0">
            <a:noAutofit/>
          </a:bodyPr>
          <a:lstStyle/>
          <a:p>
            <a:pPr marL="76200">
              <a:lnSpc>
                <a:spcPct val="100000"/>
              </a:lnSpc>
              <a:spcBef>
                <a:spcPts val="360"/>
              </a:spcBef>
            </a:pPr>
            <a:r>
              <a:rPr lang="en-GB" sz="1000" dirty="0">
                <a:uFill>
                  <a:solidFill>
                    <a:srgbClr val="000000"/>
                  </a:solidFill>
                </a:uFill>
                <a:latin typeface="Lucida Sans" panose="020B0602030504020204" pitchFamily="34" charset="0"/>
                <a:cs typeface="Gill Sans MT"/>
              </a:rPr>
              <a:t>15 June 2024</a:t>
            </a:r>
            <a:endParaRPr sz="1000" dirty="0">
              <a:latin typeface="Lucida Sans" panose="020B0602030504020204" pitchFamily="34" charset="0"/>
              <a:cs typeface="Gill Sans MT"/>
            </a:endParaRPr>
          </a:p>
        </p:txBody>
      </p:sp>
      <p:pic>
        <p:nvPicPr>
          <p:cNvPr id="31" name="object 31"/>
          <p:cNvPicPr/>
          <p:nvPr/>
        </p:nvPicPr>
        <p:blipFill>
          <a:blip r:embed="rId3" cstate="print"/>
          <a:stretch>
            <a:fillRect/>
          </a:stretch>
        </p:blipFill>
        <p:spPr>
          <a:xfrm>
            <a:off x="4976552" y="0"/>
            <a:ext cx="2579438" cy="1353756"/>
          </a:xfrm>
          <a:prstGeom prst="rect">
            <a:avLst/>
          </a:prstGeom>
        </p:spPr>
      </p:pic>
      <p:sp>
        <p:nvSpPr>
          <p:cNvPr id="32" name="object 29">
            <a:extLst>
              <a:ext uri="{FF2B5EF4-FFF2-40B4-BE49-F238E27FC236}">
                <a16:creationId xmlns:a16="http://schemas.microsoft.com/office/drawing/2014/main" id="{125D4D31-0331-CAC7-D1F3-B8C9EC2D9CD9}"/>
              </a:ext>
            </a:extLst>
          </p:cNvPr>
          <p:cNvSpPr txBox="1"/>
          <p:nvPr/>
        </p:nvSpPr>
        <p:spPr>
          <a:xfrm>
            <a:off x="754759" y="10085763"/>
            <a:ext cx="2227580" cy="238898"/>
          </a:xfrm>
          <a:prstGeom prst="rect">
            <a:avLst/>
          </a:prstGeom>
          <a:solidFill>
            <a:srgbClr val="3CB9C6"/>
          </a:solidFill>
        </p:spPr>
        <p:txBody>
          <a:bodyPr vert="horz" wrap="square" lIns="36000" tIns="36000" rIns="36000" bIns="36000" rtlCol="0">
            <a:noAutofit/>
          </a:bodyPr>
          <a:lstStyle/>
          <a:p>
            <a:pPr marL="64135">
              <a:lnSpc>
                <a:spcPct val="100000"/>
              </a:lnSpc>
              <a:spcBef>
                <a:spcPts val="360"/>
              </a:spcBef>
            </a:pPr>
            <a:r>
              <a:rPr sz="1000" spc="55" dirty="0">
                <a:solidFill>
                  <a:srgbClr val="FFFFFF"/>
                </a:solidFill>
                <a:latin typeface="Lucida Sans" panose="020B0602030504020204" pitchFamily="34" charset="0"/>
                <a:cs typeface="Gill Sans MT"/>
              </a:rPr>
              <a:t>Academic</a:t>
            </a:r>
            <a:r>
              <a:rPr sz="1000" spc="-25" dirty="0">
                <a:solidFill>
                  <a:srgbClr val="FFFFFF"/>
                </a:solidFill>
                <a:latin typeface="Lucida Sans" panose="020B0602030504020204" pitchFamily="34" charset="0"/>
                <a:cs typeface="Gill Sans MT"/>
              </a:rPr>
              <a:t> </a:t>
            </a:r>
            <a:r>
              <a:rPr sz="1000" spc="-10" dirty="0">
                <a:solidFill>
                  <a:srgbClr val="FFFFFF"/>
                </a:solidFill>
                <a:latin typeface="Lucida Sans" panose="020B0602030504020204" pitchFamily="34" charset="0"/>
                <a:cs typeface="Gill Sans MT"/>
              </a:rPr>
              <a:t>Calendar</a:t>
            </a:r>
            <a:endParaRPr sz="1000" dirty="0">
              <a:latin typeface="Lucida Sans" panose="020B0602030504020204" pitchFamily="34" charset="0"/>
              <a:cs typeface="Gill Sans MT"/>
            </a:endParaRPr>
          </a:p>
        </p:txBody>
      </p:sp>
      <p:sp>
        <p:nvSpPr>
          <p:cNvPr id="33" name="object 30">
            <a:extLst>
              <a:ext uri="{FF2B5EF4-FFF2-40B4-BE49-F238E27FC236}">
                <a16:creationId xmlns:a16="http://schemas.microsoft.com/office/drawing/2014/main" id="{6D058BF8-272A-7153-5027-A3537FEEEA54}"/>
              </a:ext>
            </a:extLst>
          </p:cNvPr>
          <p:cNvSpPr txBox="1"/>
          <p:nvPr/>
        </p:nvSpPr>
        <p:spPr>
          <a:xfrm>
            <a:off x="2982342" y="10085763"/>
            <a:ext cx="3816350" cy="238898"/>
          </a:xfrm>
          <a:prstGeom prst="rect">
            <a:avLst/>
          </a:prstGeom>
          <a:solidFill>
            <a:srgbClr val="F4ECEC"/>
          </a:solidFill>
        </p:spPr>
        <p:txBody>
          <a:bodyPr vert="horz" wrap="square" lIns="36000" tIns="36000" rIns="36000" bIns="36000" rtlCol="0">
            <a:noAutofit/>
          </a:bodyPr>
          <a:lstStyle/>
          <a:p>
            <a:pPr marL="76200">
              <a:lnSpc>
                <a:spcPct val="100000"/>
              </a:lnSpc>
              <a:spcBef>
                <a:spcPts val="360"/>
              </a:spcBef>
            </a:pPr>
            <a:r>
              <a:rPr sz="1000" dirty="0">
                <a:solidFill>
                  <a:srgbClr val="3CB9C6"/>
                </a:solidFill>
                <a:latin typeface="Lucida Sans" panose="020B0602030504020204" pitchFamily="34" charset="0"/>
                <a:hlinkClick r:id="rId4">
                  <a:extLst>
                    <a:ext uri="{A12FA001-AC4F-418D-AE19-62706E023703}">
                      <ahyp:hlinkClr xmlns:ahyp="http://schemas.microsoft.com/office/drawing/2018/hyperlinkcolor" val="tx"/>
                    </a:ext>
                  </a:extLst>
                </a:hlinkClick>
              </a:rPr>
              <a:t>https://www.southampton.ac.uk/about/term-dates.page</a:t>
            </a:r>
            <a:endParaRPr sz="1000" dirty="0">
              <a:solidFill>
                <a:srgbClr val="3CB9C6"/>
              </a:solidFill>
              <a:latin typeface="Lucida Sans" panose="020B0602030504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object 16"/>
          <p:cNvSpPr/>
          <p:nvPr/>
        </p:nvSpPr>
        <p:spPr>
          <a:xfrm>
            <a:off x="2962323" y="6745869"/>
            <a:ext cx="3816350" cy="2566406"/>
          </a:xfrm>
          <a:custGeom>
            <a:avLst/>
            <a:gdLst/>
            <a:ahLst/>
            <a:cxnLst/>
            <a:rect l="l" t="t" r="r" b="b"/>
            <a:pathLst>
              <a:path w="3816350" h="2769870">
                <a:moveTo>
                  <a:pt x="3816190" y="2769447"/>
                </a:moveTo>
                <a:lnTo>
                  <a:pt x="0" y="2769447"/>
                </a:lnTo>
                <a:lnTo>
                  <a:pt x="0" y="0"/>
                </a:lnTo>
                <a:lnTo>
                  <a:pt x="3816190" y="0"/>
                </a:lnTo>
                <a:lnTo>
                  <a:pt x="3816190" y="2769447"/>
                </a:lnTo>
                <a:close/>
              </a:path>
            </a:pathLst>
          </a:custGeom>
          <a:solidFill>
            <a:srgbClr val="F4ECEC"/>
          </a:solidFill>
        </p:spPr>
        <p:txBody>
          <a:bodyPr wrap="square" lIns="36000" tIns="36000" rIns="36000" bIns="36000" rtlCol="0">
            <a:noAutofit/>
          </a:bodyPr>
          <a:lstStyle/>
          <a:p>
            <a:r>
              <a:rPr lang="en-US" sz="1000" dirty="0">
                <a:latin typeface="Lucida Sans" panose="020B0602030504020204" pitchFamily="34" charset="0"/>
              </a:rPr>
              <a:t>We cannot guarantee accommodation, but we try to </a:t>
            </a:r>
            <a:r>
              <a:rPr lang="en-US" sz="1000" dirty="0" err="1">
                <a:latin typeface="Lucida Sans" panose="020B0602030504020204" pitchFamily="34" charset="0"/>
              </a:rPr>
              <a:t>prioritise</a:t>
            </a:r>
            <a:r>
              <a:rPr lang="en-US" sz="1000" dirty="0">
                <a:latin typeface="Lucida Sans" panose="020B0602030504020204" pitchFamily="34" charset="0"/>
              </a:rPr>
              <a:t> exchange and study abroad students where possible.</a:t>
            </a:r>
          </a:p>
          <a:p>
            <a:endParaRPr lang="en-US" sz="1000" dirty="0">
              <a:latin typeface="Lucida Sans" panose="020B0602030504020204" pitchFamily="34" charset="0"/>
            </a:endParaRPr>
          </a:p>
          <a:p>
            <a:r>
              <a:rPr lang="en-US" sz="1000" dirty="0">
                <a:latin typeface="Lucida Sans" panose="020B0602030504020204" pitchFamily="34" charset="0"/>
              </a:rPr>
              <a:t>Please see our accommodation website for details on how to apply: </a:t>
            </a:r>
            <a:r>
              <a:rPr lang="en-US" sz="1000" dirty="0">
                <a:solidFill>
                  <a:srgbClr val="3CB9C6"/>
                </a:solidFill>
                <a:latin typeface="Lucida Sans" panose="020B0602030504020204" pitchFamily="34" charset="0"/>
                <a:hlinkClick r:id="rId2">
                  <a:extLst>
                    <a:ext uri="{A12FA001-AC4F-418D-AE19-62706E023703}">
                      <ahyp:hlinkClr xmlns:ahyp="http://schemas.microsoft.com/office/drawing/2018/hyperlinkcolor" val="tx"/>
                    </a:ext>
                  </a:extLst>
                </a:hlinkClick>
              </a:rPr>
              <a:t>https://www.southampton.ac.uk/accommodation</a:t>
            </a:r>
            <a:endParaRPr lang="en-US" sz="1000" dirty="0">
              <a:solidFill>
                <a:srgbClr val="3CB9C6"/>
              </a:solidFill>
              <a:latin typeface="Lucida Sans" panose="020B0602030504020204" pitchFamily="34" charset="0"/>
            </a:endParaRPr>
          </a:p>
          <a:p>
            <a:r>
              <a:rPr lang="en-US" sz="1000" dirty="0">
                <a:latin typeface="Lucida Sans" panose="020B0602030504020204" pitchFamily="34" charset="0"/>
              </a:rPr>
              <a:t>Email: </a:t>
            </a:r>
            <a:r>
              <a:rPr lang="en-US" sz="1000" dirty="0">
                <a:solidFill>
                  <a:srgbClr val="3CB9C6"/>
                </a:solidFill>
                <a:latin typeface="Lucida Sans" panose="020B0602030504020204" pitchFamily="34" charset="0"/>
                <a:hlinkClick r:id="rId3">
                  <a:extLst>
                    <a:ext uri="{A12FA001-AC4F-418D-AE19-62706E023703}">
                      <ahyp:hlinkClr xmlns:ahyp="http://schemas.microsoft.com/office/drawing/2018/hyperlinkcolor" val="tx"/>
                    </a:ext>
                  </a:extLst>
                </a:hlinkClick>
              </a:rPr>
              <a:t>accommodation@soton.ac.uk</a:t>
            </a:r>
            <a:endParaRPr lang="en-US" sz="1000" dirty="0">
              <a:solidFill>
                <a:srgbClr val="3CB9C6"/>
              </a:solidFill>
              <a:latin typeface="Lucida Sans" panose="020B0602030504020204" pitchFamily="34" charset="0"/>
            </a:endParaRPr>
          </a:p>
          <a:p>
            <a:endParaRPr lang="en-US" sz="1000" dirty="0">
              <a:latin typeface="Lucida Sans" panose="020B0602030504020204" pitchFamily="34" charset="0"/>
            </a:endParaRPr>
          </a:p>
          <a:p>
            <a:r>
              <a:rPr lang="en-US" sz="1000" dirty="0">
                <a:latin typeface="Lucida Sans" panose="020B0602030504020204" pitchFamily="34" charset="0"/>
              </a:rPr>
              <a:t>Deadlines for applying to University accommodation: Semester 1 entry: 1 July 2023m, 11:59pm UK time</a:t>
            </a:r>
          </a:p>
          <a:p>
            <a:r>
              <a:rPr lang="en-US" sz="1000" dirty="0">
                <a:latin typeface="Lucida Sans" panose="020B0602030504020204" pitchFamily="34" charset="0"/>
              </a:rPr>
              <a:t>Semester 2 entry: check accommodation website above</a:t>
            </a:r>
          </a:p>
          <a:p>
            <a:endParaRPr lang="en-US" sz="1000" dirty="0">
              <a:latin typeface="Lucida Sans" panose="020B0602030504020204" pitchFamily="34" charset="0"/>
            </a:endParaRPr>
          </a:p>
          <a:p>
            <a:r>
              <a:rPr lang="en-US" sz="1000" dirty="0">
                <a:latin typeface="Lucida Sans" panose="020B0602030504020204" pitchFamily="34" charset="0"/>
              </a:rPr>
              <a:t>Students who do not want to apply for university accommodation or are unsuccessful in their application will need to find private rented accommodation. The Students’ Union lists approved properties </a:t>
            </a:r>
            <a:r>
              <a:rPr lang="en-US" sz="1000" dirty="0">
                <a:solidFill>
                  <a:srgbClr val="3CB9C6"/>
                </a:solidFill>
                <a:latin typeface="Lucida Sans" panose="020B0602030504020204" pitchFamily="34" charset="0"/>
                <a:hlinkClick r:id="rId4">
                  <a:extLst>
                    <a:ext uri="{A12FA001-AC4F-418D-AE19-62706E023703}">
                      <ahyp:hlinkClr xmlns:ahyp="http://schemas.microsoft.com/office/drawing/2018/hyperlinkcolor" val="tx"/>
                    </a:ext>
                  </a:extLst>
                </a:hlinkClick>
              </a:rPr>
              <a:t>here</a:t>
            </a:r>
            <a:endParaRPr lang="en-US" sz="1000" dirty="0">
              <a:solidFill>
                <a:srgbClr val="3CB9C6"/>
              </a:solidFill>
              <a:latin typeface="Lucida Sans" panose="020B0602030504020204" pitchFamily="34" charset="0"/>
            </a:endParaRPr>
          </a:p>
          <a:p>
            <a:endParaRPr lang="en-GB" sz="1000" dirty="0">
              <a:latin typeface="Lucida Sans" panose="020B0602030504020204" pitchFamily="34" charset="0"/>
            </a:endParaRPr>
          </a:p>
        </p:txBody>
      </p:sp>
      <p:sp>
        <p:nvSpPr>
          <p:cNvPr id="2" name="object 2"/>
          <p:cNvSpPr txBox="1">
            <a:spLocks noGrp="1"/>
          </p:cNvSpPr>
          <p:nvPr>
            <p:ph type="title"/>
          </p:nvPr>
        </p:nvSpPr>
        <p:spPr>
          <a:prstGeom prst="rect">
            <a:avLst/>
          </a:prstGeom>
        </p:spPr>
        <p:txBody>
          <a:bodyPr vert="horz" wrap="square" lIns="0" tIns="12065" rIns="0" bIns="0" rtlCol="0">
            <a:noAutofit/>
          </a:bodyPr>
          <a:lstStyle/>
          <a:p>
            <a:pPr marL="12700">
              <a:lnSpc>
                <a:spcPct val="100000"/>
              </a:lnSpc>
              <a:spcBef>
                <a:spcPts val="95"/>
              </a:spcBef>
              <a:tabLst>
                <a:tab pos="6069965" algn="l"/>
              </a:tabLst>
            </a:pPr>
            <a:r>
              <a:rPr spc="-10" dirty="0">
                <a:uFill>
                  <a:solidFill>
                    <a:srgbClr val="3CB9C6"/>
                  </a:solidFill>
                </a:uFill>
                <a:latin typeface="Lucida Sans" panose="020B0602030504020204" pitchFamily="34" charset="0"/>
              </a:rPr>
              <a:t>VISA APPLICATION PROCESS	</a:t>
            </a:r>
          </a:p>
        </p:txBody>
      </p:sp>
      <p:sp>
        <p:nvSpPr>
          <p:cNvPr id="3" name="object 3"/>
          <p:cNvSpPr txBox="1"/>
          <p:nvPr/>
        </p:nvSpPr>
        <p:spPr>
          <a:xfrm>
            <a:off x="724954" y="1364134"/>
            <a:ext cx="2228215" cy="588478"/>
          </a:xfrm>
          <a:prstGeom prst="rect">
            <a:avLst/>
          </a:prstGeom>
          <a:solidFill>
            <a:srgbClr val="3CB9C6"/>
          </a:solidFill>
        </p:spPr>
        <p:txBody>
          <a:bodyPr vert="horz" wrap="square" lIns="36000" tIns="36000" rIns="36000" bIns="36000" rtlCol="0">
            <a:noAutofit/>
          </a:bodyPr>
          <a:lstStyle/>
          <a:p>
            <a:pPr marL="81915">
              <a:lnSpc>
                <a:spcPct val="100000"/>
              </a:lnSpc>
              <a:spcBef>
                <a:spcPts val="360"/>
              </a:spcBef>
            </a:pPr>
            <a:r>
              <a:rPr sz="1000" spc="70" dirty="0">
                <a:solidFill>
                  <a:srgbClr val="FFFFFF"/>
                </a:solidFill>
                <a:latin typeface="Lucida Sans" panose="020B0602030504020204" pitchFamily="34" charset="0"/>
                <a:cs typeface="Gill Sans MT"/>
              </a:rPr>
              <a:t>Is</a:t>
            </a:r>
            <a:r>
              <a:rPr sz="1000" spc="-30" dirty="0">
                <a:solidFill>
                  <a:srgbClr val="FFFFFF"/>
                </a:solidFill>
                <a:latin typeface="Lucida Sans" panose="020B0602030504020204" pitchFamily="34" charset="0"/>
                <a:cs typeface="Gill Sans MT"/>
              </a:rPr>
              <a:t> </a:t>
            </a:r>
            <a:r>
              <a:rPr sz="1000" spc="114" dirty="0">
                <a:solidFill>
                  <a:srgbClr val="FFFFFF"/>
                </a:solidFill>
                <a:latin typeface="Lucida Sans" panose="020B0602030504020204" pitchFamily="34" charset="0"/>
                <a:cs typeface="Gill Sans MT"/>
              </a:rPr>
              <a:t>a</a:t>
            </a:r>
            <a:r>
              <a:rPr sz="1000" spc="-25" dirty="0">
                <a:solidFill>
                  <a:srgbClr val="FFFFFF"/>
                </a:solidFill>
                <a:latin typeface="Lucida Sans" panose="020B0602030504020204" pitchFamily="34" charset="0"/>
                <a:cs typeface="Gill Sans MT"/>
              </a:rPr>
              <a:t> </a:t>
            </a:r>
            <a:r>
              <a:rPr sz="1000" spc="70" dirty="0">
                <a:solidFill>
                  <a:srgbClr val="FFFFFF"/>
                </a:solidFill>
                <a:latin typeface="Lucida Sans" panose="020B0602030504020204" pitchFamily="34" charset="0"/>
                <a:cs typeface="Gill Sans MT"/>
              </a:rPr>
              <a:t>visa</a:t>
            </a:r>
            <a:r>
              <a:rPr sz="1000" spc="-25" dirty="0">
                <a:solidFill>
                  <a:srgbClr val="FFFFFF"/>
                </a:solidFill>
                <a:latin typeface="Lucida Sans" panose="020B0602030504020204" pitchFamily="34" charset="0"/>
                <a:cs typeface="Gill Sans MT"/>
              </a:rPr>
              <a:t> </a:t>
            </a:r>
            <a:r>
              <a:rPr sz="1000" spc="-10" dirty="0">
                <a:solidFill>
                  <a:srgbClr val="FFFFFF"/>
                </a:solidFill>
                <a:latin typeface="Lucida Sans" panose="020B0602030504020204" pitchFamily="34" charset="0"/>
                <a:cs typeface="Gill Sans MT"/>
              </a:rPr>
              <a:t>required?</a:t>
            </a:r>
            <a:endParaRPr sz="1000" dirty="0">
              <a:latin typeface="Lucida Sans" panose="020B0602030504020204" pitchFamily="34" charset="0"/>
              <a:cs typeface="Gill Sans MT"/>
            </a:endParaRPr>
          </a:p>
        </p:txBody>
      </p:sp>
      <p:sp>
        <p:nvSpPr>
          <p:cNvPr id="4" name="object 4"/>
          <p:cNvSpPr txBox="1"/>
          <p:nvPr/>
        </p:nvSpPr>
        <p:spPr>
          <a:xfrm>
            <a:off x="2952561" y="1364133"/>
            <a:ext cx="3815715" cy="588479"/>
          </a:xfrm>
          <a:prstGeom prst="rect">
            <a:avLst/>
          </a:prstGeom>
          <a:solidFill>
            <a:srgbClr val="F4ECEC"/>
          </a:solidFill>
        </p:spPr>
        <p:txBody>
          <a:bodyPr vert="horz" wrap="square" lIns="36000" tIns="36000" rIns="36000" bIns="36000" rtlCol="0">
            <a:noAutofit/>
          </a:bodyPr>
          <a:lstStyle/>
          <a:p>
            <a:pPr marL="76200" marR="383540">
              <a:lnSpc>
                <a:spcPct val="112400"/>
              </a:lnSpc>
              <a:spcBef>
                <a:spcPts val="215"/>
              </a:spcBef>
            </a:pPr>
            <a:r>
              <a:rPr sz="1000" dirty="0">
                <a:latin typeface="Lucida Sans" panose="020B0602030504020204" pitchFamily="34" charset="0"/>
                <a:cs typeface="Gill Sans MT"/>
              </a:rPr>
              <a:t>Yes.</a:t>
            </a:r>
            <a:r>
              <a:rPr sz="1000" spc="95" dirty="0">
                <a:latin typeface="Lucida Sans" panose="020B0602030504020204" pitchFamily="34" charset="0"/>
                <a:cs typeface="Gill Sans MT"/>
              </a:rPr>
              <a:t> </a:t>
            </a:r>
            <a:r>
              <a:rPr sz="1000" dirty="0">
                <a:latin typeface="Lucida Sans" panose="020B0602030504020204" pitchFamily="34" charset="0"/>
                <a:cs typeface="Gill Sans MT"/>
              </a:rPr>
              <a:t>For</a:t>
            </a:r>
            <a:r>
              <a:rPr sz="1000" spc="100" dirty="0">
                <a:latin typeface="Lucida Sans" panose="020B0602030504020204" pitchFamily="34" charset="0"/>
                <a:cs typeface="Gill Sans MT"/>
              </a:rPr>
              <a:t> </a:t>
            </a:r>
            <a:r>
              <a:rPr sz="1000" dirty="0">
                <a:latin typeface="Lucida Sans" panose="020B0602030504020204" pitchFamily="34" charset="0"/>
                <a:cs typeface="Gill Sans MT"/>
              </a:rPr>
              <a:t>detailed</a:t>
            </a:r>
            <a:r>
              <a:rPr sz="1000" spc="100" dirty="0">
                <a:latin typeface="Lucida Sans" panose="020B0602030504020204" pitchFamily="34" charset="0"/>
                <a:cs typeface="Gill Sans MT"/>
              </a:rPr>
              <a:t> </a:t>
            </a:r>
            <a:r>
              <a:rPr sz="1000" spc="65" dirty="0">
                <a:latin typeface="Lucida Sans" panose="020B0602030504020204" pitchFamily="34" charset="0"/>
                <a:cs typeface="Gill Sans MT"/>
              </a:rPr>
              <a:t>and</a:t>
            </a:r>
            <a:r>
              <a:rPr sz="1000" spc="95" dirty="0">
                <a:latin typeface="Lucida Sans" panose="020B0602030504020204" pitchFamily="34" charset="0"/>
                <a:cs typeface="Gill Sans MT"/>
              </a:rPr>
              <a:t> </a:t>
            </a:r>
            <a:r>
              <a:rPr sz="1000" spc="50" dirty="0">
                <a:latin typeface="Lucida Sans" panose="020B0602030504020204" pitchFamily="34" charset="0"/>
                <a:cs typeface="Gill Sans MT"/>
              </a:rPr>
              <a:t>up</a:t>
            </a:r>
            <a:r>
              <a:rPr sz="1000" spc="100" dirty="0">
                <a:latin typeface="Lucida Sans" panose="020B0602030504020204" pitchFamily="34" charset="0"/>
                <a:cs typeface="Gill Sans MT"/>
              </a:rPr>
              <a:t> </a:t>
            </a:r>
            <a:r>
              <a:rPr sz="1000" dirty="0">
                <a:latin typeface="Lucida Sans" panose="020B0602030504020204" pitchFamily="34" charset="0"/>
                <a:cs typeface="Gill Sans MT"/>
              </a:rPr>
              <a:t>to</a:t>
            </a:r>
            <a:r>
              <a:rPr sz="1000" spc="100" dirty="0">
                <a:latin typeface="Lucida Sans" panose="020B0602030504020204" pitchFamily="34" charset="0"/>
                <a:cs typeface="Gill Sans MT"/>
              </a:rPr>
              <a:t> </a:t>
            </a:r>
            <a:r>
              <a:rPr sz="1000" dirty="0">
                <a:latin typeface="Lucida Sans" panose="020B0602030504020204" pitchFamily="34" charset="0"/>
                <a:cs typeface="Gill Sans MT"/>
              </a:rPr>
              <a:t>date</a:t>
            </a:r>
            <a:r>
              <a:rPr sz="1000" spc="95" dirty="0">
                <a:latin typeface="Lucida Sans" panose="020B0602030504020204" pitchFamily="34" charset="0"/>
                <a:cs typeface="Gill Sans MT"/>
              </a:rPr>
              <a:t> </a:t>
            </a:r>
            <a:r>
              <a:rPr sz="1000" dirty="0">
                <a:latin typeface="Lucida Sans" panose="020B0602030504020204" pitchFamily="34" charset="0"/>
                <a:cs typeface="Gill Sans MT"/>
              </a:rPr>
              <a:t>information,</a:t>
            </a:r>
            <a:r>
              <a:rPr sz="1000" spc="100" dirty="0">
                <a:latin typeface="Lucida Sans" panose="020B0602030504020204" pitchFamily="34" charset="0"/>
                <a:cs typeface="Gill Sans MT"/>
              </a:rPr>
              <a:t> </a:t>
            </a:r>
            <a:r>
              <a:rPr sz="1000" spc="65" dirty="0">
                <a:latin typeface="Lucida Sans" panose="020B0602030504020204" pitchFamily="34" charset="0"/>
                <a:cs typeface="Gill Sans MT"/>
              </a:rPr>
              <a:t>please</a:t>
            </a:r>
            <a:r>
              <a:rPr sz="1000" spc="100" dirty="0">
                <a:latin typeface="Lucida Sans" panose="020B0602030504020204" pitchFamily="34" charset="0"/>
                <a:cs typeface="Gill Sans MT"/>
              </a:rPr>
              <a:t> </a:t>
            </a:r>
            <a:r>
              <a:rPr sz="1000" dirty="0">
                <a:latin typeface="Lucida Sans" panose="020B0602030504020204" pitchFamily="34" charset="0"/>
                <a:cs typeface="Gill Sans MT"/>
              </a:rPr>
              <a:t>visit</a:t>
            </a:r>
            <a:r>
              <a:rPr sz="1000" spc="95" dirty="0">
                <a:latin typeface="Lucida Sans" panose="020B0602030504020204" pitchFamily="34" charset="0"/>
                <a:cs typeface="Gill Sans MT"/>
              </a:rPr>
              <a:t> </a:t>
            </a:r>
            <a:r>
              <a:rPr sz="1000" dirty="0">
                <a:solidFill>
                  <a:srgbClr val="3CB9C6"/>
                </a:solidFill>
                <a:latin typeface="Lucida Sans" panose="020B0602030504020204" pitchFamily="34" charset="0"/>
                <a:hlinkClick r:id="rId5">
                  <a:extLst>
                    <a:ext uri="{A12FA001-AC4F-418D-AE19-62706E023703}">
                      <ahyp:hlinkClr xmlns:ahyp="http://schemas.microsoft.com/office/drawing/2018/hyperlinkcolor" val="tx"/>
                    </a:ext>
                  </a:extLst>
                </a:hlinkClick>
              </a:rPr>
              <a:t>UK Visas and Immigration Government website</a:t>
            </a:r>
            <a:endParaRPr sz="1000" dirty="0">
              <a:solidFill>
                <a:srgbClr val="3CB9C6"/>
              </a:solidFill>
              <a:latin typeface="Lucida Sans" panose="020B0602030504020204" pitchFamily="34" charset="0"/>
            </a:endParaRPr>
          </a:p>
        </p:txBody>
      </p:sp>
      <p:sp>
        <p:nvSpPr>
          <p:cNvPr id="5" name="object 5"/>
          <p:cNvSpPr txBox="1"/>
          <p:nvPr/>
        </p:nvSpPr>
        <p:spPr>
          <a:xfrm>
            <a:off x="724972" y="2143766"/>
            <a:ext cx="2228215" cy="412853"/>
          </a:xfrm>
          <a:prstGeom prst="rect">
            <a:avLst/>
          </a:prstGeom>
          <a:solidFill>
            <a:srgbClr val="3CB9C6"/>
          </a:solidFill>
        </p:spPr>
        <p:txBody>
          <a:bodyPr vert="horz" wrap="square" lIns="36000" tIns="36000" rIns="36000" bIns="36000" rtlCol="0">
            <a:noAutofit/>
          </a:bodyPr>
          <a:lstStyle/>
          <a:p>
            <a:pPr marL="64135">
              <a:lnSpc>
                <a:spcPct val="100000"/>
              </a:lnSpc>
              <a:spcBef>
                <a:spcPts val="360"/>
              </a:spcBef>
            </a:pPr>
            <a:r>
              <a:rPr sz="1000" dirty="0">
                <a:solidFill>
                  <a:srgbClr val="FFFFFF"/>
                </a:solidFill>
                <a:latin typeface="Lucida Sans" panose="020B0602030504020204" pitchFamily="34" charset="0"/>
                <a:cs typeface="Gill Sans MT"/>
              </a:rPr>
              <a:t>Required</a:t>
            </a:r>
            <a:r>
              <a:rPr sz="1000" spc="55" dirty="0">
                <a:solidFill>
                  <a:srgbClr val="FFFFFF"/>
                </a:solidFill>
                <a:latin typeface="Lucida Sans" panose="020B0602030504020204" pitchFamily="34" charset="0"/>
                <a:cs typeface="Gill Sans MT"/>
              </a:rPr>
              <a:t> </a:t>
            </a:r>
            <a:r>
              <a:rPr sz="1000" spc="50" dirty="0">
                <a:solidFill>
                  <a:srgbClr val="FFFFFF"/>
                </a:solidFill>
                <a:latin typeface="Lucida Sans" panose="020B0602030504020204" pitchFamily="34" charset="0"/>
                <a:cs typeface="Gill Sans MT"/>
              </a:rPr>
              <a:t>documents</a:t>
            </a:r>
            <a:r>
              <a:rPr sz="1000" spc="60" dirty="0">
                <a:solidFill>
                  <a:srgbClr val="FFFFFF"/>
                </a:solidFill>
                <a:latin typeface="Lucida Sans" panose="020B0602030504020204" pitchFamily="34" charset="0"/>
                <a:cs typeface="Gill Sans MT"/>
              </a:rPr>
              <a:t> </a:t>
            </a:r>
            <a:r>
              <a:rPr sz="1000" dirty="0">
                <a:solidFill>
                  <a:srgbClr val="FFFFFF"/>
                </a:solidFill>
                <a:latin typeface="Lucida Sans" panose="020B0602030504020204" pitchFamily="34" charset="0"/>
                <a:cs typeface="Gill Sans MT"/>
              </a:rPr>
              <a:t>for</a:t>
            </a:r>
            <a:r>
              <a:rPr sz="1000" spc="60" dirty="0">
                <a:solidFill>
                  <a:srgbClr val="FFFFFF"/>
                </a:solidFill>
                <a:latin typeface="Lucida Sans" panose="020B0602030504020204" pitchFamily="34" charset="0"/>
                <a:cs typeface="Gill Sans MT"/>
              </a:rPr>
              <a:t> </a:t>
            </a:r>
            <a:r>
              <a:rPr sz="1000" spc="50" dirty="0">
                <a:solidFill>
                  <a:srgbClr val="FFFFFF"/>
                </a:solidFill>
                <a:latin typeface="Lucida Sans" panose="020B0602030504020204" pitchFamily="34" charset="0"/>
                <a:cs typeface="Gill Sans MT"/>
              </a:rPr>
              <a:t>visa</a:t>
            </a:r>
            <a:endParaRPr sz="1000" dirty="0">
              <a:latin typeface="Lucida Sans" panose="020B0602030504020204" pitchFamily="34" charset="0"/>
              <a:cs typeface="Gill Sans MT"/>
            </a:endParaRPr>
          </a:p>
        </p:txBody>
      </p:sp>
      <p:sp>
        <p:nvSpPr>
          <p:cNvPr id="6" name="object 6"/>
          <p:cNvSpPr txBox="1"/>
          <p:nvPr/>
        </p:nvSpPr>
        <p:spPr>
          <a:xfrm>
            <a:off x="2952592" y="2143766"/>
            <a:ext cx="3815715" cy="420996"/>
          </a:xfrm>
          <a:prstGeom prst="rect">
            <a:avLst/>
          </a:prstGeom>
          <a:solidFill>
            <a:srgbClr val="F4ECEC"/>
          </a:solidFill>
        </p:spPr>
        <p:txBody>
          <a:bodyPr vert="horz" wrap="square" lIns="36000" tIns="36000" rIns="36000" bIns="36000" rtlCol="0">
            <a:noAutofit/>
          </a:bodyPr>
          <a:lstStyle/>
          <a:p>
            <a:pPr marL="76200" marR="444500">
              <a:lnSpc>
                <a:spcPct val="112400"/>
              </a:lnSpc>
              <a:spcBef>
                <a:spcPts val="215"/>
              </a:spcBef>
            </a:pPr>
            <a:r>
              <a:rPr sz="1000" dirty="0">
                <a:latin typeface="Lucida Sans" panose="020B0602030504020204" pitchFamily="34" charset="0"/>
                <a:cs typeface="Gill Sans MT"/>
              </a:rPr>
              <a:t>Visit</a:t>
            </a:r>
            <a:r>
              <a:rPr sz="1000" spc="35" dirty="0">
                <a:latin typeface="Lucida Sans" panose="020B0602030504020204" pitchFamily="34" charset="0"/>
                <a:cs typeface="Gill Sans MT"/>
              </a:rPr>
              <a:t> </a:t>
            </a:r>
            <a:r>
              <a:rPr sz="1000" dirty="0">
                <a:latin typeface="Lucida Sans" panose="020B0602030504020204" pitchFamily="34" charset="0"/>
                <a:cs typeface="Gill Sans MT"/>
              </a:rPr>
              <a:t>the</a:t>
            </a:r>
            <a:r>
              <a:rPr sz="1000" spc="40" dirty="0">
                <a:latin typeface="Lucida Sans" panose="020B0602030504020204" pitchFamily="34" charset="0"/>
                <a:cs typeface="Gill Sans MT"/>
              </a:rPr>
              <a:t> </a:t>
            </a:r>
            <a:r>
              <a:rPr sz="1000" dirty="0">
                <a:latin typeface="Lucida Sans" panose="020B0602030504020204" pitchFamily="34" charset="0"/>
                <a:cs typeface="Gill Sans MT"/>
              </a:rPr>
              <a:t>University</a:t>
            </a:r>
            <a:r>
              <a:rPr sz="1000" spc="35" dirty="0">
                <a:latin typeface="Lucida Sans" panose="020B0602030504020204" pitchFamily="34" charset="0"/>
                <a:cs typeface="Gill Sans MT"/>
              </a:rPr>
              <a:t> </a:t>
            </a:r>
            <a:r>
              <a:rPr sz="1000" spc="50" dirty="0">
                <a:latin typeface="Lucida Sans" panose="020B0602030504020204" pitchFamily="34" charset="0"/>
                <a:cs typeface="Gill Sans MT"/>
              </a:rPr>
              <a:t>of</a:t>
            </a:r>
            <a:r>
              <a:rPr sz="1000" spc="40" dirty="0">
                <a:latin typeface="Lucida Sans" panose="020B0602030504020204" pitchFamily="34" charset="0"/>
                <a:cs typeface="Gill Sans MT"/>
              </a:rPr>
              <a:t> </a:t>
            </a:r>
            <a:r>
              <a:rPr sz="1000" spc="45" dirty="0">
                <a:latin typeface="Lucida Sans" panose="020B0602030504020204" pitchFamily="34" charset="0"/>
                <a:cs typeface="Gill Sans MT"/>
              </a:rPr>
              <a:t>Southampton</a:t>
            </a:r>
            <a:r>
              <a:rPr lang="en-GB" sz="1000" spc="45" dirty="0">
                <a:latin typeface="Lucida Sans" panose="020B0602030504020204" pitchFamily="34" charset="0"/>
                <a:cs typeface="Gill Sans MT"/>
              </a:rPr>
              <a:t>’s</a:t>
            </a:r>
            <a:r>
              <a:rPr sz="1000" spc="35" dirty="0">
                <a:latin typeface="Lucida Sans" panose="020B0602030504020204" pitchFamily="34" charset="0"/>
                <a:cs typeface="Gill Sans MT"/>
              </a:rPr>
              <a:t> </a:t>
            </a:r>
            <a:r>
              <a:rPr sz="1000" dirty="0">
                <a:solidFill>
                  <a:srgbClr val="3CB9C6"/>
                </a:solidFill>
                <a:latin typeface="Lucida Sans" panose="020B0602030504020204" pitchFamily="34" charset="0"/>
                <a:hlinkClick r:id="rId6">
                  <a:extLst>
                    <a:ext uri="{A12FA001-AC4F-418D-AE19-62706E023703}">
                      <ahyp:hlinkClr xmlns:ahyp="http://schemas.microsoft.com/office/drawing/2018/hyperlinkcolor" val="tx"/>
                    </a:ext>
                  </a:extLst>
                </a:hlinkClick>
              </a:rPr>
              <a:t>Visa and Immigration guidance</a:t>
            </a:r>
            <a:endParaRPr sz="1000" dirty="0">
              <a:solidFill>
                <a:srgbClr val="3CB9C6"/>
              </a:solidFill>
              <a:latin typeface="Lucida Sans" panose="020B0602030504020204" pitchFamily="34" charset="0"/>
            </a:endParaRPr>
          </a:p>
        </p:txBody>
      </p:sp>
      <p:sp>
        <p:nvSpPr>
          <p:cNvPr id="7" name="object 7"/>
          <p:cNvSpPr/>
          <p:nvPr/>
        </p:nvSpPr>
        <p:spPr>
          <a:xfrm>
            <a:off x="2952505" y="2720974"/>
            <a:ext cx="3816350" cy="412853"/>
          </a:xfrm>
          <a:custGeom>
            <a:avLst/>
            <a:gdLst/>
            <a:ahLst/>
            <a:cxnLst/>
            <a:rect l="l" t="t" r="r" b="b"/>
            <a:pathLst>
              <a:path w="3816350" h="266700">
                <a:moveTo>
                  <a:pt x="3815742" y="266476"/>
                </a:moveTo>
                <a:lnTo>
                  <a:pt x="0" y="266476"/>
                </a:lnTo>
                <a:lnTo>
                  <a:pt x="0" y="0"/>
                </a:lnTo>
                <a:lnTo>
                  <a:pt x="3815742" y="0"/>
                </a:lnTo>
                <a:lnTo>
                  <a:pt x="3815742" y="266476"/>
                </a:lnTo>
                <a:close/>
              </a:path>
            </a:pathLst>
          </a:custGeom>
          <a:solidFill>
            <a:srgbClr val="F4ECEC"/>
          </a:solidFill>
        </p:spPr>
        <p:txBody>
          <a:bodyPr wrap="square" lIns="36000" tIns="36000" rIns="36000" bIns="36000" rtlCol="0">
            <a:noAutofit/>
          </a:bodyPr>
          <a:lstStyle/>
          <a:p>
            <a:r>
              <a:rPr lang="en-GB" sz="1000" dirty="0">
                <a:latin typeface="Lucida Sans" panose="020B0602030504020204" pitchFamily="34" charset="0"/>
              </a:rPr>
              <a:t>Contact the Visa and Immigration Student Advice Service (VISAS) by </a:t>
            </a:r>
            <a:r>
              <a:rPr lang="en-GB" sz="1000" dirty="0">
                <a:solidFill>
                  <a:srgbClr val="3CB9C6"/>
                </a:solidFill>
                <a:latin typeface="Lucida Sans" panose="020B0602030504020204" pitchFamily="34" charset="0"/>
                <a:hlinkClick r:id="rId7">
                  <a:extLst>
                    <a:ext uri="{A12FA001-AC4F-418D-AE19-62706E023703}">
                      <ahyp:hlinkClr xmlns:ahyp="http://schemas.microsoft.com/office/drawing/2018/hyperlinkcolor" val="tx"/>
                    </a:ext>
                  </a:extLst>
                </a:hlinkClick>
              </a:rPr>
              <a:t>email or drop-in online chat</a:t>
            </a:r>
            <a:endParaRPr sz="1000" dirty="0">
              <a:solidFill>
                <a:srgbClr val="3CB9C6"/>
              </a:solidFill>
              <a:latin typeface="Lucida Sans" panose="020B0602030504020204" pitchFamily="34" charset="0"/>
            </a:endParaRPr>
          </a:p>
        </p:txBody>
      </p:sp>
      <p:sp>
        <p:nvSpPr>
          <p:cNvPr id="8" name="object 8"/>
          <p:cNvSpPr txBox="1"/>
          <p:nvPr/>
        </p:nvSpPr>
        <p:spPr>
          <a:xfrm>
            <a:off x="724922" y="2720975"/>
            <a:ext cx="2227580" cy="412852"/>
          </a:xfrm>
          <a:prstGeom prst="rect">
            <a:avLst/>
          </a:prstGeom>
          <a:solidFill>
            <a:srgbClr val="3CB9C6"/>
          </a:solidFill>
        </p:spPr>
        <p:txBody>
          <a:bodyPr vert="horz" wrap="square" lIns="36000" tIns="36000" rIns="36000" bIns="36000" rtlCol="0">
            <a:noAutofit/>
          </a:bodyPr>
          <a:lstStyle/>
          <a:p>
            <a:pPr marL="64135">
              <a:lnSpc>
                <a:spcPct val="100000"/>
              </a:lnSpc>
              <a:spcBef>
                <a:spcPts val="360"/>
              </a:spcBef>
            </a:pPr>
            <a:r>
              <a:rPr sz="1000" dirty="0">
                <a:solidFill>
                  <a:srgbClr val="FFFFFF"/>
                </a:solidFill>
                <a:latin typeface="Lucida Sans" panose="020B0602030504020204" pitchFamily="34" charset="0"/>
                <a:cs typeface="Gill Sans MT"/>
              </a:rPr>
              <a:t>Contact</a:t>
            </a:r>
            <a:r>
              <a:rPr sz="1000" spc="70" dirty="0">
                <a:solidFill>
                  <a:srgbClr val="FFFFFF"/>
                </a:solidFill>
                <a:latin typeface="Lucida Sans" panose="020B0602030504020204" pitchFamily="34" charset="0"/>
                <a:cs typeface="Gill Sans MT"/>
              </a:rPr>
              <a:t> </a:t>
            </a:r>
            <a:r>
              <a:rPr lang="en-GB" sz="1000" dirty="0">
                <a:solidFill>
                  <a:srgbClr val="FFFFFF"/>
                </a:solidFill>
                <a:latin typeface="Lucida Sans" panose="020B0602030504020204" pitchFamily="34" charset="0"/>
                <a:cs typeface="Gill Sans MT"/>
              </a:rPr>
              <a:t>the </a:t>
            </a:r>
            <a:r>
              <a:rPr sz="1000" spc="80" dirty="0">
                <a:solidFill>
                  <a:srgbClr val="FFFFFF"/>
                </a:solidFill>
                <a:latin typeface="Lucida Sans" panose="020B0602030504020204" pitchFamily="34" charset="0"/>
                <a:cs typeface="Gill Sans MT"/>
              </a:rPr>
              <a:t>V</a:t>
            </a:r>
            <a:r>
              <a:rPr lang="en-GB" sz="1000" spc="80" dirty="0">
                <a:solidFill>
                  <a:srgbClr val="FFFFFF"/>
                </a:solidFill>
                <a:latin typeface="Lucida Sans" panose="020B0602030504020204" pitchFamily="34" charset="0"/>
                <a:cs typeface="Gill Sans MT"/>
              </a:rPr>
              <a:t>ISAS</a:t>
            </a:r>
            <a:r>
              <a:rPr sz="1000" spc="70" dirty="0">
                <a:solidFill>
                  <a:srgbClr val="FFFFFF"/>
                </a:solidFill>
                <a:latin typeface="Lucida Sans" panose="020B0602030504020204" pitchFamily="34" charset="0"/>
                <a:cs typeface="Gill Sans MT"/>
              </a:rPr>
              <a:t> </a:t>
            </a:r>
            <a:r>
              <a:rPr sz="1000" spc="35" dirty="0">
                <a:solidFill>
                  <a:srgbClr val="FFFFFF"/>
                </a:solidFill>
                <a:latin typeface="Lucida Sans" panose="020B0602030504020204" pitchFamily="34" charset="0"/>
                <a:cs typeface="Gill Sans MT"/>
              </a:rPr>
              <a:t>Team</a:t>
            </a:r>
            <a:endParaRPr sz="1000" dirty="0">
              <a:latin typeface="Lucida Sans" panose="020B0602030504020204" pitchFamily="34" charset="0"/>
              <a:cs typeface="Gill Sans MT"/>
            </a:endParaRPr>
          </a:p>
        </p:txBody>
      </p:sp>
      <p:sp>
        <p:nvSpPr>
          <p:cNvPr id="11" name="object 11"/>
          <p:cNvSpPr txBox="1"/>
          <p:nvPr/>
        </p:nvSpPr>
        <p:spPr>
          <a:xfrm>
            <a:off x="696841" y="3284877"/>
            <a:ext cx="6083300" cy="436880"/>
          </a:xfrm>
          <a:prstGeom prst="rect">
            <a:avLst/>
          </a:prstGeom>
        </p:spPr>
        <p:txBody>
          <a:bodyPr vert="horz" wrap="square" lIns="0" tIns="12065" rIns="0" bIns="0" rtlCol="0">
            <a:noAutofit/>
          </a:bodyPr>
          <a:lstStyle/>
          <a:p>
            <a:pPr marL="12700">
              <a:lnSpc>
                <a:spcPct val="100000"/>
              </a:lnSpc>
              <a:spcBef>
                <a:spcPts val="95"/>
              </a:spcBef>
              <a:tabLst>
                <a:tab pos="6069965" algn="l"/>
              </a:tabLst>
            </a:pPr>
            <a:r>
              <a:rPr sz="2700" u="heavy" dirty="0">
                <a:uFill>
                  <a:solidFill>
                    <a:srgbClr val="3CB9C6"/>
                  </a:solidFill>
                </a:uFill>
                <a:latin typeface="Lucida Sans" panose="020B0602030504020204" pitchFamily="34" charset="0"/>
                <a:cs typeface="Tahoma"/>
              </a:rPr>
              <a:t>GENERAL</a:t>
            </a:r>
            <a:r>
              <a:rPr sz="2700" u="heavy" spc="-10" dirty="0">
                <a:uFill>
                  <a:solidFill>
                    <a:srgbClr val="3CB9C6"/>
                  </a:solidFill>
                </a:uFill>
                <a:latin typeface="Lucida Sans" panose="020B0602030504020204" pitchFamily="34" charset="0"/>
                <a:cs typeface="Tahoma"/>
              </a:rPr>
              <a:t> INFORMATION</a:t>
            </a:r>
            <a:r>
              <a:rPr sz="2700" u="heavy" dirty="0">
                <a:uFill>
                  <a:solidFill>
                    <a:srgbClr val="3CB9C6"/>
                  </a:solidFill>
                </a:uFill>
                <a:latin typeface="Lucida Sans" panose="020B0602030504020204" pitchFamily="34" charset="0"/>
                <a:cs typeface="Tahoma"/>
              </a:rPr>
              <a:t>	</a:t>
            </a:r>
            <a:endParaRPr sz="2700" dirty="0">
              <a:latin typeface="Lucida Sans" panose="020B0602030504020204" pitchFamily="34" charset="0"/>
              <a:cs typeface="Tahoma"/>
            </a:endParaRPr>
          </a:p>
        </p:txBody>
      </p:sp>
      <p:sp>
        <p:nvSpPr>
          <p:cNvPr id="12" name="object 12"/>
          <p:cNvSpPr txBox="1"/>
          <p:nvPr/>
        </p:nvSpPr>
        <p:spPr>
          <a:xfrm>
            <a:off x="740014" y="3899240"/>
            <a:ext cx="2227580" cy="1154782"/>
          </a:xfrm>
          <a:prstGeom prst="rect">
            <a:avLst/>
          </a:prstGeom>
          <a:solidFill>
            <a:srgbClr val="3CB9C6"/>
          </a:solidFill>
        </p:spPr>
        <p:txBody>
          <a:bodyPr vert="horz" wrap="square" lIns="36000" tIns="36000" rIns="36000" bIns="36000" rtlCol="0">
            <a:noAutofit/>
          </a:bodyPr>
          <a:lstStyle/>
          <a:p>
            <a:pPr marL="64135">
              <a:lnSpc>
                <a:spcPct val="100000"/>
              </a:lnSpc>
              <a:spcBef>
                <a:spcPts val="360"/>
              </a:spcBef>
            </a:pPr>
            <a:r>
              <a:rPr sz="1000" spc="60" dirty="0">
                <a:solidFill>
                  <a:srgbClr val="FFFFFF"/>
                </a:solidFill>
                <a:latin typeface="Lucida Sans" panose="020B0602030504020204" pitchFamily="34" charset="0"/>
                <a:cs typeface="Gill Sans MT"/>
              </a:rPr>
              <a:t>Enabling</a:t>
            </a:r>
            <a:r>
              <a:rPr sz="1000" spc="25" dirty="0">
                <a:solidFill>
                  <a:srgbClr val="FFFFFF"/>
                </a:solidFill>
                <a:latin typeface="Lucida Sans" panose="020B0602030504020204" pitchFamily="34" charset="0"/>
                <a:cs typeface="Gill Sans MT"/>
              </a:rPr>
              <a:t> </a:t>
            </a:r>
            <a:r>
              <a:rPr sz="1000" spc="50" dirty="0">
                <a:solidFill>
                  <a:srgbClr val="FFFFFF"/>
                </a:solidFill>
                <a:latin typeface="Lucida Sans" panose="020B0602030504020204" pitchFamily="34" charset="0"/>
                <a:cs typeface="Gill Sans MT"/>
              </a:rPr>
              <a:t>Services</a:t>
            </a:r>
            <a:r>
              <a:rPr sz="1000" spc="30" dirty="0">
                <a:solidFill>
                  <a:srgbClr val="FFFFFF"/>
                </a:solidFill>
                <a:latin typeface="Lucida Sans" panose="020B0602030504020204" pitchFamily="34" charset="0"/>
                <a:cs typeface="Gill Sans MT"/>
              </a:rPr>
              <a:t> </a:t>
            </a:r>
            <a:r>
              <a:rPr sz="1000" spc="-50" dirty="0">
                <a:solidFill>
                  <a:srgbClr val="FFFFFF"/>
                </a:solidFill>
                <a:latin typeface="Lucida Sans" panose="020B0602030504020204" pitchFamily="34" charset="0"/>
                <a:cs typeface="Gill Sans MT"/>
              </a:rPr>
              <a:t>-</a:t>
            </a:r>
            <a:r>
              <a:rPr sz="1000" spc="30" dirty="0">
                <a:solidFill>
                  <a:srgbClr val="FFFFFF"/>
                </a:solidFill>
                <a:latin typeface="Lucida Sans" panose="020B0602030504020204" pitchFamily="34" charset="0"/>
                <a:cs typeface="Gill Sans MT"/>
              </a:rPr>
              <a:t> </a:t>
            </a:r>
            <a:r>
              <a:rPr sz="1000" dirty="0">
                <a:solidFill>
                  <a:srgbClr val="FFFFFF"/>
                </a:solidFill>
                <a:latin typeface="Lucida Sans" panose="020B0602030504020204" pitchFamily="34" charset="0"/>
                <a:cs typeface="Gill Sans MT"/>
              </a:rPr>
              <a:t>Support</a:t>
            </a:r>
            <a:r>
              <a:rPr sz="1000" spc="30" dirty="0">
                <a:solidFill>
                  <a:srgbClr val="FFFFFF"/>
                </a:solidFill>
                <a:latin typeface="Lucida Sans" panose="020B0602030504020204" pitchFamily="34" charset="0"/>
                <a:cs typeface="Gill Sans MT"/>
              </a:rPr>
              <a:t> </a:t>
            </a:r>
            <a:r>
              <a:rPr sz="1000" spc="40" dirty="0">
                <a:solidFill>
                  <a:srgbClr val="FFFFFF"/>
                </a:solidFill>
                <a:latin typeface="Lucida Sans" panose="020B0602030504020204" pitchFamily="34" charset="0"/>
                <a:cs typeface="Gill Sans MT"/>
              </a:rPr>
              <a:t>Services</a:t>
            </a:r>
            <a:endParaRPr sz="1000" dirty="0">
              <a:latin typeface="Lucida Sans" panose="020B0602030504020204" pitchFamily="34" charset="0"/>
              <a:cs typeface="Gill Sans MT"/>
            </a:endParaRPr>
          </a:p>
        </p:txBody>
      </p:sp>
      <p:sp>
        <p:nvSpPr>
          <p:cNvPr id="13" name="object 13"/>
          <p:cNvSpPr txBox="1"/>
          <p:nvPr/>
        </p:nvSpPr>
        <p:spPr>
          <a:xfrm>
            <a:off x="2967562" y="3899240"/>
            <a:ext cx="3816350" cy="1165705"/>
          </a:xfrm>
          <a:prstGeom prst="rect">
            <a:avLst/>
          </a:prstGeom>
          <a:solidFill>
            <a:srgbClr val="F4ECEC"/>
          </a:solidFill>
        </p:spPr>
        <p:txBody>
          <a:bodyPr vert="horz" wrap="square" lIns="36000" tIns="36000" rIns="36000" bIns="36000" rtlCol="0">
            <a:noAutofit/>
          </a:bodyPr>
          <a:lstStyle/>
          <a:p>
            <a:pPr marL="76200" marR="288925">
              <a:spcBef>
                <a:spcPts val="215"/>
              </a:spcBef>
            </a:pPr>
            <a:r>
              <a:rPr sz="1000" spc="-60" dirty="0">
                <a:latin typeface="Lucida Sans" panose="020B0602030504020204" pitchFamily="34" charset="0"/>
                <a:cs typeface="Gill Sans MT"/>
              </a:rPr>
              <a:t>Our</a:t>
            </a:r>
            <a:r>
              <a:rPr sz="1000" spc="25" dirty="0">
                <a:latin typeface="Lucida Sans" panose="020B0602030504020204" pitchFamily="34" charset="0"/>
                <a:cs typeface="Gill Sans MT"/>
              </a:rPr>
              <a:t> </a:t>
            </a:r>
            <a:r>
              <a:rPr sz="1000" spc="60" dirty="0">
                <a:latin typeface="Lucida Sans" panose="020B0602030504020204" pitchFamily="34" charset="0"/>
                <a:cs typeface="Gill Sans MT"/>
              </a:rPr>
              <a:t>Enabling</a:t>
            </a:r>
            <a:r>
              <a:rPr sz="1000" spc="25" dirty="0">
                <a:latin typeface="Lucida Sans" panose="020B0602030504020204" pitchFamily="34" charset="0"/>
                <a:cs typeface="Gill Sans MT"/>
              </a:rPr>
              <a:t> </a:t>
            </a:r>
            <a:r>
              <a:rPr sz="1000" spc="50" dirty="0">
                <a:latin typeface="Lucida Sans" panose="020B0602030504020204" pitchFamily="34" charset="0"/>
                <a:cs typeface="Gill Sans MT"/>
              </a:rPr>
              <a:t>Services</a:t>
            </a:r>
            <a:r>
              <a:rPr sz="1000" spc="25" dirty="0">
                <a:latin typeface="Lucida Sans" panose="020B0602030504020204" pitchFamily="34" charset="0"/>
                <a:cs typeface="Gill Sans MT"/>
              </a:rPr>
              <a:t> </a:t>
            </a:r>
            <a:r>
              <a:rPr sz="1000" spc="60" dirty="0">
                <a:latin typeface="Lucida Sans" panose="020B0602030504020204" pitchFamily="34" charset="0"/>
                <a:cs typeface="Gill Sans MT"/>
              </a:rPr>
              <a:t>team</a:t>
            </a:r>
            <a:r>
              <a:rPr sz="1000" spc="30" dirty="0">
                <a:latin typeface="Lucida Sans" panose="020B0602030504020204" pitchFamily="34" charset="0"/>
                <a:cs typeface="Gill Sans MT"/>
              </a:rPr>
              <a:t> </a:t>
            </a:r>
            <a:r>
              <a:rPr sz="1000" dirty="0">
                <a:latin typeface="Lucida Sans" panose="020B0602030504020204" pitchFamily="34" charset="0"/>
                <a:cs typeface="Gill Sans MT"/>
              </a:rPr>
              <a:t>provide</a:t>
            </a:r>
            <a:r>
              <a:rPr sz="1000" spc="25" dirty="0">
                <a:latin typeface="Lucida Sans" panose="020B0602030504020204" pitchFamily="34" charset="0"/>
                <a:cs typeface="Gill Sans MT"/>
              </a:rPr>
              <a:t> </a:t>
            </a:r>
            <a:r>
              <a:rPr sz="1000" dirty="0">
                <a:latin typeface="Lucida Sans" panose="020B0602030504020204" pitchFamily="34" charset="0"/>
                <a:cs typeface="Gill Sans MT"/>
              </a:rPr>
              <a:t>support</a:t>
            </a:r>
            <a:r>
              <a:rPr sz="1000" spc="25" dirty="0">
                <a:latin typeface="Lucida Sans" panose="020B0602030504020204" pitchFamily="34" charset="0"/>
                <a:cs typeface="Gill Sans MT"/>
              </a:rPr>
              <a:t> </a:t>
            </a:r>
            <a:r>
              <a:rPr sz="1000" dirty="0">
                <a:latin typeface="Lucida Sans" panose="020B0602030504020204" pitchFamily="34" charset="0"/>
                <a:cs typeface="Gill Sans MT"/>
              </a:rPr>
              <a:t>for</a:t>
            </a:r>
            <a:r>
              <a:rPr sz="1000" spc="30" dirty="0">
                <a:latin typeface="Lucida Sans" panose="020B0602030504020204" pitchFamily="34" charset="0"/>
                <a:cs typeface="Gill Sans MT"/>
              </a:rPr>
              <a:t> </a:t>
            </a:r>
            <a:r>
              <a:rPr sz="1000" spc="50" dirty="0">
                <a:latin typeface="Lucida Sans" panose="020B0602030504020204" pitchFamily="34" charset="0"/>
                <a:cs typeface="Gill Sans MT"/>
              </a:rPr>
              <a:t>students</a:t>
            </a:r>
            <a:r>
              <a:rPr sz="1000" spc="25" dirty="0">
                <a:latin typeface="Lucida Sans" panose="020B0602030504020204" pitchFamily="34" charset="0"/>
                <a:cs typeface="Gill Sans MT"/>
              </a:rPr>
              <a:t> </a:t>
            </a:r>
            <a:r>
              <a:rPr sz="1000" spc="-20" dirty="0">
                <a:latin typeface="Lucida Sans" panose="020B0602030504020204" pitchFamily="34" charset="0"/>
                <a:cs typeface="Gill Sans MT"/>
              </a:rPr>
              <a:t>with </a:t>
            </a:r>
            <a:r>
              <a:rPr sz="1000" dirty="0">
                <a:latin typeface="Lucida Sans" panose="020B0602030504020204" pitchFamily="34" charset="0"/>
                <a:cs typeface="Gill Sans MT"/>
              </a:rPr>
              <a:t>disabilities,</a:t>
            </a:r>
            <a:r>
              <a:rPr sz="1000" spc="165" dirty="0">
                <a:latin typeface="Lucida Sans" panose="020B0602030504020204" pitchFamily="34" charset="0"/>
                <a:cs typeface="Gill Sans MT"/>
              </a:rPr>
              <a:t> </a:t>
            </a:r>
            <a:r>
              <a:rPr sz="1000" spc="50" dirty="0">
                <a:latin typeface="Lucida Sans" panose="020B0602030504020204" pitchFamily="34" charset="0"/>
                <a:cs typeface="Gill Sans MT"/>
              </a:rPr>
              <a:t>mental</a:t>
            </a:r>
            <a:r>
              <a:rPr sz="1000" spc="170" dirty="0">
                <a:latin typeface="Lucida Sans" panose="020B0602030504020204" pitchFamily="34" charset="0"/>
                <a:cs typeface="Gill Sans MT"/>
              </a:rPr>
              <a:t> </a:t>
            </a:r>
            <a:r>
              <a:rPr sz="1000" dirty="0">
                <a:latin typeface="Lucida Sans" panose="020B0602030504020204" pitchFamily="34" charset="0"/>
                <a:cs typeface="Gill Sans MT"/>
              </a:rPr>
              <a:t>health</a:t>
            </a:r>
            <a:r>
              <a:rPr sz="1000" spc="170" dirty="0">
                <a:latin typeface="Lucida Sans" panose="020B0602030504020204" pitchFamily="34" charset="0"/>
                <a:cs typeface="Gill Sans MT"/>
              </a:rPr>
              <a:t> </a:t>
            </a:r>
            <a:r>
              <a:rPr sz="1000" dirty="0">
                <a:latin typeface="Lucida Sans" panose="020B0602030504020204" pitchFamily="34" charset="0"/>
                <a:cs typeface="Gill Sans MT"/>
              </a:rPr>
              <a:t>conditions</a:t>
            </a:r>
            <a:r>
              <a:rPr sz="1000" spc="170" dirty="0">
                <a:latin typeface="Lucida Sans" panose="020B0602030504020204" pitchFamily="34" charset="0"/>
                <a:cs typeface="Gill Sans MT"/>
              </a:rPr>
              <a:t> </a:t>
            </a:r>
            <a:r>
              <a:rPr sz="1000" spc="-20" dirty="0">
                <a:latin typeface="Lucida Sans" panose="020B0602030504020204" pitchFamily="34" charset="0"/>
                <a:cs typeface="Gill Sans MT"/>
              </a:rPr>
              <a:t>or</a:t>
            </a:r>
            <a:r>
              <a:rPr sz="1000" spc="170" dirty="0">
                <a:latin typeface="Lucida Sans" panose="020B0602030504020204" pitchFamily="34" charset="0"/>
                <a:cs typeface="Gill Sans MT"/>
              </a:rPr>
              <a:t> </a:t>
            </a:r>
            <a:r>
              <a:rPr sz="1000" spc="65" dirty="0">
                <a:latin typeface="Lucida Sans" panose="020B0602030504020204" pitchFamily="34" charset="0"/>
                <a:cs typeface="Gill Sans MT"/>
              </a:rPr>
              <a:t>specific</a:t>
            </a:r>
            <a:r>
              <a:rPr sz="1000" spc="170" dirty="0">
                <a:latin typeface="Lucida Sans" panose="020B0602030504020204" pitchFamily="34" charset="0"/>
                <a:cs typeface="Gill Sans MT"/>
              </a:rPr>
              <a:t> </a:t>
            </a:r>
            <a:r>
              <a:rPr sz="1000" spc="35" dirty="0">
                <a:latin typeface="Lucida Sans" panose="020B0602030504020204" pitchFamily="34" charset="0"/>
                <a:cs typeface="Gill Sans MT"/>
              </a:rPr>
              <a:t>learning </a:t>
            </a:r>
            <a:r>
              <a:rPr sz="1000" spc="45" dirty="0">
                <a:latin typeface="Lucida Sans" panose="020B0602030504020204" pitchFamily="34" charset="0"/>
                <a:cs typeface="Gill Sans MT"/>
              </a:rPr>
              <a:t>difficulties.</a:t>
            </a:r>
            <a:r>
              <a:rPr sz="1000" spc="295" dirty="0">
                <a:latin typeface="Lucida Sans" panose="020B0602030504020204" pitchFamily="34" charset="0"/>
                <a:cs typeface="Gill Sans MT"/>
              </a:rPr>
              <a:t>   </a:t>
            </a:r>
            <a:r>
              <a:rPr sz="1000" dirty="0">
                <a:solidFill>
                  <a:srgbClr val="3CB9C6"/>
                </a:solidFill>
                <a:latin typeface="Lucida Sans" panose="020B0602030504020204" pitchFamily="34" charset="0"/>
                <a:hlinkClick r:id="rId8">
                  <a:extLst>
                    <a:ext uri="{A12FA001-AC4F-418D-AE19-62706E023703}">
                      <ahyp:hlinkClr xmlns:ahyp="http://schemas.microsoft.com/office/drawing/2018/hyperlinkcolor" val="tx"/>
                    </a:ext>
                  </a:extLst>
                </a:hlinkClick>
              </a:rPr>
              <a:t>http://www.southampton.ac.uk/edusupport/</a:t>
            </a:r>
            <a:endParaRPr sz="1000" dirty="0">
              <a:solidFill>
                <a:srgbClr val="3CB9C6"/>
              </a:solidFill>
              <a:latin typeface="Lucida Sans" panose="020B0602030504020204" pitchFamily="34" charset="0"/>
            </a:endParaRPr>
          </a:p>
          <a:p>
            <a:pPr>
              <a:spcBef>
                <a:spcPts val="10"/>
              </a:spcBef>
            </a:pPr>
            <a:endParaRPr sz="1000" dirty="0">
              <a:latin typeface="Lucida Sans" panose="020B0602030504020204" pitchFamily="34" charset="0"/>
              <a:cs typeface="Gill Sans MT"/>
            </a:endParaRPr>
          </a:p>
          <a:p>
            <a:pPr marL="76200" marR="203835">
              <a:spcBef>
                <a:spcPts val="5"/>
              </a:spcBef>
            </a:pPr>
            <a:r>
              <a:rPr sz="1000" dirty="0">
                <a:latin typeface="Lucida Sans" panose="020B0602030504020204" pitchFamily="34" charset="0"/>
                <a:cs typeface="Gill Sans MT"/>
              </a:rPr>
              <a:t>For</a:t>
            </a:r>
            <a:r>
              <a:rPr sz="1000" spc="90" dirty="0">
                <a:latin typeface="Lucida Sans" panose="020B0602030504020204" pitchFamily="34" charset="0"/>
                <a:cs typeface="Gill Sans MT"/>
              </a:rPr>
              <a:t> </a:t>
            </a:r>
            <a:r>
              <a:rPr sz="1000" dirty="0">
                <a:latin typeface="Lucida Sans" panose="020B0602030504020204" pitchFamily="34" charset="0"/>
                <a:cs typeface="Gill Sans MT"/>
              </a:rPr>
              <a:t>additional</a:t>
            </a:r>
            <a:r>
              <a:rPr sz="1000" spc="90" dirty="0">
                <a:latin typeface="Lucida Sans" panose="020B0602030504020204" pitchFamily="34" charset="0"/>
                <a:cs typeface="Gill Sans MT"/>
              </a:rPr>
              <a:t> </a:t>
            </a:r>
            <a:r>
              <a:rPr sz="1000" dirty="0">
                <a:latin typeface="Lucida Sans" panose="020B0602030504020204" pitchFamily="34" charset="0"/>
                <a:cs typeface="Gill Sans MT"/>
              </a:rPr>
              <a:t>support</a:t>
            </a:r>
            <a:r>
              <a:rPr sz="1000" spc="90" dirty="0">
                <a:latin typeface="Lucida Sans" panose="020B0602030504020204" pitchFamily="34" charset="0"/>
                <a:cs typeface="Gill Sans MT"/>
              </a:rPr>
              <a:t> </a:t>
            </a:r>
            <a:r>
              <a:rPr sz="1000" dirty="0">
                <a:latin typeface="Lucida Sans" panose="020B0602030504020204" pitchFamily="34" charset="0"/>
                <a:cs typeface="Gill Sans MT"/>
              </a:rPr>
              <a:t>options</a:t>
            </a:r>
            <a:r>
              <a:rPr sz="1000" spc="90" dirty="0">
                <a:latin typeface="Lucida Sans" panose="020B0602030504020204" pitchFamily="34" charset="0"/>
                <a:cs typeface="Gill Sans MT"/>
              </a:rPr>
              <a:t> </a:t>
            </a:r>
            <a:r>
              <a:rPr sz="1000" spc="55" dirty="0">
                <a:latin typeface="Lucida Sans" panose="020B0602030504020204" pitchFamily="34" charset="0"/>
                <a:cs typeface="Gill Sans MT"/>
              </a:rPr>
              <a:t>available</a:t>
            </a:r>
            <a:r>
              <a:rPr sz="1000" spc="90" dirty="0">
                <a:latin typeface="Lucida Sans" panose="020B0602030504020204" pitchFamily="34" charset="0"/>
                <a:cs typeface="Gill Sans MT"/>
              </a:rPr>
              <a:t> </a:t>
            </a:r>
            <a:r>
              <a:rPr sz="1000" dirty="0">
                <a:latin typeface="Lucida Sans" panose="020B0602030504020204" pitchFamily="34" charset="0"/>
                <a:cs typeface="Gill Sans MT"/>
              </a:rPr>
              <a:t>to</a:t>
            </a:r>
            <a:r>
              <a:rPr sz="1000" spc="90" dirty="0">
                <a:latin typeface="Lucida Sans" panose="020B0602030504020204" pitchFamily="34" charset="0"/>
                <a:cs typeface="Gill Sans MT"/>
              </a:rPr>
              <a:t> </a:t>
            </a:r>
            <a:r>
              <a:rPr sz="1000" spc="50" dirty="0">
                <a:latin typeface="Lucida Sans" panose="020B0602030504020204" pitchFamily="34" charset="0"/>
                <a:cs typeface="Gill Sans MT"/>
              </a:rPr>
              <a:t>students</a:t>
            </a:r>
            <a:r>
              <a:rPr sz="1000" spc="90" dirty="0">
                <a:latin typeface="Lucida Sans" panose="020B0602030504020204" pitchFamily="34" charset="0"/>
                <a:cs typeface="Gill Sans MT"/>
              </a:rPr>
              <a:t> </a:t>
            </a:r>
            <a:r>
              <a:rPr sz="1000" spc="65" dirty="0">
                <a:latin typeface="Lucida Sans" panose="020B0602030504020204" pitchFamily="34" charset="0"/>
                <a:cs typeface="Gill Sans MT"/>
              </a:rPr>
              <a:t>please</a:t>
            </a:r>
            <a:r>
              <a:rPr sz="1000" spc="90" dirty="0">
                <a:latin typeface="Lucida Sans" panose="020B0602030504020204" pitchFamily="34" charset="0"/>
                <a:cs typeface="Gill Sans MT"/>
              </a:rPr>
              <a:t> </a:t>
            </a:r>
            <a:r>
              <a:rPr sz="1000" spc="45" dirty="0">
                <a:latin typeface="Lucida Sans" panose="020B0602030504020204" pitchFamily="34" charset="0"/>
                <a:cs typeface="Gill Sans MT"/>
              </a:rPr>
              <a:t>see </a:t>
            </a:r>
            <a:r>
              <a:rPr sz="1000" dirty="0">
                <a:latin typeface="Lucida Sans" panose="020B0602030504020204" pitchFamily="34" charset="0"/>
                <a:cs typeface="Gill Sans MT"/>
              </a:rPr>
              <a:t>our</a:t>
            </a:r>
            <a:r>
              <a:rPr sz="1000" spc="20" dirty="0">
                <a:latin typeface="Lucida Sans" panose="020B0602030504020204" pitchFamily="34" charset="0"/>
                <a:cs typeface="Gill Sans MT"/>
              </a:rPr>
              <a:t> </a:t>
            </a:r>
            <a:r>
              <a:rPr sz="1000" dirty="0">
                <a:solidFill>
                  <a:srgbClr val="3CB9C6"/>
                </a:solidFill>
                <a:latin typeface="Lucida Sans" panose="020B0602030504020204" pitchFamily="34" charset="0"/>
                <a:hlinkClick r:id="rId9">
                  <a:extLst>
                    <a:ext uri="{A12FA001-AC4F-418D-AE19-62706E023703}">
                      <ahyp:hlinkClr xmlns:ahyp="http://schemas.microsoft.com/office/drawing/2018/hyperlinkcolor" val="tx"/>
                    </a:ext>
                  </a:extLst>
                </a:hlinkClick>
              </a:rPr>
              <a:t>support and wellbeing page</a:t>
            </a:r>
            <a:r>
              <a:rPr sz="1000" spc="65" dirty="0">
                <a:uFill>
                  <a:solidFill>
                    <a:srgbClr val="000000"/>
                  </a:solidFill>
                </a:uFill>
                <a:latin typeface="Lucida Sans" panose="020B0602030504020204" pitchFamily="34" charset="0"/>
                <a:cs typeface="Gill Sans MT"/>
              </a:rPr>
              <a:t>.</a:t>
            </a:r>
            <a:endParaRPr sz="1000" dirty="0">
              <a:latin typeface="Lucida Sans" panose="020B0602030504020204" pitchFamily="34" charset="0"/>
              <a:cs typeface="Gill Sans MT"/>
            </a:endParaRPr>
          </a:p>
        </p:txBody>
      </p:sp>
      <p:sp>
        <p:nvSpPr>
          <p:cNvPr id="14" name="object 14"/>
          <p:cNvSpPr txBox="1"/>
          <p:nvPr/>
        </p:nvSpPr>
        <p:spPr>
          <a:xfrm>
            <a:off x="740014" y="5201709"/>
            <a:ext cx="2227580" cy="1396473"/>
          </a:xfrm>
          <a:prstGeom prst="rect">
            <a:avLst/>
          </a:prstGeom>
          <a:solidFill>
            <a:srgbClr val="3CB9C6"/>
          </a:solidFill>
        </p:spPr>
        <p:txBody>
          <a:bodyPr vert="horz" wrap="square" lIns="36000" tIns="36000" rIns="36000" bIns="36000" rtlCol="0">
            <a:noAutofit/>
          </a:bodyPr>
          <a:lstStyle/>
          <a:p>
            <a:pPr marL="64135">
              <a:lnSpc>
                <a:spcPct val="100000"/>
              </a:lnSpc>
              <a:spcBef>
                <a:spcPts val="360"/>
              </a:spcBef>
            </a:pPr>
            <a:r>
              <a:rPr sz="1000" spc="-10" dirty="0">
                <a:solidFill>
                  <a:srgbClr val="FFFFFF"/>
                </a:solidFill>
                <a:latin typeface="Lucida Sans" panose="020B0602030504020204" pitchFamily="34" charset="0"/>
                <a:cs typeface="Gill Sans MT"/>
              </a:rPr>
              <a:t>Airport</a:t>
            </a:r>
            <a:r>
              <a:rPr sz="1000" spc="50" dirty="0">
                <a:solidFill>
                  <a:srgbClr val="FFFFFF"/>
                </a:solidFill>
                <a:latin typeface="Lucida Sans" panose="020B0602030504020204" pitchFamily="34" charset="0"/>
                <a:cs typeface="Gill Sans MT"/>
              </a:rPr>
              <a:t> </a:t>
            </a:r>
            <a:r>
              <a:rPr sz="1000" dirty="0">
                <a:solidFill>
                  <a:srgbClr val="FFFFFF"/>
                </a:solidFill>
                <a:latin typeface="Lucida Sans" panose="020B0602030504020204" pitchFamily="34" charset="0"/>
                <a:cs typeface="Gill Sans MT"/>
              </a:rPr>
              <a:t>Pick-Up</a:t>
            </a:r>
            <a:r>
              <a:rPr sz="1000" spc="50" dirty="0">
                <a:solidFill>
                  <a:srgbClr val="FFFFFF"/>
                </a:solidFill>
                <a:latin typeface="Lucida Sans" panose="020B0602030504020204" pitchFamily="34" charset="0"/>
                <a:cs typeface="Gill Sans MT"/>
              </a:rPr>
              <a:t> </a:t>
            </a:r>
            <a:r>
              <a:rPr sz="1000" dirty="0">
                <a:solidFill>
                  <a:srgbClr val="FFFFFF"/>
                </a:solidFill>
                <a:latin typeface="Lucida Sans" panose="020B0602030504020204" pitchFamily="34" charset="0"/>
                <a:cs typeface="Gill Sans MT"/>
              </a:rPr>
              <a:t>(Meet</a:t>
            </a:r>
            <a:r>
              <a:rPr sz="1000" spc="50" dirty="0">
                <a:solidFill>
                  <a:srgbClr val="FFFFFF"/>
                </a:solidFill>
                <a:latin typeface="Lucida Sans" panose="020B0602030504020204" pitchFamily="34" charset="0"/>
                <a:cs typeface="Gill Sans MT"/>
              </a:rPr>
              <a:t> </a:t>
            </a:r>
            <a:r>
              <a:rPr sz="1000" dirty="0">
                <a:solidFill>
                  <a:srgbClr val="FFFFFF"/>
                </a:solidFill>
                <a:latin typeface="Lucida Sans" panose="020B0602030504020204" pitchFamily="34" charset="0"/>
                <a:cs typeface="Gill Sans MT"/>
              </a:rPr>
              <a:t>&amp;</a:t>
            </a:r>
            <a:r>
              <a:rPr sz="1000" spc="55" dirty="0">
                <a:solidFill>
                  <a:srgbClr val="FFFFFF"/>
                </a:solidFill>
                <a:latin typeface="Lucida Sans" panose="020B0602030504020204" pitchFamily="34" charset="0"/>
                <a:cs typeface="Gill Sans MT"/>
              </a:rPr>
              <a:t> </a:t>
            </a:r>
            <a:r>
              <a:rPr sz="1000" spc="-10" dirty="0">
                <a:solidFill>
                  <a:srgbClr val="FFFFFF"/>
                </a:solidFill>
                <a:latin typeface="Lucida Sans" panose="020B0602030504020204" pitchFamily="34" charset="0"/>
                <a:cs typeface="Gill Sans MT"/>
              </a:rPr>
              <a:t>Greet)</a:t>
            </a:r>
            <a:endParaRPr sz="1000" dirty="0">
              <a:latin typeface="Lucida Sans" panose="020B0602030504020204" pitchFamily="34" charset="0"/>
              <a:cs typeface="Gill Sans MT"/>
            </a:endParaRPr>
          </a:p>
        </p:txBody>
      </p:sp>
      <p:sp>
        <p:nvSpPr>
          <p:cNvPr id="15" name="object 15"/>
          <p:cNvSpPr txBox="1"/>
          <p:nvPr/>
        </p:nvSpPr>
        <p:spPr>
          <a:xfrm>
            <a:off x="2967562" y="5201709"/>
            <a:ext cx="3816350" cy="1396473"/>
          </a:xfrm>
          <a:prstGeom prst="rect">
            <a:avLst/>
          </a:prstGeom>
          <a:solidFill>
            <a:srgbClr val="F4ECEC"/>
          </a:solidFill>
        </p:spPr>
        <p:txBody>
          <a:bodyPr vert="horz" wrap="square" lIns="36000" tIns="36000" rIns="36000" bIns="36000" rtlCol="0">
            <a:noAutofit/>
          </a:bodyPr>
          <a:lstStyle/>
          <a:p>
            <a:pPr marL="76200" marR="143510">
              <a:spcBef>
                <a:spcPts val="215"/>
              </a:spcBef>
            </a:pPr>
            <a:r>
              <a:rPr sz="1000" dirty="0">
                <a:latin typeface="Lucida Sans" panose="020B0602030504020204" pitchFamily="34" charset="0"/>
                <a:cs typeface="Gill Sans MT"/>
              </a:rPr>
              <a:t>The</a:t>
            </a:r>
            <a:r>
              <a:rPr sz="1000" spc="35" dirty="0">
                <a:latin typeface="Lucida Sans" panose="020B0602030504020204" pitchFamily="34" charset="0"/>
                <a:cs typeface="Gill Sans MT"/>
              </a:rPr>
              <a:t> </a:t>
            </a:r>
            <a:r>
              <a:rPr sz="1000" dirty="0">
                <a:latin typeface="Lucida Sans" panose="020B0602030504020204" pitchFamily="34" charset="0"/>
                <a:cs typeface="Gill Sans MT"/>
              </a:rPr>
              <a:t>University</a:t>
            </a:r>
            <a:r>
              <a:rPr sz="1000" spc="35" dirty="0">
                <a:latin typeface="Lucida Sans" panose="020B0602030504020204" pitchFamily="34" charset="0"/>
                <a:cs typeface="Gill Sans MT"/>
              </a:rPr>
              <a:t> </a:t>
            </a:r>
            <a:r>
              <a:rPr sz="1000" spc="50" dirty="0">
                <a:latin typeface="Lucida Sans" panose="020B0602030504020204" pitchFamily="34" charset="0"/>
                <a:cs typeface="Gill Sans MT"/>
              </a:rPr>
              <a:t>offers</a:t>
            </a:r>
            <a:r>
              <a:rPr sz="1000" spc="35" dirty="0">
                <a:latin typeface="Lucida Sans" panose="020B0602030504020204" pitchFamily="34" charset="0"/>
                <a:cs typeface="Gill Sans MT"/>
              </a:rPr>
              <a:t> </a:t>
            </a:r>
            <a:r>
              <a:rPr sz="1000" spc="114" dirty="0">
                <a:latin typeface="Lucida Sans" panose="020B0602030504020204" pitchFamily="34" charset="0"/>
                <a:cs typeface="Gill Sans MT"/>
              </a:rPr>
              <a:t>a</a:t>
            </a:r>
            <a:r>
              <a:rPr sz="1000" spc="35" dirty="0">
                <a:latin typeface="Lucida Sans" panose="020B0602030504020204" pitchFamily="34" charset="0"/>
                <a:cs typeface="Gill Sans MT"/>
              </a:rPr>
              <a:t> </a:t>
            </a:r>
            <a:r>
              <a:rPr sz="1000" dirty="0">
                <a:latin typeface="Lucida Sans" panose="020B0602030504020204" pitchFamily="34" charset="0"/>
                <a:cs typeface="Gill Sans MT"/>
              </a:rPr>
              <a:t>free</a:t>
            </a:r>
            <a:r>
              <a:rPr sz="1000" spc="35" dirty="0">
                <a:latin typeface="Lucida Sans" panose="020B0602030504020204" pitchFamily="34" charset="0"/>
                <a:cs typeface="Gill Sans MT"/>
              </a:rPr>
              <a:t> </a:t>
            </a:r>
            <a:r>
              <a:rPr sz="1000" dirty="0">
                <a:latin typeface="Lucida Sans" panose="020B0602030504020204" pitchFamily="34" charset="0"/>
                <a:cs typeface="Gill Sans MT"/>
              </a:rPr>
              <a:t>Meet</a:t>
            </a:r>
            <a:r>
              <a:rPr sz="1000" spc="35" dirty="0">
                <a:latin typeface="Lucida Sans" panose="020B0602030504020204" pitchFamily="34" charset="0"/>
                <a:cs typeface="Gill Sans MT"/>
              </a:rPr>
              <a:t> </a:t>
            </a:r>
            <a:r>
              <a:rPr sz="1000" spc="65" dirty="0">
                <a:latin typeface="Lucida Sans" panose="020B0602030504020204" pitchFamily="34" charset="0"/>
                <a:cs typeface="Gill Sans MT"/>
              </a:rPr>
              <a:t>and</a:t>
            </a:r>
            <a:r>
              <a:rPr sz="1000" spc="35" dirty="0">
                <a:latin typeface="Lucida Sans" panose="020B0602030504020204" pitchFamily="34" charset="0"/>
                <a:cs typeface="Gill Sans MT"/>
              </a:rPr>
              <a:t> </a:t>
            </a:r>
            <a:r>
              <a:rPr sz="1000" spc="-10" dirty="0">
                <a:latin typeface="Lucida Sans" panose="020B0602030504020204" pitchFamily="34" charset="0"/>
                <a:cs typeface="Gill Sans MT"/>
              </a:rPr>
              <a:t>Greet</a:t>
            </a:r>
            <a:r>
              <a:rPr sz="1000" spc="35" dirty="0">
                <a:latin typeface="Lucida Sans" panose="020B0602030504020204" pitchFamily="34" charset="0"/>
                <a:cs typeface="Gill Sans MT"/>
              </a:rPr>
              <a:t> </a:t>
            </a:r>
            <a:r>
              <a:rPr sz="1000" dirty="0">
                <a:latin typeface="Lucida Sans" panose="020B0602030504020204" pitchFamily="34" charset="0"/>
                <a:cs typeface="Gill Sans MT"/>
              </a:rPr>
              <a:t>airport</a:t>
            </a:r>
            <a:r>
              <a:rPr sz="1000" spc="35" dirty="0">
                <a:latin typeface="Lucida Sans" panose="020B0602030504020204" pitchFamily="34" charset="0"/>
                <a:cs typeface="Gill Sans MT"/>
              </a:rPr>
              <a:t> </a:t>
            </a:r>
            <a:r>
              <a:rPr sz="1000" spc="-10" dirty="0">
                <a:latin typeface="Lucida Sans" panose="020B0602030504020204" pitchFamily="34" charset="0"/>
                <a:cs typeface="Gill Sans MT"/>
              </a:rPr>
              <a:t>collection </a:t>
            </a:r>
            <a:r>
              <a:rPr sz="1000" dirty="0">
                <a:latin typeface="Lucida Sans" panose="020B0602030504020204" pitchFamily="34" charset="0"/>
                <a:cs typeface="Gill Sans MT"/>
              </a:rPr>
              <a:t>service</a:t>
            </a:r>
            <a:r>
              <a:rPr sz="1000" spc="105" dirty="0">
                <a:latin typeface="Lucida Sans" panose="020B0602030504020204" pitchFamily="34" charset="0"/>
                <a:cs typeface="Gill Sans MT"/>
              </a:rPr>
              <a:t> </a:t>
            </a:r>
            <a:r>
              <a:rPr sz="1000" dirty="0">
                <a:latin typeface="Lucida Sans" panose="020B0602030504020204" pitchFamily="34" charset="0"/>
                <a:cs typeface="Gill Sans MT"/>
              </a:rPr>
              <a:t>to</a:t>
            </a:r>
            <a:r>
              <a:rPr sz="1000" spc="110" dirty="0">
                <a:latin typeface="Lucida Sans" panose="020B0602030504020204" pitchFamily="34" charset="0"/>
                <a:cs typeface="Gill Sans MT"/>
              </a:rPr>
              <a:t> </a:t>
            </a:r>
            <a:r>
              <a:rPr sz="1000" dirty="0">
                <a:latin typeface="Lucida Sans" panose="020B0602030504020204" pitchFamily="34" charset="0"/>
                <a:cs typeface="Gill Sans MT"/>
              </a:rPr>
              <a:t>first</a:t>
            </a:r>
            <a:r>
              <a:rPr sz="1000" spc="110" dirty="0">
                <a:latin typeface="Lucida Sans" panose="020B0602030504020204" pitchFamily="34" charset="0"/>
                <a:cs typeface="Gill Sans MT"/>
              </a:rPr>
              <a:t> </a:t>
            </a:r>
            <a:r>
              <a:rPr sz="1000" dirty="0">
                <a:latin typeface="Lucida Sans" panose="020B0602030504020204" pitchFamily="34" charset="0"/>
                <a:cs typeface="Gill Sans MT"/>
              </a:rPr>
              <a:t>time</a:t>
            </a:r>
            <a:r>
              <a:rPr sz="1000" spc="105" dirty="0">
                <a:latin typeface="Lucida Sans" panose="020B0602030504020204" pitchFamily="34" charset="0"/>
                <a:cs typeface="Gill Sans MT"/>
              </a:rPr>
              <a:t> </a:t>
            </a:r>
            <a:r>
              <a:rPr sz="1000" dirty="0">
                <a:latin typeface="Lucida Sans" panose="020B0602030504020204" pitchFamily="34" charset="0"/>
                <a:cs typeface="Gill Sans MT"/>
              </a:rPr>
              <a:t>arriving</a:t>
            </a:r>
            <a:r>
              <a:rPr sz="1000" spc="110" dirty="0">
                <a:latin typeface="Lucida Sans" panose="020B0602030504020204" pitchFamily="34" charset="0"/>
                <a:cs typeface="Gill Sans MT"/>
              </a:rPr>
              <a:t> </a:t>
            </a:r>
            <a:r>
              <a:rPr sz="1000" spc="45" dirty="0">
                <a:latin typeface="Lucida Sans" panose="020B0602030504020204" pitchFamily="34" charset="0"/>
                <a:cs typeface="Gill Sans MT"/>
              </a:rPr>
              <a:t>students.</a:t>
            </a:r>
            <a:r>
              <a:rPr sz="1000" spc="110" dirty="0">
                <a:latin typeface="Lucida Sans" panose="020B0602030504020204" pitchFamily="34" charset="0"/>
                <a:cs typeface="Gill Sans MT"/>
              </a:rPr>
              <a:t> </a:t>
            </a:r>
            <a:r>
              <a:rPr sz="1000" dirty="0">
                <a:latin typeface="Lucida Sans" panose="020B0602030504020204" pitchFamily="34" charset="0"/>
                <a:cs typeface="Gill Sans MT"/>
              </a:rPr>
              <a:t>This</a:t>
            </a:r>
            <a:r>
              <a:rPr sz="1000" spc="105" dirty="0">
                <a:latin typeface="Lucida Sans" panose="020B0602030504020204" pitchFamily="34" charset="0"/>
                <a:cs typeface="Gill Sans MT"/>
              </a:rPr>
              <a:t> </a:t>
            </a:r>
            <a:r>
              <a:rPr sz="1000" dirty="0">
                <a:latin typeface="Lucida Sans" panose="020B0602030504020204" pitchFamily="34" charset="0"/>
                <a:cs typeface="Gill Sans MT"/>
              </a:rPr>
              <a:t>service</a:t>
            </a:r>
            <a:r>
              <a:rPr sz="1000" spc="110" dirty="0">
                <a:latin typeface="Lucida Sans" panose="020B0602030504020204" pitchFamily="34" charset="0"/>
                <a:cs typeface="Gill Sans MT"/>
              </a:rPr>
              <a:t> </a:t>
            </a:r>
            <a:r>
              <a:rPr sz="1000" spc="70" dirty="0">
                <a:latin typeface="Lucida Sans" panose="020B0602030504020204" pitchFamily="34" charset="0"/>
                <a:cs typeface="Gill Sans MT"/>
              </a:rPr>
              <a:t>is</a:t>
            </a:r>
            <a:r>
              <a:rPr sz="1000" spc="110" dirty="0">
                <a:latin typeface="Lucida Sans" panose="020B0602030504020204" pitchFamily="34" charset="0"/>
                <a:cs typeface="Gill Sans MT"/>
              </a:rPr>
              <a:t> </a:t>
            </a:r>
            <a:r>
              <a:rPr sz="1000" spc="55" dirty="0">
                <a:latin typeface="Lucida Sans" panose="020B0602030504020204" pitchFamily="34" charset="0"/>
                <a:cs typeface="Gill Sans MT"/>
              </a:rPr>
              <a:t>available</a:t>
            </a:r>
            <a:r>
              <a:rPr sz="1000" spc="110" dirty="0">
                <a:latin typeface="Lucida Sans" panose="020B0602030504020204" pitchFamily="34" charset="0"/>
                <a:cs typeface="Gill Sans MT"/>
              </a:rPr>
              <a:t> </a:t>
            </a:r>
            <a:r>
              <a:rPr sz="1000" spc="-25" dirty="0">
                <a:latin typeface="Lucida Sans" panose="020B0602030504020204" pitchFamily="34" charset="0"/>
                <a:cs typeface="Gill Sans MT"/>
              </a:rPr>
              <a:t>in </a:t>
            </a:r>
            <a:r>
              <a:rPr sz="1000" dirty="0">
                <a:latin typeface="Lucida Sans" panose="020B0602030504020204" pitchFamily="34" charset="0"/>
                <a:cs typeface="Gill Sans MT"/>
              </a:rPr>
              <a:t>both</a:t>
            </a:r>
            <a:r>
              <a:rPr sz="1000" spc="55" dirty="0">
                <a:latin typeface="Lucida Sans" panose="020B0602030504020204" pitchFamily="34" charset="0"/>
                <a:cs typeface="Gill Sans MT"/>
              </a:rPr>
              <a:t> </a:t>
            </a:r>
            <a:r>
              <a:rPr sz="1000" spc="45" dirty="0">
                <a:latin typeface="Lucida Sans" panose="020B0602030504020204" pitchFamily="34" charset="0"/>
                <a:cs typeface="Gill Sans MT"/>
              </a:rPr>
              <a:t>semester</a:t>
            </a:r>
            <a:r>
              <a:rPr sz="1000" spc="60" dirty="0">
                <a:latin typeface="Lucida Sans" panose="020B0602030504020204" pitchFamily="34" charset="0"/>
                <a:cs typeface="Gill Sans MT"/>
              </a:rPr>
              <a:t> 1</a:t>
            </a:r>
            <a:r>
              <a:rPr sz="1000" spc="55" dirty="0">
                <a:latin typeface="Lucida Sans" panose="020B0602030504020204" pitchFamily="34" charset="0"/>
                <a:cs typeface="Gill Sans MT"/>
              </a:rPr>
              <a:t> </a:t>
            </a:r>
            <a:r>
              <a:rPr sz="1000" spc="65" dirty="0">
                <a:latin typeface="Lucida Sans" panose="020B0602030504020204" pitchFamily="34" charset="0"/>
                <a:cs typeface="Gill Sans MT"/>
              </a:rPr>
              <a:t>and</a:t>
            </a:r>
            <a:r>
              <a:rPr sz="1000" spc="60" dirty="0">
                <a:latin typeface="Lucida Sans" panose="020B0602030504020204" pitchFamily="34" charset="0"/>
                <a:cs typeface="Gill Sans MT"/>
              </a:rPr>
              <a:t> </a:t>
            </a:r>
            <a:r>
              <a:rPr sz="1000" spc="45" dirty="0">
                <a:latin typeface="Lucida Sans" panose="020B0602030504020204" pitchFamily="34" charset="0"/>
                <a:cs typeface="Gill Sans MT"/>
              </a:rPr>
              <a:t>semester</a:t>
            </a:r>
            <a:r>
              <a:rPr sz="1000" spc="60" dirty="0">
                <a:latin typeface="Lucida Sans" panose="020B0602030504020204" pitchFamily="34" charset="0"/>
                <a:cs typeface="Gill Sans MT"/>
              </a:rPr>
              <a:t> 2</a:t>
            </a:r>
            <a:r>
              <a:rPr sz="1000" spc="55" dirty="0">
                <a:latin typeface="Lucida Sans" panose="020B0602030504020204" pitchFamily="34" charset="0"/>
                <a:cs typeface="Gill Sans MT"/>
              </a:rPr>
              <a:t> </a:t>
            </a:r>
            <a:r>
              <a:rPr sz="1000" dirty="0">
                <a:latin typeface="Lucida Sans" panose="020B0602030504020204" pitchFamily="34" charset="0"/>
                <a:cs typeface="Gill Sans MT"/>
              </a:rPr>
              <a:t>from</a:t>
            </a:r>
            <a:r>
              <a:rPr sz="1000" spc="60" dirty="0">
                <a:latin typeface="Lucida Sans" panose="020B0602030504020204" pitchFamily="34" charset="0"/>
                <a:cs typeface="Gill Sans MT"/>
              </a:rPr>
              <a:t> </a:t>
            </a:r>
            <a:r>
              <a:rPr sz="1000" dirty="0">
                <a:latin typeface="Lucida Sans" panose="020B0602030504020204" pitchFamily="34" charset="0"/>
                <a:cs typeface="Gill Sans MT"/>
              </a:rPr>
              <a:t>select</a:t>
            </a:r>
            <a:r>
              <a:rPr sz="1000" spc="55" dirty="0">
                <a:latin typeface="Lucida Sans" panose="020B0602030504020204" pitchFamily="34" charset="0"/>
                <a:cs typeface="Gill Sans MT"/>
              </a:rPr>
              <a:t> </a:t>
            </a:r>
            <a:r>
              <a:rPr sz="1000" dirty="0">
                <a:latin typeface="Lucida Sans" panose="020B0602030504020204" pitchFamily="34" charset="0"/>
                <a:cs typeface="Gill Sans MT"/>
              </a:rPr>
              <a:t>airports</a:t>
            </a:r>
            <a:r>
              <a:rPr sz="1000" spc="60" dirty="0">
                <a:latin typeface="Lucida Sans" panose="020B0602030504020204" pitchFamily="34" charset="0"/>
                <a:cs typeface="Gill Sans MT"/>
              </a:rPr>
              <a:t> </a:t>
            </a:r>
            <a:r>
              <a:rPr sz="1000" spc="-20" dirty="0">
                <a:latin typeface="Lucida Sans" panose="020B0602030504020204" pitchFamily="34" charset="0"/>
                <a:cs typeface="Gill Sans MT"/>
              </a:rPr>
              <a:t>only.</a:t>
            </a:r>
            <a:endParaRPr sz="1000" dirty="0">
              <a:latin typeface="Lucida Sans" panose="020B0602030504020204" pitchFamily="34" charset="0"/>
              <a:cs typeface="Gill Sans MT"/>
            </a:endParaRPr>
          </a:p>
          <a:p>
            <a:pPr>
              <a:spcBef>
                <a:spcPts val="10"/>
              </a:spcBef>
            </a:pPr>
            <a:endParaRPr sz="1150" dirty="0">
              <a:latin typeface="Lucida Sans" panose="020B0602030504020204" pitchFamily="34" charset="0"/>
              <a:cs typeface="Gill Sans MT"/>
            </a:endParaRPr>
          </a:p>
          <a:p>
            <a:pPr marL="76200" marR="468630">
              <a:spcBef>
                <a:spcPts val="5"/>
              </a:spcBef>
            </a:pPr>
            <a:r>
              <a:rPr sz="1000" dirty="0">
                <a:latin typeface="Lucida Sans" panose="020B0602030504020204" pitchFamily="34" charset="0"/>
                <a:cs typeface="Gill Sans MT"/>
              </a:rPr>
              <a:t>For</a:t>
            </a:r>
            <a:r>
              <a:rPr sz="1000" spc="50" dirty="0">
                <a:latin typeface="Lucida Sans" panose="020B0602030504020204" pitchFamily="34" charset="0"/>
                <a:cs typeface="Gill Sans MT"/>
              </a:rPr>
              <a:t> </a:t>
            </a:r>
            <a:r>
              <a:rPr sz="1000" spc="114" dirty="0">
                <a:latin typeface="Lucida Sans" panose="020B0602030504020204" pitchFamily="34" charset="0"/>
                <a:cs typeface="Gill Sans MT"/>
              </a:rPr>
              <a:t>a</a:t>
            </a:r>
            <a:r>
              <a:rPr sz="1000" spc="55" dirty="0">
                <a:latin typeface="Lucida Sans" panose="020B0602030504020204" pitchFamily="34" charset="0"/>
                <a:cs typeface="Gill Sans MT"/>
              </a:rPr>
              <a:t> </a:t>
            </a:r>
            <a:r>
              <a:rPr sz="1000" dirty="0">
                <a:latin typeface="Lucida Sans" panose="020B0602030504020204" pitchFamily="34" charset="0"/>
                <a:cs typeface="Gill Sans MT"/>
              </a:rPr>
              <a:t>list</a:t>
            </a:r>
            <a:r>
              <a:rPr sz="1000" spc="55" dirty="0">
                <a:latin typeface="Lucida Sans" panose="020B0602030504020204" pitchFamily="34" charset="0"/>
                <a:cs typeface="Gill Sans MT"/>
              </a:rPr>
              <a:t> </a:t>
            </a:r>
            <a:r>
              <a:rPr sz="1000" spc="50" dirty="0">
                <a:latin typeface="Lucida Sans" panose="020B0602030504020204" pitchFamily="34" charset="0"/>
                <a:cs typeface="Gill Sans MT"/>
              </a:rPr>
              <a:t>of</a:t>
            </a:r>
            <a:r>
              <a:rPr sz="1000" spc="55" dirty="0">
                <a:latin typeface="Lucida Sans" panose="020B0602030504020204" pitchFamily="34" charset="0"/>
                <a:cs typeface="Gill Sans MT"/>
              </a:rPr>
              <a:t> </a:t>
            </a:r>
            <a:r>
              <a:rPr sz="1000" dirty="0">
                <a:latin typeface="Lucida Sans" panose="020B0602030504020204" pitchFamily="34" charset="0"/>
                <a:cs typeface="Gill Sans MT"/>
              </a:rPr>
              <a:t>airports</a:t>
            </a:r>
            <a:r>
              <a:rPr sz="1000" spc="55" dirty="0">
                <a:latin typeface="Lucida Sans" panose="020B0602030504020204" pitchFamily="34" charset="0"/>
                <a:cs typeface="Gill Sans MT"/>
              </a:rPr>
              <a:t> </a:t>
            </a:r>
            <a:r>
              <a:rPr sz="1000" spc="65" dirty="0">
                <a:latin typeface="Lucida Sans" panose="020B0602030504020204" pitchFamily="34" charset="0"/>
                <a:cs typeface="Gill Sans MT"/>
              </a:rPr>
              <a:t>and</a:t>
            </a:r>
            <a:r>
              <a:rPr sz="1000" spc="55" dirty="0">
                <a:latin typeface="Lucida Sans" panose="020B0602030504020204" pitchFamily="34" charset="0"/>
                <a:cs typeface="Gill Sans MT"/>
              </a:rPr>
              <a:t> </a:t>
            </a:r>
            <a:r>
              <a:rPr sz="1000" dirty="0">
                <a:latin typeface="Lucida Sans" panose="020B0602030504020204" pitchFamily="34" charset="0"/>
                <a:cs typeface="Gill Sans MT"/>
              </a:rPr>
              <a:t>more</a:t>
            </a:r>
            <a:r>
              <a:rPr sz="1000" spc="55" dirty="0">
                <a:latin typeface="Lucida Sans" panose="020B0602030504020204" pitchFamily="34" charset="0"/>
                <a:cs typeface="Gill Sans MT"/>
              </a:rPr>
              <a:t> </a:t>
            </a:r>
            <a:r>
              <a:rPr sz="1000" dirty="0">
                <a:latin typeface="Lucida Sans" panose="020B0602030504020204" pitchFamily="34" charset="0"/>
                <a:cs typeface="Gill Sans MT"/>
              </a:rPr>
              <a:t>information</a:t>
            </a:r>
            <a:r>
              <a:rPr sz="1000" spc="55" dirty="0">
                <a:latin typeface="Lucida Sans" panose="020B0602030504020204" pitchFamily="34" charset="0"/>
                <a:cs typeface="Gill Sans MT"/>
              </a:rPr>
              <a:t> </a:t>
            </a:r>
            <a:r>
              <a:rPr sz="1000" spc="70" dirty="0">
                <a:latin typeface="Lucida Sans" panose="020B0602030504020204" pitchFamily="34" charset="0"/>
                <a:cs typeface="Gill Sans MT"/>
              </a:rPr>
              <a:t>see</a:t>
            </a:r>
            <a:r>
              <a:rPr lang="en-GB" sz="1000" spc="70" dirty="0">
                <a:latin typeface="Lucida Sans" panose="020B0602030504020204" pitchFamily="34" charset="0"/>
                <a:cs typeface="Gill Sans MT"/>
              </a:rPr>
              <a:t> </a:t>
            </a:r>
            <a:r>
              <a:rPr lang="en-GB" sz="1000" dirty="0">
                <a:solidFill>
                  <a:srgbClr val="3CB9C6"/>
                </a:solidFill>
                <a:latin typeface="Lucida Sans" panose="020B0602030504020204" pitchFamily="34" charset="0"/>
                <a:hlinkClick r:id="rId10">
                  <a:extLst>
                    <a:ext uri="{A12FA001-AC4F-418D-AE19-62706E023703}">
                      <ahyp:hlinkClr xmlns:ahyp="http://schemas.microsoft.com/office/drawing/2018/hyperlinkcolor" val="tx"/>
                    </a:ext>
                  </a:extLst>
                </a:hlinkClick>
              </a:rPr>
              <a:t>https://www.southampton.ac.uk/welcome/meet-and-greet</a:t>
            </a:r>
            <a:endParaRPr sz="1000" dirty="0">
              <a:solidFill>
                <a:srgbClr val="3CB9C6"/>
              </a:solidFill>
              <a:latin typeface="Lucida Sans" panose="020B0602030504020204" pitchFamily="34" charset="0"/>
            </a:endParaRPr>
          </a:p>
        </p:txBody>
      </p:sp>
      <p:sp>
        <p:nvSpPr>
          <p:cNvPr id="17" name="object 17"/>
          <p:cNvSpPr txBox="1"/>
          <p:nvPr/>
        </p:nvSpPr>
        <p:spPr>
          <a:xfrm>
            <a:off x="739114" y="6745869"/>
            <a:ext cx="2227580" cy="2566406"/>
          </a:xfrm>
          <a:prstGeom prst="rect">
            <a:avLst/>
          </a:prstGeom>
          <a:solidFill>
            <a:srgbClr val="3CB9C6"/>
          </a:solidFill>
        </p:spPr>
        <p:txBody>
          <a:bodyPr vert="horz" wrap="square" lIns="36000" tIns="36000" rIns="36000" bIns="36000" rtlCol="0">
            <a:noAutofit/>
          </a:bodyPr>
          <a:lstStyle/>
          <a:p>
            <a:pPr marL="64135">
              <a:lnSpc>
                <a:spcPct val="100000"/>
              </a:lnSpc>
              <a:spcBef>
                <a:spcPts val="360"/>
              </a:spcBef>
            </a:pPr>
            <a:r>
              <a:rPr sz="1000" dirty="0">
                <a:solidFill>
                  <a:srgbClr val="FFFFFF"/>
                </a:solidFill>
                <a:latin typeface="Lucida Sans" panose="020B0602030504020204" pitchFamily="34" charset="0"/>
                <a:cs typeface="Gill Sans MT"/>
              </a:rPr>
              <a:t>University</a:t>
            </a:r>
            <a:r>
              <a:rPr sz="1000" spc="150" dirty="0">
                <a:solidFill>
                  <a:srgbClr val="FFFFFF"/>
                </a:solidFill>
                <a:latin typeface="Lucida Sans" panose="020B0602030504020204" pitchFamily="34" charset="0"/>
                <a:cs typeface="Gill Sans MT"/>
              </a:rPr>
              <a:t> </a:t>
            </a:r>
            <a:r>
              <a:rPr sz="1000" spc="-10" dirty="0">
                <a:solidFill>
                  <a:srgbClr val="FFFFFF"/>
                </a:solidFill>
                <a:latin typeface="Lucida Sans" panose="020B0602030504020204" pitchFamily="34" charset="0"/>
                <a:cs typeface="Gill Sans MT"/>
              </a:rPr>
              <a:t>Accommodation</a:t>
            </a:r>
            <a:endParaRPr sz="1000" dirty="0">
              <a:latin typeface="Lucida Sans" panose="020B0602030504020204" pitchFamily="34" charset="0"/>
              <a:cs typeface="Gill Sans MT"/>
            </a:endParaRPr>
          </a:p>
        </p:txBody>
      </p:sp>
      <p:sp>
        <p:nvSpPr>
          <p:cNvPr id="20" name="object 20"/>
          <p:cNvSpPr txBox="1"/>
          <p:nvPr/>
        </p:nvSpPr>
        <p:spPr>
          <a:xfrm>
            <a:off x="755456" y="9400129"/>
            <a:ext cx="2228215" cy="597946"/>
          </a:xfrm>
          <a:prstGeom prst="rect">
            <a:avLst/>
          </a:prstGeom>
          <a:solidFill>
            <a:srgbClr val="3CB9C6"/>
          </a:solidFill>
        </p:spPr>
        <p:txBody>
          <a:bodyPr vert="horz" wrap="square" lIns="36000" tIns="36000" rIns="36000" bIns="36000" rtlCol="0">
            <a:noAutofit/>
          </a:bodyPr>
          <a:lstStyle/>
          <a:p>
            <a:pPr marL="73660">
              <a:lnSpc>
                <a:spcPct val="100000"/>
              </a:lnSpc>
              <a:spcBef>
                <a:spcPts val="395"/>
              </a:spcBef>
            </a:pPr>
            <a:r>
              <a:rPr sz="1000" dirty="0">
                <a:solidFill>
                  <a:srgbClr val="FFFFFF"/>
                </a:solidFill>
                <a:latin typeface="Lucida Sans" panose="020B0602030504020204" pitchFamily="34" charset="0"/>
                <a:cs typeface="Gill Sans MT"/>
              </a:rPr>
              <a:t>Cost</a:t>
            </a:r>
            <a:r>
              <a:rPr sz="1000" spc="-5" dirty="0">
                <a:solidFill>
                  <a:srgbClr val="FFFFFF"/>
                </a:solidFill>
                <a:latin typeface="Lucida Sans" panose="020B0602030504020204" pitchFamily="34" charset="0"/>
                <a:cs typeface="Gill Sans MT"/>
              </a:rPr>
              <a:t> </a:t>
            </a:r>
            <a:r>
              <a:rPr sz="1000" spc="50" dirty="0">
                <a:solidFill>
                  <a:srgbClr val="FFFFFF"/>
                </a:solidFill>
                <a:latin typeface="Lucida Sans" panose="020B0602030504020204" pitchFamily="34" charset="0"/>
                <a:cs typeface="Gill Sans MT"/>
              </a:rPr>
              <a:t>of</a:t>
            </a:r>
            <a:r>
              <a:rPr sz="1000" spc="-5" dirty="0">
                <a:solidFill>
                  <a:srgbClr val="FFFFFF"/>
                </a:solidFill>
                <a:latin typeface="Lucida Sans" panose="020B0602030504020204" pitchFamily="34" charset="0"/>
                <a:cs typeface="Gill Sans MT"/>
              </a:rPr>
              <a:t> </a:t>
            </a:r>
            <a:r>
              <a:rPr sz="1000" spc="-10" dirty="0">
                <a:solidFill>
                  <a:srgbClr val="FFFFFF"/>
                </a:solidFill>
                <a:latin typeface="Lucida Sans" panose="020B0602030504020204" pitchFamily="34" charset="0"/>
                <a:cs typeface="Gill Sans MT"/>
              </a:rPr>
              <a:t>living</a:t>
            </a:r>
            <a:endParaRPr sz="1000">
              <a:latin typeface="Lucida Sans" panose="020B0602030504020204" pitchFamily="34" charset="0"/>
              <a:cs typeface="Gill Sans MT"/>
            </a:endParaRPr>
          </a:p>
        </p:txBody>
      </p:sp>
      <p:sp>
        <p:nvSpPr>
          <p:cNvPr id="21" name="object 21"/>
          <p:cNvSpPr txBox="1"/>
          <p:nvPr/>
        </p:nvSpPr>
        <p:spPr>
          <a:xfrm>
            <a:off x="2983076" y="9400129"/>
            <a:ext cx="3815715" cy="597946"/>
          </a:xfrm>
          <a:prstGeom prst="rect">
            <a:avLst/>
          </a:prstGeom>
          <a:solidFill>
            <a:srgbClr val="F4ECEC"/>
          </a:solidFill>
        </p:spPr>
        <p:txBody>
          <a:bodyPr vert="horz" wrap="square" lIns="36000" tIns="36000" rIns="36000" bIns="36000" rtlCol="0">
            <a:noAutofit/>
          </a:bodyPr>
          <a:lstStyle/>
          <a:p>
            <a:pPr marL="76200" marR="118110">
              <a:lnSpc>
                <a:spcPct val="112400"/>
              </a:lnSpc>
              <a:spcBef>
                <a:spcPts val="150"/>
              </a:spcBef>
            </a:pPr>
            <a:r>
              <a:rPr sz="1000" dirty="0">
                <a:latin typeface="Lucida Sans" panose="020B0602030504020204" pitchFamily="34" charset="0"/>
                <a:cs typeface="Gill Sans MT"/>
              </a:rPr>
              <a:t>Approximately</a:t>
            </a:r>
            <a:r>
              <a:rPr sz="1000" spc="110" dirty="0">
                <a:latin typeface="Lucida Sans" panose="020B0602030504020204" pitchFamily="34" charset="0"/>
                <a:cs typeface="Gill Sans MT"/>
              </a:rPr>
              <a:t> </a:t>
            </a:r>
            <a:r>
              <a:rPr sz="1000" dirty="0">
                <a:latin typeface="Lucida Sans" panose="020B0602030504020204" pitchFamily="34" charset="0"/>
                <a:cs typeface="Gill Sans MT"/>
              </a:rPr>
              <a:t>£1,000</a:t>
            </a:r>
            <a:r>
              <a:rPr sz="1000" spc="110" dirty="0">
                <a:latin typeface="Lucida Sans" panose="020B0602030504020204" pitchFamily="34" charset="0"/>
                <a:cs typeface="Gill Sans MT"/>
              </a:rPr>
              <a:t> </a:t>
            </a:r>
            <a:r>
              <a:rPr sz="1000" dirty="0">
                <a:latin typeface="Lucida Sans" panose="020B0602030504020204" pitchFamily="34" charset="0"/>
                <a:cs typeface="Gill Sans MT"/>
              </a:rPr>
              <a:t>per</a:t>
            </a:r>
            <a:r>
              <a:rPr sz="1000" spc="110" dirty="0">
                <a:latin typeface="Lucida Sans" panose="020B0602030504020204" pitchFamily="34" charset="0"/>
                <a:cs typeface="Gill Sans MT"/>
              </a:rPr>
              <a:t> </a:t>
            </a:r>
            <a:r>
              <a:rPr sz="1000" dirty="0">
                <a:latin typeface="Lucida Sans" panose="020B0602030504020204" pitchFamily="34" charset="0"/>
                <a:cs typeface="Gill Sans MT"/>
              </a:rPr>
              <a:t>month,</a:t>
            </a:r>
            <a:r>
              <a:rPr sz="1000" spc="110" dirty="0">
                <a:latin typeface="Lucida Sans" panose="020B0602030504020204" pitchFamily="34" charset="0"/>
                <a:cs typeface="Gill Sans MT"/>
              </a:rPr>
              <a:t> </a:t>
            </a:r>
            <a:r>
              <a:rPr sz="1000" spc="50" dirty="0">
                <a:latin typeface="Lucida Sans" panose="020B0602030504020204" pitchFamily="34" charset="0"/>
                <a:cs typeface="Gill Sans MT"/>
              </a:rPr>
              <a:t>depending</a:t>
            </a:r>
            <a:r>
              <a:rPr sz="1000" spc="110" dirty="0">
                <a:latin typeface="Lucida Sans" panose="020B0602030504020204" pitchFamily="34" charset="0"/>
                <a:cs typeface="Gill Sans MT"/>
              </a:rPr>
              <a:t> </a:t>
            </a:r>
            <a:r>
              <a:rPr sz="1000" dirty="0">
                <a:latin typeface="Lucida Sans" panose="020B0602030504020204" pitchFamily="34" charset="0"/>
                <a:cs typeface="Gill Sans MT"/>
              </a:rPr>
              <a:t>on</a:t>
            </a:r>
            <a:r>
              <a:rPr sz="1000" spc="110" dirty="0">
                <a:latin typeface="Lucida Sans" panose="020B0602030504020204" pitchFamily="34" charset="0"/>
                <a:cs typeface="Gill Sans MT"/>
              </a:rPr>
              <a:t> </a:t>
            </a:r>
            <a:r>
              <a:rPr sz="1000" spc="40" dirty="0">
                <a:latin typeface="Lucida Sans" panose="020B0602030504020204" pitchFamily="34" charset="0"/>
                <a:cs typeface="Gill Sans MT"/>
              </a:rPr>
              <a:t>accommodation </a:t>
            </a:r>
            <a:r>
              <a:rPr sz="1000" spc="65" dirty="0">
                <a:latin typeface="Lucida Sans" panose="020B0602030504020204" pitchFamily="34" charset="0"/>
                <a:cs typeface="Gill Sans MT"/>
              </a:rPr>
              <a:t>and</a:t>
            </a:r>
            <a:r>
              <a:rPr sz="1000" spc="100" dirty="0">
                <a:latin typeface="Lucida Sans" panose="020B0602030504020204" pitchFamily="34" charset="0"/>
                <a:cs typeface="Gill Sans MT"/>
              </a:rPr>
              <a:t> </a:t>
            </a:r>
            <a:r>
              <a:rPr sz="1000" dirty="0">
                <a:latin typeface="Lucida Sans" panose="020B0602030504020204" pitchFamily="34" charset="0"/>
                <a:cs typeface="Gill Sans MT"/>
              </a:rPr>
              <a:t>living</a:t>
            </a:r>
            <a:r>
              <a:rPr sz="1000" spc="100" dirty="0">
                <a:latin typeface="Lucida Sans" panose="020B0602030504020204" pitchFamily="34" charset="0"/>
                <a:cs typeface="Gill Sans MT"/>
              </a:rPr>
              <a:t> </a:t>
            </a:r>
            <a:r>
              <a:rPr sz="1000" spc="55" dirty="0">
                <a:latin typeface="Lucida Sans" panose="020B0602030504020204" pitchFamily="34" charset="0"/>
                <a:cs typeface="Gill Sans MT"/>
              </a:rPr>
              <a:t>expenses.</a:t>
            </a:r>
            <a:r>
              <a:rPr sz="1000" spc="100" dirty="0">
                <a:latin typeface="Lucida Sans" panose="020B0602030504020204" pitchFamily="34" charset="0"/>
                <a:cs typeface="Gill Sans MT"/>
              </a:rPr>
              <a:t> </a:t>
            </a:r>
            <a:r>
              <a:rPr lang="en-GB" sz="1000" spc="55" dirty="0">
                <a:latin typeface="Lucida Sans" panose="020B0602030504020204" pitchFamily="34" charset="0"/>
              </a:rPr>
              <a:t>See guidance on </a:t>
            </a:r>
            <a:r>
              <a:rPr lang="en-GB" sz="1000" dirty="0">
                <a:solidFill>
                  <a:srgbClr val="3CB9C6"/>
                </a:solidFill>
                <a:latin typeface="Lucida Sans" panose="020B0602030504020204" pitchFamily="34" charset="0"/>
                <a:hlinkClick r:id="rId11">
                  <a:extLst>
                    <a:ext uri="{A12FA001-AC4F-418D-AE19-62706E023703}">
                      <ahyp:hlinkClr xmlns:ahyp="http://schemas.microsoft.com/office/drawing/2018/hyperlinkcolor" val="tx"/>
                    </a:ext>
                  </a:extLst>
                </a:hlinkClick>
              </a:rPr>
              <a:t>student</a:t>
            </a:r>
            <a:r>
              <a:rPr sz="1000" dirty="0">
                <a:solidFill>
                  <a:srgbClr val="3CB9C6"/>
                </a:solidFill>
                <a:latin typeface="Lucida Sans" panose="020B0602030504020204" pitchFamily="34" charset="0"/>
                <a:hlinkClick r:id="rId11">
                  <a:extLst>
                    <a:ext uri="{A12FA001-AC4F-418D-AE19-62706E023703}">
                      <ahyp:hlinkClr xmlns:ahyp="http://schemas.microsoft.com/office/drawing/2018/hyperlinkcolor" val="tx"/>
                    </a:ext>
                  </a:extLst>
                </a:hlinkClick>
              </a:rPr>
              <a:t> living costs in Southampton</a:t>
            </a:r>
            <a:endParaRPr sz="1000" dirty="0">
              <a:solidFill>
                <a:srgbClr val="3CB9C6"/>
              </a:solidFill>
              <a:latin typeface="Lucida Sans" panose="020B0602030504020204" pitchFamily="34" charset="0"/>
            </a:endParaRPr>
          </a:p>
        </p:txBody>
      </p:sp>
      <p:pic>
        <p:nvPicPr>
          <p:cNvPr id="22" name="object 22"/>
          <p:cNvPicPr/>
          <p:nvPr/>
        </p:nvPicPr>
        <p:blipFill>
          <a:blip r:embed="rId12" cstate="print"/>
          <a:stretch>
            <a:fillRect/>
          </a:stretch>
        </p:blipFill>
        <p:spPr>
          <a:xfrm>
            <a:off x="4976552" y="0"/>
            <a:ext cx="2579438" cy="135375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68074" y="1068429"/>
            <a:ext cx="2227580" cy="1081046"/>
          </a:xfrm>
          <a:prstGeom prst="rect">
            <a:avLst/>
          </a:prstGeom>
          <a:solidFill>
            <a:srgbClr val="3CB9C6"/>
          </a:solidFill>
        </p:spPr>
        <p:txBody>
          <a:bodyPr vert="horz" wrap="square" lIns="36000" tIns="36000" rIns="36000" bIns="36000" rtlCol="0">
            <a:noAutofit/>
          </a:bodyPr>
          <a:lstStyle/>
          <a:p>
            <a:pPr marL="64135">
              <a:lnSpc>
                <a:spcPct val="100000"/>
              </a:lnSpc>
              <a:spcBef>
                <a:spcPts val="360"/>
              </a:spcBef>
            </a:pPr>
            <a:r>
              <a:rPr sz="1000" spc="-10" dirty="0">
                <a:solidFill>
                  <a:srgbClr val="FFFFFF"/>
                </a:solidFill>
                <a:latin typeface="Lucida Sans" panose="020B0602030504020204" pitchFamily="34" charset="0"/>
                <a:cs typeface="Trebuchet MS"/>
              </a:rPr>
              <a:t>Transcripts</a:t>
            </a:r>
            <a:endParaRPr sz="1000">
              <a:latin typeface="Lucida Sans" panose="020B0602030504020204" pitchFamily="34" charset="0"/>
              <a:cs typeface="Trebuchet MS"/>
            </a:endParaRPr>
          </a:p>
        </p:txBody>
      </p:sp>
      <p:sp>
        <p:nvSpPr>
          <p:cNvPr id="3" name="object 3"/>
          <p:cNvSpPr txBox="1"/>
          <p:nvPr/>
        </p:nvSpPr>
        <p:spPr>
          <a:xfrm>
            <a:off x="3095585" y="1068429"/>
            <a:ext cx="3816350" cy="1081046"/>
          </a:xfrm>
          <a:prstGeom prst="rect">
            <a:avLst/>
          </a:prstGeom>
          <a:solidFill>
            <a:srgbClr val="F4ECEC"/>
          </a:solidFill>
        </p:spPr>
        <p:txBody>
          <a:bodyPr vert="horz" wrap="square" lIns="36000" tIns="36000" rIns="36000" bIns="36000" rtlCol="0">
            <a:noAutofit/>
          </a:bodyPr>
          <a:lstStyle/>
          <a:p>
            <a:pPr marL="76200" marR="421640">
              <a:spcBef>
                <a:spcPts val="215"/>
              </a:spcBef>
            </a:pPr>
            <a:r>
              <a:rPr sz="1000" dirty="0">
                <a:latin typeface="Lucida Sans" panose="020B0602030504020204" pitchFamily="34" charset="0"/>
                <a:cs typeface="Trebuchet MS"/>
              </a:rPr>
              <a:t>Students</a:t>
            </a:r>
            <a:r>
              <a:rPr sz="1000" spc="-35" dirty="0">
                <a:latin typeface="Lucida Sans" panose="020B0602030504020204" pitchFamily="34" charset="0"/>
                <a:cs typeface="Trebuchet MS"/>
              </a:rPr>
              <a:t> </a:t>
            </a:r>
            <a:r>
              <a:rPr sz="1000" dirty="0">
                <a:latin typeface="Lucida Sans" panose="020B0602030504020204" pitchFamily="34" charset="0"/>
                <a:cs typeface="Trebuchet MS"/>
              </a:rPr>
              <a:t>can</a:t>
            </a:r>
            <a:r>
              <a:rPr sz="1000" spc="-30" dirty="0">
                <a:latin typeface="Lucida Sans" panose="020B0602030504020204" pitchFamily="34" charset="0"/>
                <a:cs typeface="Trebuchet MS"/>
              </a:rPr>
              <a:t> </a:t>
            </a:r>
            <a:r>
              <a:rPr sz="1000" spc="-20" dirty="0">
                <a:latin typeface="Lucida Sans" panose="020B0602030504020204" pitchFamily="34" charset="0"/>
                <a:cs typeface="Trebuchet MS"/>
              </a:rPr>
              <a:t>obtain</a:t>
            </a:r>
            <a:r>
              <a:rPr sz="1000" spc="-30" dirty="0">
                <a:latin typeface="Lucida Sans" panose="020B0602030504020204" pitchFamily="34" charset="0"/>
                <a:cs typeface="Trebuchet MS"/>
              </a:rPr>
              <a:t> </a:t>
            </a:r>
            <a:r>
              <a:rPr sz="1000" dirty="0">
                <a:latin typeface="Lucida Sans" panose="020B0602030504020204" pitchFamily="34" charset="0"/>
                <a:cs typeface="Trebuchet MS"/>
              </a:rPr>
              <a:t>an</a:t>
            </a:r>
            <a:r>
              <a:rPr sz="1000" spc="-30" dirty="0">
                <a:latin typeface="Lucida Sans" panose="020B0602030504020204" pitchFamily="34" charset="0"/>
                <a:cs typeface="Trebuchet MS"/>
              </a:rPr>
              <a:t> </a:t>
            </a:r>
            <a:r>
              <a:rPr sz="1000" spc="-25" dirty="0">
                <a:latin typeface="Lucida Sans" panose="020B0602030504020204" pitchFamily="34" charset="0"/>
                <a:cs typeface="Trebuchet MS"/>
              </a:rPr>
              <a:t>electronic</a:t>
            </a:r>
            <a:r>
              <a:rPr sz="1000" spc="-30" dirty="0">
                <a:latin typeface="Lucida Sans" panose="020B0602030504020204" pitchFamily="34" charset="0"/>
                <a:cs typeface="Trebuchet MS"/>
              </a:rPr>
              <a:t> </a:t>
            </a:r>
            <a:r>
              <a:rPr sz="1000" dirty="0">
                <a:latin typeface="Lucida Sans" panose="020B0602030504020204" pitchFamily="34" charset="0"/>
                <a:cs typeface="Trebuchet MS"/>
              </a:rPr>
              <a:t>and</a:t>
            </a:r>
            <a:r>
              <a:rPr sz="1000" spc="-30" dirty="0">
                <a:latin typeface="Lucida Sans" panose="020B0602030504020204" pitchFamily="34" charset="0"/>
                <a:cs typeface="Trebuchet MS"/>
              </a:rPr>
              <a:t> </a:t>
            </a:r>
            <a:r>
              <a:rPr sz="1000" dirty="0">
                <a:latin typeface="Lucida Sans" panose="020B0602030504020204" pitchFamily="34" charset="0"/>
                <a:cs typeface="Trebuchet MS"/>
              </a:rPr>
              <a:t>a</a:t>
            </a:r>
            <a:r>
              <a:rPr sz="1000" spc="-30" dirty="0">
                <a:latin typeface="Lucida Sans" panose="020B0602030504020204" pitchFamily="34" charset="0"/>
                <a:cs typeface="Trebuchet MS"/>
              </a:rPr>
              <a:t> </a:t>
            </a:r>
            <a:r>
              <a:rPr sz="1000" spc="-20" dirty="0">
                <a:latin typeface="Lucida Sans" panose="020B0602030504020204" pitchFamily="34" charset="0"/>
                <a:cs typeface="Trebuchet MS"/>
              </a:rPr>
              <a:t>paper</a:t>
            </a:r>
            <a:r>
              <a:rPr sz="1000" spc="-30" dirty="0">
                <a:latin typeface="Lucida Sans" panose="020B0602030504020204" pitchFamily="34" charset="0"/>
                <a:cs typeface="Trebuchet MS"/>
              </a:rPr>
              <a:t> </a:t>
            </a:r>
            <a:r>
              <a:rPr sz="1000" dirty="0">
                <a:latin typeface="Lucida Sans" panose="020B0602030504020204" pitchFamily="34" charset="0"/>
                <a:cs typeface="Trebuchet MS"/>
              </a:rPr>
              <a:t>copy</a:t>
            </a:r>
            <a:r>
              <a:rPr sz="1000" spc="-30" dirty="0">
                <a:latin typeface="Lucida Sans" panose="020B0602030504020204" pitchFamily="34" charset="0"/>
                <a:cs typeface="Trebuchet MS"/>
              </a:rPr>
              <a:t> </a:t>
            </a:r>
            <a:r>
              <a:rPr sz="1000" dirty="0">
                <a:latin typeface="Lucida Sans" panose="020B0602030504020204" pitchFamily="34" charset="0"/>
                <a:cs typeface="Trebuchet MS"/>
              </a:rPr>
              <a:t>of</a:t>
            </a:r>
            <a:r>
              <a:rPr sz="1000" spc="-35" dirty="0">
                <a:latin typeface="Lucida Sans" panose="020B0602030504020204" pitchFamily="34" charset="0"/>
                <a:cs typeface="Trebuchet MS"/>
              </a:rPr>
              <a:t> </a:t>
            </a:r>
            <a:r>
              <a:rPr sz="1000" spc="-10" dirty="0">
                <a:latin typeface="Lucida Sans" panose="020B0602030504020204" pitchFamily="34" charset="0"/>
                <a:cs typeface="Trebuchet MS"/>
              </a:rPr>
              <a:t>their </a:t>
            </a:r>
            <a:r>
              <a:rPr sz="1000" spc="-20" dirty="0">
                <a:latin typeface="Lucida Sans" panose="020B0602030504020204" pitchFamily="34" charset="0"/>
                <a:cs typeface="Trebuchet MS"/>
              </a:rPr>
              <a:t>transcript</a:t>
            </a:r>
            <a:r>
              <a:rPr sz="1000" spc="-40" dirty="0">
                <a:latin typeface="Lucida Sans" panose="020B0602030504020204" pitchFamily="34" charset="0"/>
                <a:cs typeface="Trebuchet MS"/>
              </a:rPr>
              <a:t> </a:t>
            </a:r>
            <a:r>
              <a:rPr sz="1000" spc="-10" dirty="0">
                <a:latin typeface="Lucida Sans" panose="020B0602030504020204" pitchFamily="34" charset="0"/>
                <a:cs typeface="Trebuchet MS"/>
              </a:rPr>
              <a:t>through</a:t>
            </a:r>
            <a:r>
              <a:rPr sz="1000" spc="-40" dirty="0">
                <a:latin typeface="Lucida Sans" panose="020B0602030504020204" pitchFamily="34" charset="0"/>
                <a:cs typeface="Trebuchet MS"/>
              </a:rPr>
              <a:t> </a:t>
            </a:r>
            <a:r>
              <a:rPr sz="1000" spc="-10" dirty="0">
                <a:latin typeface="Lucida Sans" panose="020B0602030504020204" pitchFamily="34" charset="0"/>
                <a:cs typeface="Trebuchet MS"/>
              </a:rPr>
              <a:t>our</a:t>
            </a:r>
            <a:r>
              <a:rPr sz="1000" spc="-40" dirty="0">
                <a:latin typeface="Lucida Sans" panose="020B0602030504020204" pitchFamily="34" charset="0"/>
                <a:cs typeface="Trebuchet MS"/>
              </a:rPr>
              <a:t> </a:t>
            </a:r>
            <a:r>
              <a:rPr sz="1000" dirty="0">
                <a:solidFill>
                  <a:srgbClr val="3CB9C6"/>
                </a:solidFill>
                <a:latin typeface="Lucida Sans" panose="020B0602030504020204" pitchFamily="34" charset="0"/>
                <a:hlinkClick r:id="rId2">
                  <a:extLst>
                    <a:ext uri="{A12FA001-AC4F-418D-AE19-62706E023703}">
                      <ahyp:hlinkClr xmlns:ahyp="http://schemas.microsoft.com/office/drawing/2018/hyperlinkcolor" val="tx"/>
                    </a:ext>
                  </a:extLst>
                </a:hlinkClick>
              </a:rPr>
              <a:t>online store</a:t>
            </a:r>
            <a:r>
              <a:rPr sz="1000" spc="-10" dirty="0">
                <a:latin typeface="Lucida Sans" panose="020B0602030504020204" pitchFamily="34" charset="0"/>
                <a:cs typeface="Trebuchet MS"/>
              </a:rPr>
              <a:t>.</a:t>
            </a:r>
            <a:endParaRPr sz="1000" dirty="0">
              <a:latin typeface="Lucida Sans" panose="020B0602030504020204" pitchFamily="34" charset="0"/>
              <a:cs typeface="Trebuchet MS"/>
            </a:endParaRPr>
          </a:p>
          <a:p>
            <a:pPr>
              <a:spcBef>
                <a:spcPts val="10"/>
              </a:spcBef>
            </a:pPr>
            <a:endParaRPr sz="1150" dirty="0">
              <a:latin typeface="Lucida Sans" panose="020B0602030504020204" pitchFamily="34" charset="0"/>
              <a:cs typeface="Trebuchet MS"/>
            </a:endParaRPr>
          </a:p>
          <a:p>
            <a:pPr marL="76200" marR="888365"/>
            <a:r>
              <a:rPr sz="1000" dirty="0">
                <a:latin typeface="Lucida Sans" panose="020B0602030504020204" pitchFamily="34" charset="0"/>
                <a:cs typeface="Trebuchet MS"/>
              </a:rPr>
              <a:t>Please</a:t>
            </a:r>
            <a:r>
              <a:rPr sz="1000" spc="-10" dirty="0">
                <a:latin typeface="Lucida Sans" panose="020B0602030504020204" pitchFamily="34" charset="0"/>
                <a:cs typeface="Trebuchet MS"/>
              </a:rPr>
              <a:t> </a:t>
            </a:r>
            <a:r>
              <a:rPr sz="1000" dirty="0">
                <a:latin typeface="Lucida Sans" panose="020B0602030504020204" pitchFamily="34" charset="0"/>
                <a:cs typeface="Trebuchet MS"/>
              </a:rPr>
              <a:t>use</a:t>
            </a:r>
            <a:r>
              <a:rPr sz="1000" spc="-5" dirty="0">
                <a:latin typeface="Lucida Sans" panose="020B0602030504020204" pitchFamily="34" charset="0"/>
                <a:cs typeface="Trebuchet MS"/>
              </a:rPr>
              <a:t> </a:t>
            </a:r>
            <a:r>
              <a:rPr sz="1000" spc="-40" dirty="0">
                <a:latin typeface="Lucida Sans" panose="020B0602030504020204" pitchFamily="34" charset="0"/>
                <a:cs typeface="Trebuchet MS"/>
              </a:rPr>
              <a:t>the</a:t>
            </a:r>
            <a:r>
              <a:rPr sz="1000" spc="-5" dirty="0">
                <a:latin typeface="Lucida Sans" panose="020B0602030504020204" pitchFamily="34" charset="0"/>
                <a:cs typeface="Trebuchet MS"/>
              </a:rPr>
              <a:t> </a:t>
            </a:r>
            <a:r>
              <a:rPr sz="1000" spc="-50" dirty="0">
                <a:latin typeface="Lucida Sans" panose="020B0602030504020204" pitchFamily="34" charset="0"/>
                <a:cs typeface="Trebuchet MS"/>
              </a:rPr>
              <a:t>‘current</a:t>
            </a:r>
            <a:r>
              <a:rPr sz="1000" spc="-5" dirty="0">
                <a:latin typeface="Lucida Sans" panose="020B0602030504020204" pitchFamily="34" charset="0"/>
                <a:cs typeface="Trebuchet MS"/>
              </a:rPr>
              <a:t> </a:t>
            </a:r>
            <a:r>
              <a:rPr sz="1000" dirty="0">
                <a:latin typeface="Lucida Sans" panose="020B0602030504020204" pitchFamily="34" charset="0"/>
                <a:cs typeface="Trebuchet MS"/>
              </a:rPr>
              <a:t>students</a:t>
            </a:r>
            <a:r>
              <a:rPr sz="1000" spc="-5" dirty="0">
                <a:latin typeface="Lucida Sans" panose="020B0602030504020204" pitchFamily="34" charset="0"/>
                <a:cs typeface="Trebuchet MS"/>
              </a:rPr>
              <a:t> </a:t>
            </a:r>
            <a:r>
              <a:rPr sz="1000" spc="285" dirty="0">
                <a:latin typeface="Lucida Sans" panose="020B0602030504020204" pitchFamily="34" charset="0"/>
                <a:cs typeface="Trebuchet MS"/>
              </a:rPr>
              <a:t>–</a:t>
            </a:r>
            <a:r>
              <a:rPr sz="1000" spc="-5" dirty="0">
                <a:latin typeface="Lucida Sans" panose="020B0602030504020204" pitchFamily="34" charset="0"/>
                <a:cs typeface="Trebuchet MS"/>
              </a:rPr>
              <a:t> </a:t>
            </a:r>
            <a:r>
              <a:rPr sz="1000" spc="-25" dirty="0">
                <a:latin typeface="Lucida Sans" panose="020B0602030504020204" pitchFamily="34" charset="0"/>
                <a:cs typeface="Trebuchet MS"/>
              </a:rPr>
              <a:t>transcripts’</a:t>
            </a:r>
            <a:r>
              <a:rPr sz="1000" spc="-5" dirty="0">
                <a:latin typeface="Lucida Sans" panose="020B0602030504020204" pitchFamily="34" charset="0"/>
                <a:cs typeface="Trebuchet MS"/>
              </a:rPr>
              <a:t> </a:t>
            </a:r>
            <a:r>
              <a:rPr sz="1000" spc="-20" dirty="0">
                <a:latin typeface="Lucida Sans" panose="020B0602030504020204" pitchFamily="34" charset="0"/>
                <a:cs typeface="Trebuchet MS"/>
              </a:rPr>
              <a:t>link. </a:t>
            </a:r>
            <a:r>
              <a:rPr sz="1000" dirty="0">
                <a:latin typeface="Lucida Sans" panose="020B0602030504020204" pitchFamily="34" charset="0"/>
                <a:cs typeface="Trebuchet MS"/>
              </a:rPr>
              <a:t>One</a:t>
            </a:r>
            <a:r>
              <a:rPr sz="1000" spc="-25" dirty="0">
                <a:latin typeface="Lucida Sans" panose="020B0602030504020204" pitchFamily="34" charset="0"/>
                <a:cs typeface="Trebuchet MS"/>
              </a:rPr>
              <a:t> </a:t>
            </a:r>
            <a:r>
              <a:rPr sz="1000" dirty="0">
                <a:latin typeface="Lucida Sans" panose="020B0602030504020204" pitchFamily="34" charset="0"/>
                <a:cs typeface="Trebuchet MS"/>
              </a:rPr>
              <a:t>copy</a:t>
            </a:r>
            <a:r>
              <a:rPr sz="1000" spc="-25" dirty="0">
                <a:latin typeface="Lucida Sans" panose="020B0602030504020204" pitchFamily="34" charset="0"/>
                <a:cs typeface="Trebuchet MS"/>
              </a:rPr>
              <a:t> </a:t>
            </a:r>
            <a:r>
              <a:rPr sz="1000" dirty="0">
                <a:latin typeface="Lucida Sans" panose="020B0602030504020204" pitchFamily="34" charset="0"/>
                <a:cs typeface="Trebuchet MS"/>
              </a:rPr>
              <a:t>is</a:t>
            </a:r>
            <a:r>
              <a:rPr sz="1000" spc="-25" dirty="0">
                <a:latin typeface="Lucida Sans" panose="020B0602030504020204" pitchFamily="34" charset="0"/>
                <a:cs typeface="Trebuchet MS"/>
              </a:rPr>
              <a:t> </a:t>
            </a:r>
            <a:r>
              <a:rPr sz="1000" spc="-65" dirty="0">
                <a:latin typeface="Lucida Sans" panose="020B0602030504020204" pitchFamily="34" charset="0"/>
                <a:cs typeface="Trebuchet MS"/>
              </a:rPr>
              <a:t>free,</a:t>
            </a:r>
            <a:r>
              <a:rPr sz="1000" spc="-25" dirty="0">
                <a:latin typeface="Lucida Sans" panose="020B0602030504020204" pitchFamily="34" charset="0"/>
                <a:cs typeface="Trebuchet MS"/>
              </a:rPr>
              <a:t> </a:t>
            </a:r>
            <a:r>
              <a:rPr sz="1000" spc="-20" dirty="0">
                <a:latin typeface="Lucida Sans" panose="020B0602030504020204" pitchFamily="34" charset="0"/>
                <a:cs typeface="Trebuchet MS"/>
              </a:rPr>
              <a:t>additional</a:t>
            </a:r>
            <a:r>
              <a:rPr sz="1000" spc="-25" dirty="0">
                <a:latin typeface="Lucida Sans" panose="020B0602030504020204" pitchFamily="34" charset="0"/>
                <a:cs typeface="Trebuchet MS"/>
              </a:rPr>
              <a:t> </a:t>
            </a:r>
            <a:r>
              <a:rPr sz="1000" dirty="0">
                <a:latin typeface="Lucida Sans" panose="020B0602030504020204" pitchFamily="34" charset="0"/>
                <a:cs typeface="Trebuchet MS"/>
              </a:rPr>
              <a:t>copies</a:t>
            </a:r>
            <a:r>
              <a:rPr sz="1000" spc="-25" dirty="0">
                <a:latin typeface="Lucida Sans" panose="020B0602030504020204" pitchFamily="34" charset="0"/>
                <a:cs typeface="Trebuchet MS"/>
              </a:rPr>
              <a:t> </a:t>
            </a:r>
            <a:r>
              <a:rPr sz="1000" spc="-20" dirty="0">
                <a:latin typeface="Lucida Sans" panose="020B0602030504020204" pitchFamily="34" charset="0"/>
                <a:cs typeface="Trebuchet MS"/>
              </a:rPr>
              <a:t>are £10.</a:t>
            </a:r>
            <a:endParaRPr sz="1000" dirty="0">
              <a:latin typeface="Lucida Sans" panose="020B0602030504020204" pitchFamily="34" charset="0"/>
              <a:cs typeface="Trebuchet MS"/>
            </a:endParaRPr>
          </a:p>
        </p:txBody>
      </p:sp>
      <p:sp>
        <p:nvSpPr>
          <p:cNvPr id="4" name="object 4"/>
          <p:cNvSpPr txBox="1"/>
          <p:nvPr/>
        </p:nvSpPr>
        <p:spPr>
          <a:xfrm>
            <a:off x="868175" y="2254220"/>
            <a:ext cx="2227580" cy="276255"/>
          </a:xfrm>
          <a:prstGeom prst="rect">
            <a:avLst/>
          </a:prstGeom>
          <a:solidFill>
            <a:srgbClr val="3CB9C6"/>
          </a:solidFill>
        </p:spPr>
        <p:txBody>
          <a:bodyPr vert="horz" wrap="square" lIns="36000" tIns="36000" rIns="36000" bIns="36000" rtlCol="0">
            <a:noAutofit/>
          </a:bodyPr>
          <a:lstStyle/>
          <a:p>
            <a:pPr marL="64135">
              <a:lnSpc>
                <a:spcPct val="100000"/>
              </a:lnSpc>
              <a:spcBef>
                <a:spcPts val="360"/>
              </a:spcBef>
            </a:pPr>
            <a:r>
              <a:rPr sz="1000" spc="-20" dirty="0">
                <a:solidFill>
                  <a:srgbClr val="FFFFFF"/>
                </a:solidFill>
                <a:latin typeface="Lucida Sans" panose="020B0602030504020204" pitchFamily="34" charset="0"/>
                <a:cs typeface="Trebuchet MS"/>
              </a:rPr>
              <a:t>Additional</a:t>
            </a:r>
            <a:r>
              <a:rPr sz="1000" spc="20" dirty="0">
                <a:solidFill>
                  <a:srgbClr val="FFFFFF"/>
                </a:solidFill>
                <a:latin typeface="Lucida Sans" panose="020B0602030504020204" pitchFamily="34" charset="0"/>
                <a:cs typeface="Trebuchet MS"/>
              </a:rPr>
              <a:t> </a:t>
            </a:r>
            <a:r>
              <a:rPr sz="1000" spc="-10" dirty="0">
                <a:solidFill>
                  <a:srgbClr val="FFFFFF"/>
                </a:solidFill>
                <a:latin typeface="Lucida Sans" panose="020B0602030504020204" pitchFamily="34" charset="0"/>
                <a:cs typeface="Trebuchet MS"/>
              </a:rPr>
              <a:t>Information</a:t>
            </a:r>
            <a:endParaRPr sz="1000" dirty="0">
              <a:latin typeface="Lucida Sans" panose="020B0602030504020204" pitchFamily="34" charset="0"/>
              <a:cs typeface="Trebuchet MS"/>
            </a:endParaRPr>
          </a:p>
        </p:txBody>
      </p:sp>
      <p:sp>
        <p:nvSpPr>
          <p:cNvPr id="5" name="object 5"/>
          <p:cNvSpPr txBox="1"/>
          <p:nvPr/>
        </p:nvSpPr>
        <p:spPr>
          <a:xfrm>
            <a:off x="3095759" y="2254220"/>
            <a:ext cx="3816350" cy="276255"/>
          </a:xfrm>
          <a:prstGeom prst="rect">
            <a:avLst/>
          </a:prstGeom>
          <a:solidFill>
            <a:srgbClr val="F4ECEC"/>
          </a:solidFill>
        </p:spPr>
        <p:txBody>
          <a:bodyPr vert="horz" wrap="square" lIns="36000" tIns="36000" rIns="36000" bIns="36000" rtlCol="0">
            <a:noAutofit/>
          </a:bodyPr>
          <a:lstStyle/>
          <a:p>
            <a:pPr marL="76200">
              <a:lnSpc>
                <a:spcPct val="100000"/>
              </a:lnSpc>
              <a:spcBef>
                <a:spcPts val="360"/>
              </a:spcBef>
            </a:pPr>
            <a:r>
              <a:rPr sz="1000" dirty="0">
                <a:solidFill>
                  <a:srgbClr val="3CB9C6"/>
                </a:solidFill>
                <a:latin typeface="Lucida Sans" panose="020B0602030504020204" pitchFamily="34" charset="0"/>
                <a:hlinkClick r:id="rId3">
                  <a:extLst>
                    <a:ext uri="{A12FA001-AC4F-418D-AE19-62706E023703}">
                      <ahyp:hlinkClr xmlns:ahyp="http://schemas.microsoft.com/office/drawing/2018/hyperlinkcolor" val="tx"/>
                    </a:ext>
                  </a:extLst>
                </a:hlinkClick>
              </a:rPr>
              <a:t>https://www.southampton.ac.uk/international</a:t>
            </a:r>
            <a:endParaRPr sz="1000" dirty="0">
              <a:solidFill>
                <a:srgbClr val="3CB9C6"/>
              </a:solidFill>
              <a:latin typeface="Lucida Sans" panose="020B0602030504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 name="object 5">
            <a:extLst>
              <a:ext uri="{FF2B5EF4-FFF2-40B4-BE49-F238E27FC236}">
                <a16:creationId xmlns:a16="http://schemas.microsoft.com/office/drawing/2014/main" id="{42048CAA-B99B-0026-6352-C3C5ED2DEBBB}"/>
              </a:ext>
            </a:extLst>
          </p:cNvPr>
          <p:cNvSpPr txBox="1"/>
          <p:nvPr/>
        </p:nvSpPr>
        <p:spPr>
          <a:xfrm>
            <a:off x="632872" y="909079"/>
            <a:ext cx="6113780" cy="427681"/>
          </a:xfrm>
          <a:prstGeom prst="rect">
            <a:avLst/>
          </a:prstGeom>
        </p:spPr>
        <p:txBody>
          <a:bodyPr vert="horz" wrap="square" lIns="0" tIns="12065" rIns="0" bIns="0" rtlCol="0">
            <a:spAutoFit/>
          </a:bodyPr>
          <a:lstStyle/>
          <a:p>
            <a:pPr marL="12700">
              <a:lnSpc>
                <a:spcPct val="100000"/>
              </a:lnSpc>
              <a:spcBef>
                <a:spcPts val="95"/>
              </a:spcBef>
              <a:tabLst>
                <a:tab pos="6100445" algn="l"/>
              </a:tabLst>
            </a:pPr>
            <a:r>
              <a:rPr lang="en-GB" sz="2600" u="heavy" spc="-20" dirty="0">
                <a:uFill>
                  <a:solidFill>
                    <a:srgbClr val="3CB9C6"/>
                  </a:solidFill>
                </a:uFill>
                <a:latin typeface="Tahoma"/>
                <a:cs typeface="Tahoma"/>
              </a:rPr>
              <a:t>SCHOOL OF OCEAN AND EARTH SCIENCE</a:t>
            </a:r>
            <a:r>
              <a:rPr sz="2700" u="heavy" dirty="0">
                <a:uFill>
                  <a:solidFill>
                    <a:srgbClr val="3CB9C6"/>
                  </a:solidFill>
                </a:uFill>
                <a:latin typeface="Tahoma"/>
                <a:cs typeface="Tahoma"/>
              </a:rPr>
              <a:t>	</a:t>
            </a:r>
            <a:endParaRPr sz="2700" dirty="0">
              <a:latin typeface="Tahoma"/>
              <a:cs typeface="Tahoma"/>
            </a:endParaRPr>
          </a:p>
        </p:txBody>
      </p:sp>
      <p:sp>
        <p:nvSpPr>
          <p:cNvPr id="5" name="object 5"/>
          <p:cNvSpPr txBox="1"/>
          <p:nvPr/>
        </p:nvSpPr>
        <p:spPr>
          <a:xfrm>
            <a:off x="659822" y="5807075"/>
            <a:ext cx="6113780" cy="436880"/>
          </a:xfrm>
          <a:prstGeom prst="rect">
            <a:avLst/>
          </a:prstGeom>
        </p:spPr>
        <p:txBody>
          <a:bodyPr vert="horz" wrap="square" lIns="0" tIns="12065" rIns="0" bIns="0" rtlCol="0">
            <a:spAutoFit/>
          </a:bodyPr>
          <a:lstStyle/>
          <a:p>
            <a:pPr marL="12700">
              <a:lnSpc>
                <a:spcPct val="100000"/>
              </a:lnSpc>
              <a:spcBef>
                <a:spcPts val="95"/>
              </a:spcBef>
              <a:tabLst>
                <a:tab pos="6100445" algn="l"/>
              </a:tabLst>
            </a:pPr>
            <a:r>
              <a:rPr lang="en-GB" sz="2000" u="heavy" spc="-20" dirty="0">
                <a:uFill>
                  <a:solidFill>
                    <a:srgbClr val="3CB9C6"/>
                  </a:solidFill>
                </a:uFill>
                <a:latin typeface="Tahoma"/>
                <a:cs typeface="Tahoma"/>
              </a:rPr>
              <a:t>G&amp;G Semester 1</a:t>
            </a:r>
            <a:r>
              <a:rPr sz="2700" u="heavy" dirty="0">
                <a:uFill>
                  <a:solidFill>
                    <a:srgbClr val="3CB9C6"/>
                  </a:solidFill>
                </a:uFill>
                <a:latin typeface="Tahoma"/>
                <a:cs typeface="Tahoma"/>
              </a:rPr>
              <a:t>	</a:t>
            </a:r>
            <a:endParaRPr sz="2700" dirty="0">
              <a:latin typeface="Tahoma"/>
              <a:cs typeface="Tahoma"/>
            </a:endParaRPr>
          </a:p>
        </p:txBody>
      </p:sp>
      <p:pic>
        <p:nvPicPr>
          <p:cNvPr id="6" name="object 6"/>
          <p:cNvPicPr/>
          <p:nvPr/>
        </p:nvPicPr>
        <p:blipFill>
          <a:blip r:embed="rId2" cstate="print"/>
          <a:stretch>
            <a:fillRect/>
          </a:stretch>
        </p:blipFill>
        <p:spPr>
          <a:xfrm>
            <a:off x="4976552" y="0"/>
            <a:ext cx="2579438" cy="1353760"/>
          </a:xfrm>
          <a:prstGeom prst="rect">
            <a:avLst/>
          </a:prstGeom>
        </p:spPr>
      </p:pic>
      <p:sp>
        <p:nvSpPr>
          <p:cNvPr id="7" name="object 7"/>
          <p:cNvSpPr txBox="1"/>
          <p:nvPr/>
        </p:nvSpPr>
        <p:spPr>
          <a:xfrm>
            <a:off x="672629" y="1570967"/>
            <a:ext cx="2227580" cy="493719"/>
          </a:xfrm>
          <a:prstGeom prst="rect">
            <a:avLst/>
          </a:prstGeom>
          <a:solidFill>
            <a:srgbClr val="3CB9C6"/>
          </a:solidFill>
        </p:spPr>
        <p:txBody>
          <a:bodyPr vert="horz" wrap="square" lIns="0" tIns="45720" rIns="0" bIns="0" rtlCol="0">
            <a:noAutofit/>
          </a:bodyPr>
          <a:lstStyle/>
          <a:p>
            <a:pPr marL="82550">
              <a:lnSpc>
                <a:spcPct val="100000"/>
              </a:lnSpc>
              <a:spcBef>
                <a:spcPts val="360"/>
              </a:spcBef>
            </a:pPr>
            <a:r>
              <a:rPr lang="en-GB" sz="1000" dirty="0">
                <a:solidFill>
                  <a:srgbClr val="FFFFFF"/>
                </a:solidFill>
                <a:latin typeface="Gill Sans MT"/>
                <a:cs typeface="Gill Sans MT"/>
              </a:rPr>
              <a:t>Guidance</a:t>
            </a:r>
            <a:endParaRPr sz="1000" dirty="0">
              <a:latin typeface="Gill Sans MT"/>
              <a:cs typeface="Gill Sans MT"/>
            </a:endParaRPr>
          </a:p>
        </p:txBody>
      </p:sp>
      <p:sp>
        <p:nvSpPr>
          <p:cNvPr id="11" name="object 11"/>
          <p:cNvSpPr txBox="1"/>
          <p:nvPr/>
        </p:nvSpPr>
        <p:spPr>
          <a:xfrm>
            <a:off x="737297" y="5142772"/>
            <a:ext cx="480059" cy="177800"/>
          </a:xfrm>
          <a:prstGeom prst="rect">
            <a:avLst/>
          </a:prstGeom>
        </p:spPr>
        <p:txBody>
          <a:bodyPr vert="horz" wrap="square" lIns="0" tIns="12065" rIns="0" bIns="0" rtlCol="0">
            <a:spAutoFit/>
          </a:bodyPr>
          <a:lstStyle/>
          <a:p>
            <a:pPr>
              <a:lnSpc>
                <a:spcPct val="100000"/>
              </a:lnSpc>
              <a:spcBef>
                <a:spcPts val="95"/>
              </a:spcBef>
            </a:pPr>
            <a:r>
              <a:rPr sz="1000" spc="-10" dirty="0">
                <a:solidFill>
                  <a:srgbClr val="FFFFFF"/>
                </a:solidFill>
                <a:latin typeface="Gill Sans MT"/>
                <a:cs typeface="Gill Sans MT"/>
              </a:rPr>
              <a:t>Address</a:t>
            </a:r>
            <a:endParaRPr sz="1000">
              <a:latin typeface="Gill Sans MT"/>
              <a:cs typeface="Gill Sans MT"/>
            </a:endParaRPr>
          </a:p>
        </p:txBody>
      </p:sp>
      <p:sp>
        <p:nvSpPr>
          <p:cNvPr id="12" name="object 12"/>
          <p:cNvSpPr txBox="1"/>
          <p:nvPr/>
        </p:nvSpPr>
        <p:spPr>
          <a:xfrm>
            <a:off x="2899500" y="1558316"/>
            <a:ext cx="3816350" cy="507831"/>
          </a:xfrm>
          <a:prstGeom prst="rect">
            <a:avLst/>
          </a:prstGeom>
          <a:solidFill>
            <a:srgbClr val="F4ECEC"/>
          </a:solidFill>
        </p:spPr>
        <p:txBody>
          <a:bodyPr vert="horz" wrap="square" lIns="0" tIns="45720" rIns="0" bIns="0" rtlCol="0">
            <a:spAutoFit/>
          </a:bodyPr>
          <a:lstStyle/>
          <a:p>
            <a:pPr marL="76200">
              <a:lnSpc>
                <a:spcPct val="100000"/>
              </a:lnSpc>
              <a:spcBef>
                <a:spcPts val="360"/>
              </a:spcBef>
            </a:pPr>
            <a:r>
              <a:rPr lang="en-US" sz="1000" dirty="0">
                <a:latin typeface="Arial" panose="020B0604020202020204" pitchFamily="34" charset="0"/>
                <a:cs typeface="Arial" panose="020B0604020202020204" pitchFamily="34" charset="0"/>
              </a:rPr>
              <a:t>For those students looking to study within Southampton’s School of Ocean and Earth Sciences, please note the following important guidelines for module choices</a:t>
            </a:r>
          </a:p>
        </p:txBody>
      </p:sp>
      <p:sp>
        <p:nvSpPr>
          <p:cNvPr id="17" name="object 17"/>
          <p:cNvSpPr txBox="1"/>
          <p:nvPr/>
        </p:nvSpPr>
        <p:spPr>
          <a:xfrm>
            <a:off x="2887402" y="2217992"/>
            <a:ext cx="3816350" cy="1225977"/>
          </a:xfrm>
          <a:prstGeom prst="rect">
            <a:avLst/>
          </a:prstGeom>
          <a:solidFill>
            <a:srgbClr val="F4ECEC"/>
          </a:solidFill>
        </p:spPr>
        <p:txBody>
          <a:bodyPr vert="horz" wrap="square" lIns="0" tIns="45720" rIns="0" bIns="0" rtlCol="0">
            <a:spAutoFit/>
          </a:bodyPr>
          <a:lstStyle/>
          <a:p>
            <a:pPr marL="76200">
              <a:lnSpc>
                <a:spcPct val="100000"/>
              </a:lnSpc>
              <a:spcBef>
                <a:spcPts val="360"/>
              </a:spcBef>
            </a:pPr>
            <a:r>
              <a:rPr lang="en-US" sz="1000" dirty="0">
                <a:latin typeface="Arial" panose="020B0604020202020204" pitchFamily="34" charset="0"/>
                <a:cs typeface="Arial" panose="020B0604020202020204" pitchFamily="34" charset="0"/>
              </a:rPr>
              <a:t>For exchange students attending in Semester 1 we recommend students choose modules from those listed under the table below  marked </a:t>
            </a:r>
          </a:p>
          <a:p>
            <a:pPr marL="247650" indent="-171450">
              <a:lnSpc>
                <a:spcPct val="100000"/>
              </a:lnSpc>
              <a:spcBef>
                <a:spcPts val="360"/>
              </a:spcBef>
              <a:buFont typeface="Arial" panose="020B0604020202020204" pitchFamily="34" charset="0"/>
              <a:buChar char="•"/>
            </a:pPr>
            <a:r>
              <a:rPr lang="en-US" sz="1000" dirty="0">
                <a:latin typeface="Arial" panose="020B0604020202020204" pitchFamily="34" charset="0"/>
                <a:cs typeface="Arial" panose="020B0604020202020204" pitchFamily="34" charset="0"/>
              </a:rPr>
              <a:t>G&amp;G Semester 1 (for students primarily interested in solid Earth studies) or </a:t>
            </a:r>
          </a:p>
          <a:p>
            <a:pPr marL="247650" indent="-171450">
              <a:lnSpc>
                <a:spcPct val="100000"/>
              </a:lnSpc>
              <a:spcBef>
                <a:spcPts val="360"/>
              </a:spcBef>
              <a:buFont typeface="Arial" panose="020B0604020202020204" pitchFamily="34" charset="0"/>
              <a:buChar char="•"/>
            </a:pPr>
            <a:r>
              <a:rPr lang="en-US" sz="1000" dirty="0" err="1">
                <a:latin typeface="Arial" panose="020B0604020202020204" pitchFamily="34" charset="0"/>
                <a:cs typeface="Arial" panose="020B0604020202020204" pitchFamily="34" charset="0"/>
              </a:rPr>
              <a:t>MarBiol</a:t>
            </a:r>
            <a:r>
              <a:rPr lang="en-US" sz="1000" dirty="0">
                <a:latin typeface="Arial" panose="020B0604020202020204" pitchFamily="34" charset="0"/>
                <a:cs typeface="Arial" panose="020B0604020202020204" pitchFamily="34" charset="0"/>
              </a:rPr>
              <a:t> OC Semester 1 (for students primarily interested in Marine Biology and/or oceanography).  </a:t>
            </a:r>
          </a:p>
        </p:txBody>
      </p:sp>
      <p:sp>
        <p:nvSpPr>
          <p:cNvPr id="18" name="object 18"/>
          <p:cNvSpPr txBox="1"/>
          <p:nvPr/>
        </p:nvSpPr>
        <p:spPr>
          <a:xfrm>
            <a:off x="672629" y="3597275"/>
            <a:ext cx="2227580" cy="1072088"/>
          </a:xfrm>
          <a:prstGeom prst="rect">
            <a:avLst/>
          </a:prstGeom>
          <a:solidFill>
            <a:srgbClr val="3CB9C6"/>
          </a:solidFill>
        </p:spPr>
        <p:txBody>
          <a:bodyPr vert="horz" wrap="square" lIns="0" tIns="45720" rIns="0" bIns="0" rtlCol="0">
            <a:noAutofit/>
          </a:bodyPr>
          <a:lstStyle>
            <a:defPPr>
              <a:defRPr kern="0"/>
            </a:defPPr>
            <a:lvl1pPr marL="82550">
              <a:lnSpc>
                <a:spcPct val="100000"/>
              </a:lnSpc>
              <a:spcBef>
                <a:spcPts val="360"/>
              </a:spcBef>
              <a:defRPr sz="1000">
                <a:solidFill>
                  <a:srgbClr val="FFFFFF"/>
                </a:solidFill>
                <a:latin typeface="Gill Sans MT"/>
                <a:cs typeface="Gill Sans MT"/>
              </a:defRPr>
            </a:lvl1pPr>
          </a:lstStyle>
          <a:p>
            <a:r>
              <a:rPr lang="en-GB" dirty="0"/>
              <a:t>Spring Semester (Semester 2)</a:t>
            </a:r>
            <a:endParaRPr dirty="0"/>
          </a:p>
        </p:txBody>
      </p:sp>
      <p:sp>
        <p:nvSpPr>
          <p:cNvPr id="19" name="object 19"/>
          <p:cNvSpPr txBox="1"/>
          <p:nvPr/>
        </p:nvSpPr>
        <p:spPr>
          <a:xfrm>
            <a:off x="2900213" y="3597275"/>
            <a:ext cx="3816350" cy="1072088"/>
          </a:xfrm>
          <a:prstGeom prst="rect">
            <a:avLst/>
          </a:prstGeom>
          <a:solidFill>
            <a:srgbClr val="F4ECEC"/>
          </a:solidFill>
        </p:spPr>
        <p:txBody>
          <a:bodyPr vert="horz" wrap="square" lIns="0" tIns="45720" rIns="0" bIns="0" rtlCol="0">
            <a:spAutoFit/>
          </a:bodyPr>
          <a:lstStyle/>
          <a:p>
            <a:pPr marL="76200">
              <a:lnSpc>
                <a:spcPct val="100000"/>
              </a:lnSpc>
              <a:spcBef>
                <a:spcPts val="360"/>
              </a:spcBef>
            </a:pPr>
            <a:r>
              <a:rPr lang="en-US" sz="1000" dirty="0">
                <a:latin typeface="Arial" panose="020B0604020202020204" pitchFamily="34" charset="0"/>
                <a:cs typeface="Arial" panose="020B0604020202020204" pitchFamily="34" charset="0"/>
              </a:rPr>
              <a:t>For exchange students attending semester 2 we recommend students choose modules from those listed under the table marked </a:t>
            </a:r>
          </a:p>
          <a:p>
            <a:pPr marL="247650" indent="-171450">
              <a:lnSpc>
                <a:spcPct val="100000"/>
              </a:lnSpc>
              <a:spcBef>
                <a:spcPts val="360"/>
              </a:spcBef>
              <a:buFont typeface="Arial" panose="020B0604020202020204" pitchFamily="34" charset="0"/>
              <a:buChar char="•"/>
            </a:pPr>
            <a:r>
              <a:rPr lang="en-US" sz="1000" dirty="0">
                <a:latin typeface="Arial" panose="020B0604020202020204" pitchFamily="34" charset="0"/>
                <a:cs typeface="Arial" panose="020B0604020202020204" pitchFamily="34" charset="0"/>
              </a:rPr>
              <a:t>G&amp;G Semester 2 (for students primarily interested in solid Earth studies) or </a:t>
            </a:r>
          </a:p>
          <a:p>
            <a:pPr marL="247650" indent="-171450">
              <a:lnSpc>
                <a:spcPct val="100000"/>
              </a:lnSpc>
              <a:spcBef>
                <a:spcPts val="360"/>
              </a:spcBef>
              <a:buFont typeface="Arial" panose="020B0604020202020204" pitchFamily="34" charset="0"/>
              <a:buChar char="•"/>
            </a:pPr>
            <a:r>
              <a:rPr lang="en-US" sz="1000" dirty="0" err="1">
                <a:latin typeface="Arial" panose="020B0604020202020204" pitchFamily="34" charset="0"/>
                <a:cs typeface="Arial" panose="020B0604020202020204" pitchFamily="34" charset="0"/>
              </a:rPr>
              <a:t>MarBiol</a:t>
            </a:r>
            <a:r>
              <a:rPr lang="en-US" sz="1000" dirty="0">
                <a:latin typeface="Arial" panose="020B0604020202020204" pitchFamily="34" charset="0"/>
                <a:cs typeface="Arial" panose="020B0604020202020204" pitchFamily="34" charset="0"/>
              </a:rPr>
              <a:t> OC Semester 2 (for students primarily interested in Marine Biology and/or oceanography).  </a:t>
            </a:r>
          </a:p>
        </p:txBody>
      </p:sp>
      <p:sp>
        <p:nvSpPr>
          <p:cNvPr id="20" name="object 20"/>
          <p:cNvSpPr txBox="1"/>
          <p:nvPr/>
        </p:nvSpPr>
        <p:spPr>
          <a:xfrm>
            <a:off x="672629" y="4816475"/>
            <a:ext cx="2227580" cy="973984"/>
          </a:xfrm>
          <a:prstGeom prst="rect">
            <a:avLst/>
          </a:prstGeom>
          <a:solidFill>
            <a:srgbClr val="3CB9C6"/>
          </a:solidFill>
        </p:spPr>
        <p:txBody>
          <a:bodyPr vert="horz" wrap="square" lIns="0" tIns="45720" rIns="0" bIns="0" rtlCol="0">
            <a:noAutofit/>
          </a:bodyPr>
          <a:lstStyle>
            <a:defPPr>
              <a:defRPr kern="0"/>
            </a:defPPr>
            <a:lvl1pPr marL="82550">
              <a:lnSpc>
                <a:spcPct val="100000"/>
              </a:lnSpc>
              <a:spcBef>
                <a:spcPts val="360"/>
              </a:spcBef>
              <a:defRPr sz="1000">
                <a:solidFill>
                  <a:srgbClr val="FFFFFF"/>
                </a:solidFill>
                <a:latin typeface="Gill Sans MT"/>
                <a:cs typeface="Gill Sans MT"/>
              </a:defRPr>
            </a:lvl1pPr>
          </a:lstStyle>
          <a:p>
            <a:r>
              <a:rPr lang="en-GB" dirty="0"/>
              <a:t>Timetable clashes</a:t>
            </a:r>
            <a:endParaRPr dirty="0"/>
          </a:p>
        </p:txBody>
      </p:sp>
      <p:sp>
        <p:nvSpPr>
          <p:cNvPr id="21" name="object 21"/>
          <p:cNvSpPr txBox="1"/>
          <p:nvPr/>
        </p:nvSpPr>
        <p:spPr>
          <a:xfrm>
            <a:off x="2900213" y="4816475"/>
            <a:ext cx="3816350" cy="973985"/>
          </a:xfrm>
          <a:prstGeom prst="rect">
            <a:avLst/>
          </a:prstGeom>
          <a:solidFill>
            <a:srgbClr val="F4ECEC"/>
          </a:solidFill>
        </p:spPr>
        <p:txBody>
          <a:bodyPr vert="horz" wrap="square" lIns="0" tIns="50165" rIns="0" bIns="0" rtlCol="0">
            <a:spAutoFit/>
          </a:bodyPr>
          <a:lstStyle/>
          <a:p>
            <a:pPr marL="76200">
              <a:spcBef>
                <a:spcPts val="395"/>
              </a:spcBef>
            </a:pPr>
            <a:r>
              <a:rPr lang="en-US" sz="1000" dirty="0">
                <a:latin typeface="Arial" panose="020B0604020202020204" pitchFamily="34" charset="0"/>
                <a:cs typeface="Arial" panose="020B0604020202020204" pitchFamily="34" charset="0"/>
              </a:rPr>
              <a:t>The timetables are indicative only and may change slightly, but they give an indication of which modules are likely to experience clashes in timetable.  Please be aware, if students choose any module from outside the School of Ocean and Earth Science, the school cannot provide any academic support or assistance with resolving module clashes.</a:t>
            </a:r>
            <a:endParaRPr lang="en-US" sz="1000" dirty="0">
              <a:latin typeface="Gill Sans MT"/>
              <a:cs typeface="Gill Sans MT"/>
            </a:endParaRPr>
          </a:p>
        </p:txBody>
      </p:sp>
      <p:sp>
        <p:nvSpPr>
          <p:cNvPr id="22" name="object 22"/>
          <p:cNvSpPr txBox="1"/>
          <p:nvPr/>
        </p:nvSpPr>
        <p:spPr>
          <a:xfrm>
            <a:off x="659822" y="2225675"/>
            <a:ext cx="2227580" cy="1211517"/>
          </a:xfrm>
          <a:prstGeom prst="rect">
            <a:avLst/>
          </a:prstGeom>
          <a:solidFill>
            <a:srgbClr val="3CB9C6"/>
          </a:solidFill>
        </p:spPr>
        <p:txBody>
          <a:bodyPr vert="horz" wrap="square" lIns="0" tIns="45720" rIns="0" bIns="0" rtlCol="0">
            <a:noAutofit/>
          </a:bodyPr>
          <a:lstStyle>
            <a:defPPr>
              <a:defRPr kern="0"/>
            </a:defPPr>
            <a:lvl1pPr marL="82550">
              <a:lnSpc>
                <a:spcPct val="100000"/>
              </a:lnSpc>
              <a:spcBef>
                <a:spcPts val="360"/>
              </a:spcBef>
              <a:defRPr sz="1000">
                <a:solidFill>
                  <a:srgbClr val="FFFFFF"/>
                </a:solidFill>
                <a:latin typeface="Gill Sans MT"/>
                <a:cs typeface="Gill Sans MT"/>
              </a:defRPr>
            </a:lvl1pPr>
          </a:lstStyle>
          <a:p>
            <a:r>
              <a:rPr lang="en-GB" dirty="0"/>
              <a:t>Fall Semester (Semester 1)</a:t>
            </a:r>
            <a:endParaRPr dirty="0"/>
          </a:p>
        </p:txBody>
      </p:sp>
      <p:graphicFrame>
        <p:nvGraphicFramePr>
          <p:cNvPr id="34" name="Table 33">
            <a:extLst>
              <a:ext uri="{FF2B5EF4-FFF2-40B4-BE49-F238E27FC236}">
                <a16:creationId xmlns:a16="http://schemas.microsoft.com/office/drawing/2014/main" id="{784D098A-87AE-1921-286F-F4C1E9270A55}"/>
              </a:ext>
            </a:extLst>
          </p:cNvPr>
          <p:cNvGraphicFramePr>
            <a:graphicFrameLocks noGrp="1"/>
          </p:cNvGraphicFramePr>
          <p:nvPr>
            <p:extLst>
              <p:ext uri="{D42A27DB-BD31-4B8C-83A1-F6EECF244321}">
                <p14:modId xmlns:p14="http://schemas.microsoft.com/office/powerpoint/2010/main" val="2136266547"/>
              </p:ext>
            </p:extLst>
          </p:nvPr>
        </p:nvGraphicFramePr>
        <p:xfrm>
          <a:off x="672629" y="6264275"/>
          <a:ext cx="6077424" cy="4095036"/>
        </p:xfrm>
        <a:graphic>
          <a:graphicData uri="http://schemas.openxmlformats.org/drawingml/2006/table">
            <a:tbl>
              <a:tblPr/>
              <a:tblGrid>
                <a:gridCol w="743421">
                  <a:extLst>
                    <a:ext uri="{9D8B030D-6E8A-4147-A177-3AD203B41FA5}">
                      <a16:colId xmlns:a16="http://schemas.microsoft.com/office/drawing/2014/main" val="1634568139"/>
                    </a:ext>
                  </a:extLst>
                </a:gridCol>
                <a:gridCol w="592667">
                  <a:extLst>
                    <a:ext uri="{9D8B030D-6E8A-4147-A177-3AD203B41FA5}">
                      <a16:colId xmlns:a16="http://schemas.microsoft.com/office/drawing/2014/main" val="2272967367"/>
                    </a:ext>
                  </a:extLst>
                </a:gridCol>
                <a:gridCol w="592667">
                  <a:extLst>
                    <a:ext uri="{9D8B030D-6E8A-4147-A177-3AD203B41FA5}">
                      <a16:colId xmlns:a16="http://schemas.microsoft.com/office/drawing/2014/main" val="2765577618"/>
                    </a:ext>
                  </a:extLst>
                </a:gridCol>
                <a:gridCol w="592667">
                  <a:extLst>
                    <a:ext uri="{9D8B030D-6E8A-4147-A177-3AD203B41FA5}">
                      <a16:colId xmlns:a16="http://schemas.microsoft.com/office/drawing/2014/main" val="2083937268"/>
                    </a:ext>
                  </a:extLst>
                </a:gridCol>
                <a:gridCol w="592667">
                  <a:extLst>
                    <a:ext uri="{9D8B030D-6E8A-4147-A177-3AD203B41FA5}">
                      <a16:colId xmlns:a16="http://schemas.microsoft.com/office/drawing/2014/main" val="979954297"/>
                    </a:ext>
                  </a:extLst>
                </a:gridCol>
                <a:gridCol w="592667">
                  <a:extLst>
                    <a:ext uri="{9D8B030D-6E8A-4147-A177-3AD203B41FA5}">
                      <a16:colId xmlns:a16="http://schemas.microsoft.com/office/drawing/2014/main" val="399821749"/>
                    </a:ext>
                  </a:extLst>
                </a:gridCol>
                <a:gridCol w="592667">
                  <a:extLst>
                    <a:ext uri="{9D8B030D-6E8A-4147-A177-3AD203B41FA5}">
                      <a16:colId xmlns:a16="http://schemas.microsoft.com/office/drawing/2014/main" val="3722697458"/>
                    </a:ext>
                  </a:extLst>
                </a:gridCol>
                <a:gridCol w="592667">
                  <a:extLst>
                    <a:ext uri="{9D8B030D-6E8A-4147-A177-3AD203B41FA5}">
                      <a16:colId xmlns:a16="http://schemas.microsoft.com/office/drawing/2014/main" val="1344012510"/>
                    </a:ext>
                  </a:extLst>
                </a:gridCol>
                <a:gridCol w="592667">
                  <a:extLst>
                    <a:ext uri="{9D8B030D-6E8A-4147-A177-3AD203B41FA5}">
                      <a16:colId xmlns:a16="http://schemas.microsoft.com/office/drawing/2014/main" val="3777413008"/>
                    </a:ext>
                  </a:extLst>
                </a:gridCol>
                <a:gridCol w="592667">
                  <a:extLst>
                    <a:ext uri="{9D8B030D-6E8A-4147-A177-3AD203B41FA5}">
                      <a16:colId xmlns:a16="http://schemas.microsoft.com/office/drawing/2014/main" val="2297185135"/>
                    </a:ext>
                  </a:extLst>
                </a:gridCol>
              </a:tblGrid>
              <a:tr h="273712">
                <a:tc>
                  <a:txBody>
                    <a:bodyPr/>
                    <a:lstStyle/>
                    <a:p>
                      <a:pPr algn="ctr" fontAlgn="ctr"/>
                      <a:r>
                        <a:rPr lang="en-GB" sz="1000" b="1" i="0" u="none" strike="noStrike" dirty="0">
                          <a:solidFill>
                            <a:srgbClr val="000000"/>
                          </a:solidFill>
                          <a:effectLst/>
                          <a:latin typeface="Arial" panose="020B0604020202020204" pitchFamily="34" charset="0"/>
                          <a:cs typeface="Arial" panose="020B0604020202020204" pitchFamily="34" charset="0"/>
                        </a:rPr>
                        <a:t> </a:t>
                      </a:r>
                    </a:p>
                  </a:txBody>
                  <a:tcPr marL="14400" marR="14400" marT="14400" marB="14400" anchor="ctr">
                    <a:lnL w="28575" cap="flat" cmpd="sng" algn="ctr">
                      <a:solidFill>
                        <a:srgbClr val="3CB9C6"/>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3CB9C6"/>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dirty="0">
                          <a:solidFill>
                            <a:srgbClr val="000000"/>
                          </a:solidFill>
                          <a:effectLst/>
                          <a:latin typeface="Arial" panose="020B0604020202020204" pitchFamily="34" charset="0"/>
                          <a:cs typeface="Arial" panose="020B0604020202020204" pitchFamily="34" charset="0"/>
                        </a:rPr>
                        <a:t>09:00</a:t>
                      </a:r>
                    </a:p>
                  </a:txBody>
                  <a:tcPr marL="14400" marR="14400" marT="14400" marB="144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3CB9C6"/>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dirty="0">
                          <a:solidFill>
                            <a:srgbClr val="000000"/>
                          </a:solidFill>
                          <a:effectLst/>
                          <a:latin typeface="Arial" panose="020B0604020202020204" pitchFamily="34" charset="0"/>
                          <a:cs typeface="Arial" panose="020B0604020202020204" pitchFamily="34" charset="0"/>
                        </a:rPr>
                        <a:t>10:00</a:t>
                      </a:r>
                    </a:p>
                  </a:txBody>
                  <a:tcPr marL="14400" marR="14400" marT="14400" marB="144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3CB9C6"/>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dirty="0">
                          <a:solidFill>
                            <a:srgbClr val="000000"/>
                          </a:solidFill>
                          <a:effectLst/>
                          <a:latin typeface="Arial" panose="020B0604020202020204" pitchFamily="34" charset="0"/>
                          <a:cs typeface="Arial" panose="020B0604020202020204" pitchFamily="34" charset="0"/>
                        </a:rPr>
                        <a:t>11:00</a:t>
                      </a:r>
                    </a:p>
                  </a:txBody>
                  <a:tcPr marL="14400" marR="14400" marT="14400" marB="144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3CB9C6"/>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dirty="0">
                          <a:solidFill>
                            <a:srgbClr val="000000"/>
                          </a:solidFill>
                          <a:effectLst/>
                          <a:latin typeface="Arial" panose="020B0604020202020204" pitchFamily="34" charset="0"/>
                          <a:cs typeface="Arial" panose="020B0604020202020204" pitchFamily="34" charset="0"/>
                        </a:rPr>
                        <a:t>12:00</a:t>
                      </a:r>
                    </a:p>
                  </a:txBody>
                  <a:tcPr marL="14400" marR="14400" marT="14400" marB="144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3CB9C6"/>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dirty="0">
                          <a:solidFill>
                            <a:srgbClr val="000000"/>
                          </a:solidFill>
                          <a:effectLst/>
                          <a:latin typeface="Arial" panose="020B0604020202020204" pitchFamily="34" charset="0"/>
                          <a:cs typeface="Arial" panose="020B0604020202020204" pitchFamily="34" charset="0"/>
                        </a:rPr>
                        <a:t>13:00</a:t>
                      </a:r>
                    </a:p>
                  </a:txBody>
                  <a:tcPr marL="14400" marR="14400" marT="14400" marB="144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3CB9C6"/>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dirty="0">
                          <a:solidFill>
                            <a:srgbClr val="000000"/>
                          </a:solidFill>
                          <a:effectLst/>
                          <a:latin typeface="Arial" panose="020B0604020202020204" pitchFamily="34" charset="0"/>
                          <a:cs typeface="Arial" panose="020B0604020202020204" pitchFamily="34" charset="0"/>
                        </a:rPr>
                        <a:t>14:00</a:t>
                      </a:r>
                    </a:p>
                  </a:txBody>
                  <a:tcPr marL="14400" marR="14400" marT="14400" marB="144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3CB9C6"/>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dirty="0">
                          <a:solidFill>
                            <a:srgbClr val="000000"/>
                          </a:solidFill>
                          <a:effectLst/>
                          <a:latin typeface="Arial" panose="020B0604020202020204" pitchFamily="34" charset="0"/>
                          <a:cs typeface="Arial" panose="020B0604020202020204" pitchFamily="34" charset="0"/>
                        </a:rPr>
                        <a:t>15:00</a:t>
                      </a:r>
                    </a:p>
                  </a:txBody>
                  <a:tcPr marL="14400" marR="14400" marT="14400" marB="144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3CB9C6"/>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dirty="0">
                          <a:solidFill>
                            <a:srgbClr val="000000"/>
                          </a:solidFill>
                          <a:effectLst/>
                          <a:latin typeface="Arial" panose="020B0604020202020204" pitchFamily="34" charset="0"/>
                          <a:cs typeface="Arial" panose="020B0604020202020204" pitchFamily="34" charset="0"/>
                        </a:rPr>
                        <a:t>16:00</a:t>
                      </a:r>
                    </a:p>
                  </a:txBody>
                  <a:tcPr marL="14400" marR="14400" marT="14400" marB="144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3CB9C6"/>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dirty="0">
                          <a:solidFill>
                            <a:srgbClr val="000000"/>
                          </a:solidFill>
                          <a:effectLst/>
                          <a:latin typeface="Arial" panose="020B0604020202020204" pitchFamily="34" charset="0"/>
                          <a:cs typeface="Arial" panose="020B0604020202020204" pitchFamily="34" charset="0"/>
                        </a:rPr>
                        <a:t>17:00</a:t>
                      </a:r>
                    </a:p>
                  </a:txBody>
                  <a:tcPr marL="14400" marR="14400" marT="14400" marB="14400" anchor="ctr">
                    <a:lnL w="6350" cap="flat" cmpd="sng" algn="ctr">
                      <a:solidFill>
                        <a:srgbClr val="000000"/>
                      </a:solidFill>
                      <a:prstDash val="solid"/>
                      <a:round/>
                      <a:headEnd type="none" w="med" len="med"/>
                      <a:tailEnd type="none" w="med" len="med"/>
                    </a:lnL>
                    <a:lnR w="28575" cap="flat" cmpd="sng" algn="ctr">
                      <a:solidFill>
                        <a:srgbClr val="3CB9C6"/>
                      </a:solidFill>
                      <a:prstDash val="solid"/>
                      <a:round/>
                      <a:headEnd type="none" w="med" len="med"/>
                      <a:tailEnd type="none" w="med" len="med"/>
                    </a:lnR>
                    <a:lnT w="28575" cap="flat" cmpd="sng" algn="ctr">
                      <a:solidFill>
                        <a:srgbClr val="3CB9C6"/>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5459743"/>
                  </a:ext>
                </a:extLst>
              </a:tr>
              <a:tr h="247556">
                <a:tc rowSpan="2">
                  <a:txBody>
                    <a:bodyPr/>
                    <a:lstStyle/>
                    <a:p>
                      <a:pPr algn="ctr" fontAlgn="ctr"/>
                      <a:r>
                        <a:rPr lang="en-GB" sz="1000" b="1" i="0" u="none" strike="noStrike" dirty="0">
                          <a:solidFill>
                            <a:srgbClr val="000000"/>
                          </a:solidFill>
                          <a:effectLst/>
                          <a:latin typeface="Arial" panose="020B0604020202020204" pitchFamily="34" charset="0"/>
                          <a:cs typeface="Arial" panose="020B0604020202020204" pitchFamily="34" charset="0"/>
                        </a:rPr>
                        <a:t>Monday</a:t>
                      </a:r>
                    </a:p>
                  </a:txBody>
                  <a:tcPr marL="14400" marR="14400" marT="14400" marB="14400" anchor="ctr">
                    <a:lnL w="28575" cap="flat" cmpd="sng" algn="ctr">
                      <a:solidFill>
                        <a:srgbClr val="3CB9C6"/>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ctr"/>
                      <a:r>
                        <a:rPr lang="en-GB" sz="1000" b="0" i="0" u="none" strike="noStrike" dirty="0">
                          <a:solidFill>
                            <a:srgbClr val="000000"/>
                          </a:solidFill>
                          <a:effectLst/>
                          <a:latin typeface="Arial" panose="020B0604020202020204" pitchFamily="34" charset="0"/>
                          <a:cs typeface="Arial" panose="020B0604020202020204" pitchFamily="34" charset="0"/>
                        </a:rPr>
                        <a:t>SOES2004 Ig &amp; Met</a:t>
                      </a:r>
                    </a:p>
                  </a:txBody>
                  <a:tcPr marL="14400" marR="14400" marT="14400" marB="144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74C9E5"/>
                    </a:solidFill>
                  </a:tcPr>
                </a:tc>
                <a:tc hMerge="1">
                  <a:txBody>
                    <a:bodyPr/>
                    <a:lstStyle/>
                    <a:p>
                      <a:endParaRPr lang="en-GB"/>
                    </a:p>
                  </a:txBody>
                  <a:tcPr/>
                </a:tc>
                <a:tc hMerge="1">
                  <a:txBody>
                    <a:bodyPr/>
                    <a:lstStyle/>
                    <a:p>
                      <a:endParaRPr lang="en-GB"/>
                    </a:p>
                  </a:txBody>
                  <a:tcPr>
                    <a:lnL w="635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a:txBody>
                    <a:bodyPr/>
                    <a:lstStyle/>
                    <a:p>
                      <a:pPr algn="ctr" fontAlgn="ctr"/>
                      <a:r>
                        <a:rPr lang="en-GB" sz="1000" b="0" i="0" u="none" strike="noStrike" dirty="0">
                          <a:solidFill>
                            <a:srgbClr val="000000"/>
                          </a:solidFill>
                          <a:effectLst/>
                          <a:latin typeface="Arial" panose="020B0604020202020204" pitchFamily="34" charset="0"/>
                          <a:cs typeface="Arial" panose="020B0604020202020204" pitchFamily="34" charset="0"/>
                        </a:rPr>
                        <a:t> </a:t>
                      </a:r>
                    </a:p>
                  </a:txBody>
                  <a:tcPr marL="14400" marR="14400" marT="14400" marB="144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GB" sz="1000" b="0" i="0" u="none" strike="noStrike" dirty="0">
                          <a:solidFill>
                            <a:srgbClr val="000000"/>
                          </a:solidFill>
                          <a:effectLst/>
                          <a:latin typeface="Arial" panose="020B0604020202020204" pitchFamily="34" charset="0"/>
                          <a:cs typeface="Arial" panose="020B0604020202020204" pitchFamily="34" charset="0"/>
                        </a:rPr>
                        <a:t> </a:t>
                      </a:r>
                    </a:p>
                  </a:txBody>
                  <a:tcPr marL="14400" marR="14400" marT="14400" marB="144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fontAlgn="ctr"/>
                      <a:r>
                        <a:rPr lang="en-GB" sz="1000" b="0" i="0" u="none" strike="noStrike" dirty="0">
                          <a:solidFill>
                            <a:srgbClr val="000000"/>
                          </a:solidFill>
                          <a:effectLst/>
                          <a:latin typeface="Arial" panose="020B0604020202020204" pitchFamily="34" charset="0"/>
                          <a:cs typeface="Arial" panose="020B0604020202020204" pitchFamily="34" charset="0"/>
                        </a:rPr>
                        <a:t>SOES2018 Geochem</a:t>
                      </a:r>
                    </a:p>
                  </a:txBody>
                  <a:tcPr marL="14400" marR="14400" marT="14400" marB="144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CBC00"/>
                    </a:solidFill>
                  </a:tcPr>
                </a:tc>
                <a:tc hMerge="1">
                  <a:txBody>
                    <a:bodyPr/>
                    <a:lstStyle/>
                    <a:p>
                      <a:endParaRPr lang="en-GB"/>
                    </a:p>
                  </a:txBody>
                  <a:tcPr/>
                </a:tc>
                <a:tc>
                  <a:txBody>
                    <a:bodyPr/>
                    <a:lstStyle/>
                    <a:p>
                      <a:pPr algn="ctr" fontAlgn="ctr"/>
                      <a:r>
                        <a:rPr lang="en-GB" sz="1000" b="0" i="0" u="none" strike="noStrike" dirty="0">
                          <a:solidFill>
                            <a:srgbClr val="000000"/>
                          </a:solidFill>
                          <a:effectLst/>
                          <a:latin typeface="Arial" panose="020B0604020202020204" pitchFamily="34" charset="0"/>
                          <a:cs typeface="Arial" panose="020B0604020202020204" pitchFamily="34" charset="0"/>
                        </a:rPr>
                        <a:t> </a:t>
                      </a:r>
                    </a:p>
                  </a:txBody>
                  <a:tcPr marL="14400" marR="14400" marT="14400" marB="144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GB" sz="1000" b="0" i="0" u="none" strike="noStrike" dirty="0">
                          <a:solidFill>
                            <a:srgbClr val="000000"/>
                          </a:solidFill>
                          <a:effectLst/>
                          <a:latin typeface="Arial" panose="020B0604020202020204" pitchFamily="34" charset="0"/>
                          <a:cs typeface="Arial" panose="020B0604020202020204" pitchFamily="34" charset="0"/>
                        </a:rPr>
                        <a:t> </a:t>
                      </a:r>
                    </a:p>
                  </a:txBody>
                  <a:tcPr marL="14400" marR="14400" marT="14400" marB="14400" anchor="ctr">
                    <a:lnL w="6350" cap="flat" cmpd="sng" algn="ctr">
                      <a:solidFill>
                        <a:srgbClr val="000000"/>
                      </a:solidFill>
                      <a:prstDash val="solid"/>
                      <a:round/>
                      <a:headEnd type="none" w="med" len="med"/>
                      <a:tailEnd type="none" w="med" len="med"/>
                    </a:lnL>
                    <a:lnR w="28575" cap="flat" cmpd="sng" algn="ctr">
                      <a:solidFill>
                        <a:srgbClr val="3CB9C6"/>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265057787"/>
                  </a:ext>
                </a:extLst>
              </a:tr>
              <a:tr h="259932">
                <a:tc vMerge="1">
                  <a:txBody>
                    <a:bodyPr/>
                    <a:lstStyle/>
                    <a:p>
                      <a:endParaRPr lang="en-GB"/>
                    </a:p>
                  </a:txBody>
                  <a:tcPr/>
                </a:tc>
                <a:tc>
                  <a:txBody>
                    <a:bodyPr/>
                    <a:lstStyle/>
                    <a:p>
                      <a:pPr algn="ctr" fontAlgn="ctr"/>
                      <a:r>
                        <a:rPr lang="en-GB" sz="1000" b="0" i="0" u="none" strike="noStrike" dirty="0">
                          <a:solidFill>
                            <a:srgbClr val="000000"/>
                          </a:solidFill>
                          <a:effectLst/>
                          <a:latin typeface="Arial" panose="020B0604020202020204" pitchFamily="34" charset="0"/>
                          <a:cs typeface="Arial" panose="020B0604020202020204" pitchFamily="34" charset="0"/>
                        </a:rPr>
                        <a:t> </a:t>
                      </a:r>
                    </a:p>
                  </a:txBody>
                  <a:tcPr marL="14400" marR="14400" marT="14400" marB="144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3">
                  <a:txBody>
                    <a:bodyPr/>
                    <a:lstStyle/>
                    <a:p>
                      <a:pPr algn="ctr" fontAlgn="ctr"/>
                      <a:r>
                        <a:rPr lang="en-GB" sz="1000" b="0" i="0" u="none" strike="noStrike" dirty="0">
                          <a:solidFill>
                            <a:srgbClr val="000000"/>
                          </a:solidFill>
                          <a:effectLst/>
                          <a:latin typeface="Arial" panose="020B0604020202020204" pitchFamily="34" charset="0"/>
                          <a:cs typeface="Arial" panose="020B0604020202020204" pitchFamily="34" charset="0"/>
                        </a:rPr>
                        <a:t>SOES3011 </a:t>
                      </a:r>
                      <a:r>
                        <a:rPr lang="en-GB" sz="1000" b="0" i="0" u="none" strike="noStrike" dirty="0" err="1">
                          <a:solidFill>
                            <a:srgbClr val="000000"/>
                          </a:solidFill>
                          <a:effectLst/>
                          <a:latin typeface="Arial" panose="020B0604020202020204" pitchFamily="34" charset="0"/>
                          <a:cs typeface="Arial" panose="020B0604020202020204" pitchFamily="34" charset="0"/>
                        </a:rPr>
                        <a:t>Biogeochem</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14400" marR="14400" marT="14400" marB="144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1D100"/>
                    </a:solidFill>
                  </a:tcPr>
                </a:tc>
                <a:tc hMerge="1">
                  <a:txBody>
                    <a:bodyPr/>
                    <a:lstStyle/>
                    <a:p>
                      <a:endParaRPr lang="en-GB"/>
                    </a:p>
                  </a:txBody>
                  <a:tcPr>
                    <a:lnL w="6350" cap="flat" cmpd="sng" algn="ctr">
                      <a:solidFill>
                        <a:srgbClr val="000000"/>
                      </a:solidFill>
                      <a:prstDash val="solid"/>
                      <a:round/>
                      <a:headEnd type="none" w="med" len="med"/>
                      <a:tailEnd type="none" w="med" len="med"/>
                    </a:lnL>
                  </a:tcPr>
                </a:tc>
                <a:tc hMerge="1">
                  <a:txBody>
                    <a:bodyPr/>
                    <a:lstStyle/>
                    <a:p>
                      <a:endParaRPr lang="en-GB"/>
                    </a:p>
                  </a:txBody>
                  <a:tcPr>
                    <a:lnL w="6350" cap="flat" cmpd="sng" algn="ctr">
                      <a:solidFill>
                        <a:srgbClr val="000000"/>
                      </a:solidFill>
                      <a:prstDash val="solid"/>
                      <a:round/>
                      <a:headEnd type="none" w="med" len="med"/>
                      <a:tailEnd type="none" w="med" len="med"/>
                    </a:lnL>
                    <a:lnT w="12700" cmpd="sng">
                      <a:noFill/>
                      <a:prstDash val="solid"/>
                    </a:lnT>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14400" marR="14400" marT="14400" marB="144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14400" marR="14400" marT="14400" marB="144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3">
                  <a:txBody>
                    <a:bodyPr/>
                    <a:lstStyle/>
                    <a:p>
                      <a:pPr algn="ctr" fontAlgn="ctr"/>
                      <a:r>
                        <a:rPr lang="en-GB" sz="1000" b="0" i="0" u="none" strike="noStrike" dirty="0">
                          <a:solidFill>
                            <a:srgbClr val="FFFFFF"/>
                          </a:solidFill>
                          <a:effectLst/>
                          <a:latin typeface="Arial" panose="020B0604020202020204" pitchFamily="34" charset="0"/>
                          <a:cs typeface="Arial" panose="020B0604020202020204" pitchFamily="34" charset="0"/>
                        </a:rPr>
                        <a:t>SOES3002 Pet &amp; Minerals</a:t>
                      </a:r>
                    </a:p>
                  </a:txBody>
                  <a:tcPr marL="14400" marR="14400" marT="14400" marB="14400" anchor="ctr">
                    <a:lnL w="6350" cap="flat" cmpd="sng" algn="ctr">
                      <a:solidFill>
                        <a:srgbClr val="000000"/>
                      </a:solidFill>
                      <a:prstDash val="solid"/>
                      <a:round/>
                      <a:headEnd type="none" w="med" len="med"/>
                      <a:tailEnd type="none" w="med" len="med"/>
                    </a:lnL>
                    <a:lnR w="28575" cap="flat" cmpd="sng" algn="ctr">
                      <a:solidFill>
                        <a:srgbClr val="3CB9C6"/>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73037"/>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7129605"/>
                  </a:ext>
                </a:extLst>
              </a:tr>
              <a:tr h="247556">
                <a:tc rowSpan="3">
                  <a:txBody>
                    <a:bodyPr/>
                    <a:lstStyle/>
                    <a:p>
                      <a:pPr algn="ctr" fontAlgn="ctr"/>
                      <a:r>
                        <a:rPr lang="en-GB" sz="1000" b="1" i="0" u="none" strike="noStrike" dirty="0">
                          <a:solidFill>
                            <a:srgbClr val="000000"/>
                          </a:solidFill>
                          <a:effectLst/>
                          <a:latin typeface="Arial" panose="020B0604020202020204" pitchFamily="34" charset="0"/>
                          <a:cs typeface="Arial" panose="020B0604020202020204" pitchFamily="34" charset="0"/>
                        </a:rPr>
                        <a:t>Tuesday</a:t>
                      </a:r>
                    </a:p>
                  </a:txBody>
                  <a:tcPr marL="14400" marR="14400" marT="14400" marB="14400" anchor="ctr">
                    <a:lnL w="28575" cap="flat" cmpd="sng" algn="ctr">
                      <a:solidFill>
                        <a:srgbClr val="3CB9C6"/>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en-GB" sz="1000" b="0" i="0" u="none" strike="noStrike" dirty="0">
                          <a:solidFill>
                            <a:srgbClr val="FFFFFF"/>
                          </a:solidFill>
                          <a:effectLst/>
                          <a:latin typeface="Arial" panose="020B0604020202020204" pitchFamily="34" charset="0"/>
                          <a:cs typeface="Arial" panose="020B0604020202020204" pitchFamily="34" charset="0"/>
                        </a:rPr>
                        <a:t>SOES2024 Coastal</a:t>
                      </a:r>
                    </a:p>
                  </a:txBody>
                  <a:tcPr marL="14400" marR="14400" marT="14400" marB="144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D3970"/>
                    </a:solidFill>
                  </a:tcPr>
                </a:tc>
                <a:tc hMerge="1">
                  <a:txBody>
                    <a:bodyPr/>
                    <a:lstStyle/>
                    <a:p>
                      <a:endParaRPr lang="en-GB"/>
                    </a:p>
                  </a:txBody>
                  <a:tcPr/>
                </a:tc>
                <a:tc gridSpan="2">
                  <a:txBody>
                    <a:bodyPr/>
                    <a:lstStyle/>
                    <a:p>
                      <a:pPr algn="ctr" fontAlgn="ctr"/>
                      <a:r>
                        <a:rPr lang="en-GB" sz="1000" b="0" i="0" u="none" strike="noStrike" dirty="0">
                          <a:solidFill>
                            <a:srgbClr val="000000"/>
                          </a:solidFill>
                          <a:effectLst/>
                          <a:latin typeface="Arial" panose="020B0604020202020204" pitchFamily="34" charset="0"/>
                          <a:cs typeface="Arial" panose="020B0604020202020204" pitchFamily="34" charset="0"/>
                        </a:rPr>
                        <a:t>SOES2018 Geochem</a:t>
                      </a:r>
                    </a:p>
                  </a:txBody>
                  <a:tcPr marL="14400" marR="14400" marT="14400" marB="144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a:noFill/>
                    </a:lnB>
                    <a:solidFill>
                      <a:srgbClr val="FCBC00"/>
                    </a:solidFill>
                  </a:tcPr>
                </a:tc>
                <a:tc hMerge="1">
                  <a:txBody>
                    <a:bodyPr/>
                    <a:lstStyle/>
                    <a:p>
                      <a:endParaRPr lang="en-GB"/>
                    </a:p>
                  </a:txBody>
                  <a:tcPr>
                    <a:lnL w="6350" cap="flat" cmpd="sng" algn="ctr">
                      <a:solidFill>
                        <a:srgbClr val="000000"/>
                      </a:solidFill>
                      <a:prstDash val="solid"/>
                      <a:round/>
                      <a:headEnd type="none" w="med" len="med"/>
                      <a:tailEnd type="none" w="med" len="med"/>
                    </a:ln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14400" marR="14400" marT="14400" marB="144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3" gridSpan="2">
                  <a:txBody>
                    <a:bodyPr/>
                    <a:lstStyle/>
                    <a:p>
                      <a:pPr algn="ctr" fontAlgn="ctr"/>
                      <a:r>
                        <a:rPr lang="en-GB" sz="1000" b="0" i="0" u="none" strike="noStrike">
                          <a:solidFill>
                            <a:srgbClr val="FFFFFF"/>
                          </a:solidFill>
                          <a:effectLst/>
                          <a:latin typeface="Arial" panose="020B0604020202020204" pitchFamily="34" charset="0"/>
                          <a:cs typeface="Arial" panose="020B0604020202020204" pitchFamily="34" charset="0"/>
                        </a:rPr>
                        <a:t>SOES2024 Coastal</a:t>
                      </a:r>
                    </a:p>
                  </a:txBody>
                  <a:tcPr marL="14400" marR="14400" marT="14400" marB="144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D3970"/>
                    </a:solidFill>
                  </a:tcPr>
                </a:tc>
                <a:tc rowSpan="3" hMerge="1">
                  <a:txBody>
                    <a:bodyPr/>
                    <a:lstStyle/>
                    <a:p>
                      <a:endParaRPr lang="en-GB"/>
                    </a:p>
                  </a:txBody>
                  <a:tcPr/>
                </a:tc>
                <a:tc rowSpan="3" gridSpan="2">
                  <a:txBody>
                    <a:bodyPr/>
                    <a:lstStyle/>
                    <a:p>
                      <a:pPr algn="ctr" fontAlgn="ctr"/>
                      <a:r>
                        <a:rPr lang="en-GB" sz="1000" b="0" i="0" u="none" strike="noStrike" dirty="0">
                          <a:solidFill>
                            <a:srgbClr val="000000"/>
                          </a:solidFill>
                          <a:effectLst/>
                          <a:latin typeface="Arial" panose="020B0604020202020204" pitchFamily="34" charset="0"/>
                          <a:cs typeface="Arial" panose="020B0604020202020204" pitchFamily="34" charset="0"/>
                        </a:rPr>
                        <a:t>SOES3020 </a:t>
                      </a:r>
                      <a:r>
                        <a:rPr lang="en-GB" sz="1000" b="0" i="0" u="none" strike="noStrike" dirty="0" err="1">
                          <a:solidFill>
                            <a:srgbClr val="000000"/>
                          </a:solidFill>
                          <a:effectLst/>
                          <a:latin typeface="Arial" panose="020B0604020202020204" pitchFamily="34" charset="0"/>
                          <a:cs typeface="Arial" panose="020B0604020202020204" pitchFamily="34" charset="0"/>
                        </a:rPr>
                        <a:t>Volc</a:t>
                      </a:r>
                      <a:r>
                        <a:rPr lang="en-GB" sz="1000" b="0" i="0" u="none" strike="noStrike" dirty="0">
                          <a:solidFill>
                            <a:srgbClr val="000000"/>
                          </a:solidFill>
                          <a:effectLst/>
                          <a:latin typeface="Arial" panose="020B0604020202020204" pitchFamily="34" charset="0"/>
                          <a:cs typeface="Arial" panose="020B0604020202020204" pitchFamily="34" charset="0"/>
                        </a:rPr>
                        <a:t> &amp; Mantle</a:t>
                      </a:r>
                    </a:p>
                  </a:txBody>
                  <a:tcPr marL="14400" marR="14400" marT="14400" marB="14400" anchor="ctr">
                    <a:lnL w="6350" cap="flat" cmpd="sng" algn="ctr">
                      <a:solidFill>
                        <a:srgbClr val="000000"/>
                      </a:solidFill>
                      <a:prstDash val="solid"/>
                      <a:round/>
                      <a:headEnd type="none" w="med" len="med"/>
                      <a:tailEnd type="none" w="med" len="med"/>
                    </a:lnL>
                    <a:lnR w="28575" cap="flat" cmpd="sng" algn="ctr">
                      <a:solidFill>
                        <a:srgbClr val="3CB9C6"/>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4BB694"/>
                    </a:solidFill>
                  </a:tcPr>
                </a:tc>
                <a:tc rowSpan="3" hMerge="1">
                  <a:txBody>
                    <a:bodyPr/>
                    <a:lstStyle/>
                    <a:p>
                      <a:endParaRPr lang="en-GB"/>
                    </a:p>
                  </a:txBody>
                  <a:tcPr/>
                </a:tc>
                <a:extLst>
                  <a:ext uri="{0D108BD9-81ED-4DB2-BD59-A6C34878D82A}">
                    <a16:rowId xmlns:a16="http://schemas.microsoft.com/office/drawing/2014/main" val="1383032822"/>
                  </a:ext>
                </a:extLst>
              </a:tr>
              <a:tr h="370940">
                <a:tc vMerge="1">
                  <a:txBody>
                    <a:bodyPr/>
                    <a:lstStyle/>
                    <a:p>
                      <a:endParaRPr lang="en-GB"/>
                    </a:p>
                  </a:txBody>
                  <a:tcPr/>
                </a:tc>
                <a:tc gridSpan="2">
                  <a:txBody>
                    <a:bodyPr/>
                    <a:lstStyle/>
                    <a:p>
                      <a:pPr algn="ctr" fontAlgn="ctr"/>
                      <a:r>
                        <a:rPr lang="en-GB" sz="1000" b="0" i="0" u="none" strike="noStrike" dirty="0">
                          <a:solidFill>
                            <a:srgbClr val="FFFFFF"/>
                          </a:solidFill>
                          <a:effectLst/>
                          <a:latin typeface="Arial" panose="020B0604020202020204" pitchFamily="34" charset="0"/>
                          <a:cs typeface="Arial" panose="020B0604020202020204" pitchFamily="34" charset="0"/>
                        </a:rPr>
                        <a:t>SOES3006 </a:t>
                      </a:r>
                      <a:r>
                        <a:rPr lang="en-GB" sz="1000" b="0" i="0" u="none" strike="noStrike" dirty="0" err="1">
                          <a:solidFill>
                            <a:srgbClr val="FFFFFF"/>
                          </a:solidFill>
                          <a:effectLst/>
                          <a:latin typeface="Arial" panose="020B0604020202020204" pitchFamily="34" charset="0"/>
                          <a:cs typeface="Arial" panose="020B0604020202020204" pitchFamily="34" charset="0"/>
                        </a:rPr>
                        <a:t>Evol</a:t>
                      </a:r>
                      <a:r>
                        <a:rPr lang="en-GB" sz="1000" b="0" i="0" u="none" strike="noStrike" dirty="0">
                          <a:solidFill>
                            <a:srgbClr val="FFFFFF"/>
                          </a:solidFill>
                          <a:effectLst/>
                          <a:latin typeface="Arial" panose="020B0604020202020204" pitchFamily="34" charset="0"/>
                          <a:cs typeface="Arial" panose="020B0604020202020204" pitchFamily="34" charset="0"/>
                        </a:rPr>
                        <a:t> Earth</a:t>
                      </a:r>
                    </a:p>
                  </a:txBody>
                  <a:tcPr marL="14400" marR="14400" marT="14400" marB="144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5007F"/>
                    </a:solidFill>
                  </a:tcPr>
                </a:tc>
                <a:tc hMerge="1">
                  <a:txBody>
                    <a:bodyPr/>
                    <a:lstStyle/>
                    <a:p>
                      <a:endParaRPr lang="en-GB"/>
                    </a:p>
                  </a:txBody>
                  <a:tcPr/>
                </a:tc>
                <a:tc rowSpan="2">
                  <a:txBody>
                    <a:bodyPr/>
                    <a:lstStyle/>
                    <a:p>
                      <a:pPr algn="ctr" fontAlgn="ctr"/>
                      <a:r>
                        <a:rPr lang="en-GB" sz="800" b="0" i="0" u="none" strike="noStrike" dirty="0">
                          <a:solidFill>
                            <a:srgbClr val="000000"/>
                          </a:solidFill>
                          <a:effectLst/>
                          <a:latin typeface="Arial" panose="020B0604020202020204" pitchFamily="34" charset="0"/>
                          <a:cs typeface="Arial" panose="020B0604020202020204" pitchFamily="34" charset="0"/>
                        </a:rPr>
                        <a:t>SOES3011</a:t>
                      </a:r>
                      <a:r>
                        <a:rPr lang="en-GB" sz="1000" b="0" i="0" u="none" strike="noStrike" dirty="0">
                          <a:solidFill>
                            <a:srgbClr val="000000"/>
                          </a:solidFill>
                          <a:effectLst/>
                          <a:latin typeface="Arial" panose="020B0604020202020204" pitchFamily="34" charset="0"/>
                          <a:cs typeface="Arial" panose="020B0604020202020204" pitchFamily="34" charset="0"/>
                        </a:rPr>
                        <a:t> </a:t>
                      </a:r>
                      <a:r>
                        <a:rPr lang="en-GB" sz="1000" b="0" i="0" u="none" strike="noStrike" dirty="0" err="1">
                          <a:solidFill>
                            <a:srgbClr val="000000"/>
                          </a:solidFill>
                          <a:effectLst/>
                          <a:latin typeface="Arial" panose="020B0604020202020204" pitchFamily="34" charset="0"/>
                          <a:cs typeface="Arial" panose="020B0604020202020204" pitchFamily="34" charset="0"/>
                        </a:rPr>
                        <a:t>Biogeochem</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14400" marR="14400" marT="14400" marB="144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1D100"/>
                    </a:solidFill>
                  </a:tcPr>
                </a:tc>
                <a:tc>
                  <a:txBody>
                    <a:bodyPr/>
                    <a:lstStyle/>
                    <a:p>
                      <a:pPr algn="ctr" fontAlgn="ctr"/>
                      <a:r>
                        <a:rPr lang="en-GB" sz="1000" b="0" i="0" u="none" strike="noStrike" dirty="0">
                          <a:solidFill>
                            <a:srgbClr val="000000"/>
                          </a:solidFill>
                          <a:effectLst/>
                          <a:latin typeface="Arial" panose="020B0604020202020204" pitchFamily="34" charset="0"/>
                          <a:cs typeface="Arial" panose="020B0604020202020204" pitchFamily="34" charset="0"/>
                        </a:rPr>
                        <a:t> </a:t>
                      </a:r>
                    </a:p>
                  </a:txBody>
                  <a:tcPr marL="14400" marR="14400" marT="14400" marB="144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a:noFill/>
                    </a:lnB>
                  </a:tcPr>
                </a:tc>
                <a:tc>
                  <a:txBody>
                    <a:bodyPr/>
                    <a:lstStyle/>
                    <a:p>
                      <a:pPr algn="ctr" fontAlgn="ctr"/>
                      <a:r>
                        <a:rPr lang="en-GB" sz="1000" b="0" i="0" u="none" strike="noStrike" dirty="0">
                          <a:solidFill>
                            <a:srgbClr val="000000"/>
                          </a:solidFill>
                          <a:effectLst/>
                          <a:latin typeface="Arial" panose="020B0604020202020204" pitchFamily="34" charset="0"/>
                          <a:cs typeface="Arial" panose="020B0604020202020204" pitchFamily="34" charset="0"/>
                        </a:rPr>
                        <a:t> </a:t>
                      </a:r>
                    </a:p>
                  </a:txBody>
                  <a:tcPr marL="14400" marR="14400" marT="14400" marB="144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1290555465"/>
                  </a:ext>
                </a:extLst>
              </a:tr>
              <a:tr h="370940">
                <a:tc vMerge="1">
                  <a:txBody>
                    <a:bodyPr/>
                    <a:lstStyle/>
                    <a:p>
                      <a:endParaRPr lang="en-GB"/>
                    </a:p>
                  </a:txBody>
                  <a:tcPr/>
                </a:tc>
                <a:tc gridSpan="2">
                  <a:txBody>
                    <a:bodyPr/>
                    <a:lstStyle/>
                    <a:p>
                      <a:pPr algn="ctr" fontAlgn="ctr"/>
                      <a:r>
                        <a:rPr lang="en-GB" sz="1000" b="0" i="0" u="none" strike="noStrike" dirty="0">
                          <a:solidFill>
                            <a:srgbClr val="000000"/>
                          </a:solidFill>
                          <a:effectLst/>
                          <a:latin typeface="Arial" panose="020B0604020202020204" pitchFamily="34" charset="0"/>
                          <a:cs typeface="Arial" panose="020B0604020202020204" pitchFamily="34" charset="0"/>
                        </a:rPr>
                        <a:t>SOES3009 Shelf Seas</a:t>
                      </a:r>
                    </a:p>
                  </a:txBody>
                  <a:tcPr marL="14400" marR="14400" marT="14400" marB="144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3DBD2"/>
                    </a:solidFill>
                  </a:tcPr>
                </a:tc>
                <a:tc hMerge="1">
                  <a:txBody>
                    <a:bodyPr/>
                    <a:lstStyle/>
                    <a:p>
                      <a:endParaRPr lang="en-GB"/>
                    </a:p>
                  </a:txBody>
                  <a:tcPr/>
                </a:tc>
                <a:tc vMerge="1">
                  <a:txBody>
                    <a:bodyPr/>
                    <a:lstStyle/>
                    <a:p>
                      <a:endParaRPr lang="en-GB"/>
                    </a:p>
                  </a:txBody>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14400" marR="14400" marT="14400" marB="144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dirty="0">
                          <a:solidFill>
                            <a:srgbClr val="000000"/>
                          </a:solidFill>
                          <a:effectLst/>
                          <a:latin typeface="Arial" panose="020B0604020202020204" pitchFamily="34" charset="0"/>
                          <a:cs typeface="Arial" panose="020B0604020202020204" pitchFamily="34" charset="0"/>
                        </a:rPr>
                        <a:t> </a:t>
                      </a:r>
                    </a:p>
                  </a:txBody>
                  <a:tcPr marL="14400" marR="14400" marT="14400" marB="144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1590477311"/>
                  </a:ext>
                </a:extLst>
              </a:tr>
              <a:tr h="267076">
                <a:tc rowSpan="2">
                  <a:txBody>
                    <a:bodyPr/>
                    <a:lstStyle/>
                    <a:p>
                      <a:pPr algn="ctr" fontAlgn="ctr"/>
                      <a:r>
                        <a:rPr lang="en-GB" sz="1000" b="1" i="0" u="none" strike="noStrike" dirty="0">
                          <a:solidFill>
                            <a:srgbClr val="000000"/>
                          </a:solidFill>
                          <a:effectLst/>
                          <a:latin typeface="Arial" panose="020B0604020202020204" pitchFamily="34" charset="0"/>
                          <a:cs typeface="Arial" panose="020B0604020202020204" pitchFamily="34" charset="0"/>
                        </a:rPr>
                        <a:t>Wednesday</a:t>
                      </a:r>
                    </a:p>
                  </a:txBody>
                  <a:tcPr marL="14400" marR="14400" marT="14400" marB="14400" anchor="ctr">
                    <a:lnL w="28575" cap="flat" cmpd="sng" algn="ctr">
                      <a:solidFill>
                        <a:srgbClr val="3CB9C6"/>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en-GB" sz="1000" b="0" i="0" u="none" strike="noStrike" dirty="0">
                          <a:solidFill>
                            <a:srgbClr val="FFFFFF"/>
                          </a:solidFill>
                          <a:effectLst/>
                          <a:latin typeface="Arial" panose="020B0604020202020204" pitchFamily="34" charset="0"/>
                          <a:cs typeface="Arial" panose="020B0604020202020204" pitchFamily="34" charset="0"/>
                        </a:rPr>
                        <a:t>SOES2024 Coastal</a:t>
                      </a:r>
                    </a:p>
                  </a:txBody>
                  <a:tcPr marL="14400" marR="14400" marT="14400" marB="144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3970"/>
                    </a:solidFill>
                  </a:tcPr>
                </a:tc>
                <a:tc hMerge="1">
                  <a:txBody>
                    <a:bodyPr/>
                    <a:lstStyle/>
                    <a:p>
                      <a:endParaRPr lang="en-GB"/>
                    </a:p>
                  </a:txBody>
                  <a:tcPr/>
                </a:tc>
                <a:tc>
                  <a:txBody>
                    <a:bodyPr/>
                    <a:lstStyle/>
                    <a:p>
                      <a:pPr algn="ctr" fontAlgn="ct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14400" marR="14400" marT="14400" marB="144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14400" marR="14400" marT="14400" marB="144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14400" marR="14400" marT="14400" marB="144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1000" b="0" i="0" u="none" strike="noStrike" dirty="0">
                          <a:solidFill>
                            <a:srgbClr val="000000"/>
                          </a:solidFill>
                          <a:effectLst/>
                          <a:latin typeface="Arial" panose="020B0604020202020204" pitchFamily="34" charset="0"/>
                          <a:cs typeface="Arial" panose="020B0604020202020204" pitchFamily="34" charset="0"/>
                        </a:rPr>
                        <a:t> </a:t>
                      </a:r>
                    </a:p>
                  </a:txBody>
                  <a:tcPr marL="14400" marR="14400" marT="14400" marB="144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dirty="0">
                          <a:solidFill>
                            <a:srgbClr val="000000"/>
                          </a:solidFill>
                          <a:effectLst/>
                          <a:latin typeface="Arial" panose="020B0604020202020204" pitchFamily="34" charset="0"/>
                          <a:cs typeface="Arial" panose="020B0604020202020204" pitchFamily="34" charset="0"/>
                        </a:rPr>
                        <a:t> </a:t>
                      </a:r>
                    </a:p>
                  </a:txBody>
                  <a:tcPr marL="14400" marR="14400" marT="14400" marB="144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dirty="0">
                          <a:solidFill>
                            <a:srgbClr val="000000"/>
                          </a:solidFill>
                          <a:effectLst/>
                          <a:latin typeface="Arial" panose="020B0604020202020204" pitchFamily="34" charset="0"/>
                          <a:cs typeface="Arial" panose="020B0604020202020204" pitchFamily="34" charset="0"/>
                        </a:rPr>
                        <a:t> </a:t>
                      </a:r>
                    </a:p>
                  </a:txBody>
                  <a:tcPr marL="14400" marR="14400" marT="14400" marB="144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dirty="0">
                          <a:solidFill>
                            <a:srgbClr val="000000"/>
                          </a:solidFill>
                          <a:effectLst/>
                          <a:latin typeface="Arial" panose="020B0604020202020204" pitchFamily="34" charset="0"/>
                          <a:cs typeface="Arial" panose="020B0604020202020204" pitchFamily="34" charset="0"/>
                        </a:rPr>
                        <a:t> </a:t>
                      </a:r>
                    </a:p>
                  </a:txBody>
                  <a:tcPr marL="14400" marR="14400" marT="14400" marB="14400" anchor="ctr">
                    <a:lnL w="6350" cap="flat" cmpd="sng" algn="ctr">
                      <a:solidFill>
                        <a:srgbClr val="000000"/>
                      </a:solidFill>
                      <a:prstDash val="solid"/>
                      <a:round/>
                      <a:headEnd type="none" w="med" len="med"/>
                      <a:tailEnd type="none" w="med" len="med"/>
                    </a:lnL>
                    <a:lnR w="28575" cap="flat" cmpd="sng" algn="ctr">
                      <a:solidFill>
                        <a:srgbClr val="3CB9C6"/>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8668286"/>
                  </a:ext>
                </a:extLst>
              </a:tr>
              <a:tr h="228600">
                <a:tc vMerge="1">
                  <a:txBody>
                    <a:bodyPr/>
                    <a:lstStyle/>
                    <a:p>
                      <a:pPr algn="ctr" fontAlgn="ctr"/>
                      <a:endParaRPr lang="en-GB" sz="1000" b="1" i="0" u="none" strike="noStrike" dirty="0">
                        <a:solidFill>
                          <a:srgbClr val="000000"/>
                        </a:solidFill>
                        <a:effectLst/>
                        <a:latin typeface="Arial" panose="020B0604020202020204" pitchFamily="34" charset="0"/>
                        <a:cs typeface="Arial" panose="020B0604020202020204" pitchFamily="34" charset="0"/>
                      </a:endParaRPr>
                    </a:p>
                  </a:txBody>
                  <a:tcPr marL="14400" marR="14400" marT="14400" marB="14400" anchor="ctr">
                    <a:lnL w="28575" cap="flat" cmpd="sng" algn="ctr">
                      <a:solidFill>
                        <a:srgbClr val="3CB9C6"/>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000" b="0" i="0" u="none" strike="noStrike" dirty="0">
                        <a:solidFill>
                          <a:srgbClr val="FFFFFF"/>
                        </a:solidFill>
                        <a:effectLst/>
                        <a:latin typeface="Arial" panose="020B0604020202020204" pitchFamily="34" charset="0"/>
                        <a:cs typeface="Arial" panose="020B0604020202020204" pitchFamily="34" charset="0"/>
                      </a:endParaRPr>
                    </a:p>
                  </a:txBody>
                  <a:tcPr marL="14400" marR="14400" marT="14400" marB="14400" anchor="ctr">
                    <a:lnL w="635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3">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SOES3011 </a:t>
                      </a:r>
                      <a:r>
                        <a:rPr kumimoji="0" lang="en-GB" sz="1000" b="0" i="0" u="none" strike="noStrike" kern="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Biogeochem</a:t>
                      </a:r>
                      <a:endParaRPr kumimoji="0" lang="en-GB" sz="10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14400" marR="14400" marT="14400" marB="14400"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D100"/>
                    </a:solidFill>
                  </a:tcPr>
                </a:tc>
                <a:tc hMerge="1">
                  <a:txBody>
                    <a:bodyPr/>
                    <a:lstStyle/>
                    <a:p>
                      <a:pPr algn="ctr" fontAlgn="ctr"/>
                      <a:endParaRPr lang="en-GB" sz="1000" b="0" i="0" u="none" strike="noStrike" dirty="0">
                        <a:solidFill>
                          <a:srgbClr val="FFFFFF"/>
                        </a:solidFill>
                        <a:effectLst/>
                        <a:latin typeface="Arial" panose="020B0604020202020204" pitchFamily="34" charset="0"/>
                        <a:cs typeface="Arial" panose="020B0604020202020204" pitchFamily="34" charset="0"/>
                      </a:endParaRPr>
                    </a:p>
                  </a:txBody>
                  <a:tcPr marL="14400" marR="14400" marT="14400" marB="14400"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fontAlgn="ctr"/>
                      <a:endParaRPr lang="en-GB" sz="1000" b="0" i="0" u="none" strike="noStrike" dirty="0">
                        <a:solidFill>
                          <a:srgbClr val="FFFFFF"/>
                        </a:solidFill>
                        <a:effectLst/>
                        <a:latin typeface="Arial" panose="020B0604020202020204" pitchFamily="34" charset="0"/>
                        <a:cs typeface="Arial" panose="020B0604020202020204" pitchFamily="34" charset="0"/>
                      </a:endParaRPr>
                    </a:p>
                  </a:txBody>
                  <a:tcPr marL="14400" marR="14400" marT="14400" marB="14400"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en-GB" sz="1000" b="0" i="0" u="none" strike="noStrike" dirty="0">
                        <a:solidFill>
                          <a:srgbClr val="FFFFFF"/>
                        </a:solidFill>
                        <a:effectLst/>
                        <a:latin typeface="Arial" panose="020B0604020202020204" pitchFamily="34" charset="0"/>
                        <a:cs typeface="Arial" panose="020B0604020202020204" pitchFamily="34" charset="0"/>
                      </a:endParaRPr>
                    </a:p>
                  </a:txBody>
                  <a:tcPr marL="14400" marR="14400" marT="14400" marB="14400" anchor="ctr">
                    <a:lnT w="12700" cap="flat" cmpd="sng" algn="ctr">
                      <a:solidFill>
                        <a:srgbClr val="000000"/>
                      </a:solidFill>
                      <a:prstDash val="solid"/>
                      <a:round/>
                      <a:headEnd type="none" w="med" len="med"/>
                      <a:tailEnd type="none" w="med" len="med"/>
                    </a:lnT>
                    <a:noFill/>
                  </a:tcPr>
                </a:tc>
                <a:tc>
                  <a:txBody>
                    <a:bodyPr/>
                    <a:lstStyle/>
                    <a:p>
                      <a:pPr algn="ctr" fontAlgn="ct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14400" marR="14400" marT="14400" marB="14400" anchor="ctr">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14400" marR="14400" marT="14400" marB="144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14400" marR="14400" marT="14400" marB="144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14400" marR="14400" marT="14400" marB="14400" anchor="ctr">
                    <a:lnL w="6350" cap="flat" cmpd="sng" algn="ctr">
                      <a:solidFill>
                        <a:srgbClr val="000000"/>
                      </a:solidFill>
                      <a:prstDash val="solid"/>
                      <a:round/>
                      <a:headEnd type="none" w="med" len="med"/>
                      <a:tailEnd type="none" w="med" len="med"/>
                    </a:lnL>
                    <a:lnR w="28575" cap="flat" cmpd="sng" algn="ctr">
                      <a:solidFill>
                        <a:srgbClr val="3CB9C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6093230"/>
                  </a:ext>
                </a:extLst>
              </a:tr>
              <a:tr h="247556">
                <a:tc rowSpan="3">
                  <a:txBody>
                    <a:bodyPr/>
                    <a:lstStyle/>
                    <a:p>
                      <a:pPr algn="ctr" fontAlgn="ctr"/>
                      <a:r>
                        <a:rPr lang="en-GB" sz="1000" b="1" i="0" u="none" strike="noStrike" dirty="0">
                          <a:solidFill>
                            <a:srgbClr val="000000"/>
                          </a:solidFill>
                          <a:effectLst/>
                          <a:latin typeface="Arial" panose="020B0604020202020204" pitchFamily="34" charset="0"/>
                          <a:cs typeface="Arial" panose="020B0604020202020204" pitchFamily="34" charset="0"/>
                        </a:rPr>
                        <a:t>Thursday</a:t>
                      </a:r>
                    </a:p>
                  </a:txBody>
                  <a:tcPr marL="14400" marR="14400" marT="14400" marB="14400" anchor="ctr">
                    <a:lnL w="28575" cap="flat" cmpd="sng" algn="ctr">
                      <a:solidFill>
                        <a:srgbClr val="3CB9C6"/>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dirty="0">
                          <a:solidFill>
                            <a:srgbClr val="000000"/>
                          </a:solidFill>
                          <a:effectLst/>
                          <a:latin typeface="Arial" panose="020B0604020202020204" pitchFamily="34" charset="0"/>
                          <a:cs typeface="Arial" panose="020B0604020202020204" pitchFamily="34" charset="0"/>
                        </a:rPr>
                        <a:t> </a:t>
                      </a:r>
                    </a:p>
                  </a:txBody>
                  <a:tcPr marL="14400" marR="14400" marT="14400" marB="144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ctr"/>
                      <a:r>
                        <a:rPr lang="en-GB" sz="1000" b="0" i="0" u="none" strike="noStrike" dirty="0">
                          <a:solidFill>
                            <a:srgbClr val="000000"/>
                          </a:solidFill>
                          <a:effectLst/>
                          <a:latin typeface="Arial" panose="020B0604020202020204" pitchFamily="34" charset="0"/>
                          <a:cs typeface="Arial" panose="020B0604020202020204" pitchFamily="34" charset="0"/>
                        </a:rPr>
                        <a:t>SOES2037 Structural</a:t>
                      </a:r>
                    </a:p>
                  </a:txBody>
                  <a:tcPr marL="14400" marR="14400" marT="14400" marB="144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F7D00"/>
                    </a:solidFill>
                  </a:tcPr>
                </a:tc>
                <a:tc hMerge="1">
                  <a:txBody>
                    <a:bodyPr/>
                    <a:lstStyle/>
                    <a:p>
                      <a:endParaRPr lang="en-GB"/>
                    </a:p>
                  </a:txBody>
                  <a:tcPr>
                    <a:lnL w="635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lnL w="6350" cap="flat" cmpd="sng" algn="ctr">
                      <a:solidFill>
                        <a:srgbClr val="000000"/>
                      </a:solidFill>
                      <a:prstDash val="solid"/>
                      <a:round/>
                      <a:headEnd type="none" w="med" len="med"/>
                      <a:tailEnd type="none" w="med" len="med"/>
                    </a:ln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14400" marR="14400" marT="14400" marB="144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a:noFill/>
                    </a:lnB>
                  </a:tcPr>
                </a:tc>
                <a:tc>
                  <a:txBody>
                    <a:bodyPr/>
                    <a:lstStyle/>
                    <a:p>
                      <a:pPr algn="ctr" fontAlgn="ctr"/>
                      <a:r>
                        <a:rPr lang="en-GB" sz="1000" b="0" i="0" u="none" strike="noStrike" dirty="0">
                          <a:solidFill>
                            <a:srgbClr val="000000"/>
                          </a:solidFill>
                          <a:effectLst/>
                          <a:latin typeface="Arial" panose="020B0604020202020204" pitchFamily="34" charset="0"/>
                          <a:cs typeface="Arial" panose="020B0604020202020204" pitchFamily="34" charset="0"/>
                        </a:rPr>
                        <a:t> </a:t>
                      </a:r>
                    </a:p>
                  </a:txBody>
                  <a:tcPr marL="14400" marR="14400" marT="14400" marB="144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fontAlgn="ctr"/>
                      <a:r>
                        <a:rPr lang="en-GB" sz="1000" b="0" i="0" u="none" strike="noStrike">
                          <a:solidFill>
                            <a:srgbClr val="FFFFFF"/>
                          </a:solidFill>
                          <a:effectLst/>
                          <a:latin typeface="Arial" panose="020B0604020202020204" pitchFamily="34" charset="0"/>
                          <a:cs typeface="Arial" panose="020B0604020202020204" pitchFamily="34" charset="0"/>
                        </a:rPr>
                        <a:t>SOES2024 Coastal</a:t>
                      </a:r>
                    </a:p>
                  </a:txBody>
                  <a:tcPr marL="14400" marR="14400" marT="14400" marB="144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D3970"/>
                    </a:solidFill>
                  </a:tcPr>
                </a:tc>
                <a:tc hMerge="1">
                  <a:txBody>
                    <a:bodyPr/>
                    <a:lstStyle/>
                    <a:p>
                      <a:endParaRPr lang="en-GB"/>
                    </a:p>
                  </a:txBody>
                  <a:tcPr/>
                </a:tc>
                <a:tc>
                  <a:txBody>
                    <a:bodyPr/>
                    <a:lstStyle/>
                    <a:p>
                      <a:pPr algn="ctr" fontAlgn="ctr"/>
                      <a:r>
                        <a:rPr lang="en-GB" sz="1000" b="0" i="0" u="none" strike="noStrike" dirty="0">
                          <a:solidFill>
                            <a:srgbClr val="000000"/>
                          </a:solidFill>
                          <a:effectLst/>
                          <a:latin typeface="Arial" panose="020B0604020202020204" pitchFamily="34" charset="0"/>
                          <a:cs typeface="Arial" panose="020B0604020202020204" pitchFamily="34" charset="0"/>
                        </a:rPr>
                        <a:t> </a:t>
                      </a:r>
                    </a:p>
                  </a:txBody>
                  <a:tcPr marL="14400" marR="14400" marT="14400" marB="14400" anchor="ctr">
                    <a:lnL w="6350" cap="flat" cmpd="sng" algn="ctr">
                      <a:solidFill>
                        <a:srgbClr val="000000"/>
                      </a:solidFill>
                      <a:prstDash val="solid"/>
                      <a:round/>
                      <a:headEnd type="none" w="med" len="med"/>
                      <a:tailEnd type="none" w="med" len="med"/>
                    </a:lnL>
                    <a:lnR w="28575" cap="flat" cmpd="sng" algn="ctr">
                      <a:solidFill>
                        <a:srgbClr val="3CB9C6"/>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77951556"/>
                  </a:ext>
                </a:extLst>
              </a:tr>
              <a:tr h="370940">
                <a:tc vMerge="1">
                  <a:txBody>
                    <a:bodyPr/>
                    <a:lstStyle/>
                    <a:p>
                      <a:endParaRPr lang="en-GB"/>
                    </a:p>
                  </a:txBody>
                  <a:tcPr/>
                </a:tc>
                <a:tc>
                  <a:txBody>
                    <a:bodyPr/>
                    <a:lstStyle/>
                    <a:p>
                      <a:pPr algn="ctr" fontAlgn="ctr"/>
                      <a:r>
                        <a:rPr lang="en-GB" sz="1000" b="0" i="0" u="none" strike="noStrike" dirty="0">
                          <a:solidFill>
                            <a:srgbClr val="000000"/>
                          </a:solidFill>
                          <a:effectLst/>
                          <a:latin typeface="Arial" panose="020B0604020202020204" pitchFamily="34" charset="0"/>
                          <a:cs typeface="Arial" panose="020B0604020202020204" pitchFamily="34" charset="0"/>
                        </a:rPr>
                        <a:t> </a:t>
                      </a:r>
                    </a:p>
                  </a:txBody>
                  <a:tcPr marL="14400" marR="14400" marT="14400" marB="144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2">
                  <a:txBody>
                    <a:bodyPr/>
                    <a:lstStyle/>
                    <a:p>
                      <a:pPr algn="ctr" fontAlgn="ctr"/>
                      <a:r>
                        <a:rPr lang="en-GB" sz="800" b="0" i="0" u="none" strike="noStrike" dirty="0">
                          <a:solidFill>
                            <a:srgbClr val="000000"/>
                          </a:solidFill>
                          <a:effectLst/>
                          <a:latin typeface="Arial" panose="020B0604020202020204" pitchFamily="34" charset="0"/>
                          <a:cs typeface="Arial" panose="020B0604020202020204" pitchFamily="34" charset="0"/>
                        </a:rPr>
                        <a:t>SOES3011</a:t>
                      </a:r>
                      <a:r>
                        <a:rPr lang="en-GB" sz="1000" b="0" i="0" u="none" strike="noStrike" dirty="0">
                          <a:solidFill>
                            <a:srgbClr val="000000"/>
                          </a:solidFill>
                          <a:effectLst/>
                          <a:latin typeface="Arial" panose="020B0604020202020204" pitchFamily="34" charset="0"/>
                          <a:cs typeface="Arial" panose="020B0604020202020204" pitchFamily="34" charset="0"/>
                        </a:rPr>
                        <a:t> </a:t>
                      </a:r>
                      <a:r>
                        <a:rPr lang="en-GB" sz="1000" b="0" i="0" u="none" strike="noStrike" dirty="0" err="1">
                          <a:solidFill>
                            <a:srgbClr val="000000"/>
                          </a:solidFill>
                          <a:effectLst/>
                          <a:latin typeface="Arial" panose="020B0604020202020204" pitchFamily="34" charset="0"/>
                          <a:cs typeface="Arial" panose="020B0604020202020204" pitchFamily="34" charset="0"/>
                        </a:rPr>
                        <a:t>Biogeochem</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14400" marR="14400" marT="14400" marB="144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C1D100"/>
                    </a:solidFill>
                  </a:tcPr>
                </a:tc>
                <a:tc gridSpan="4">
                  <a:txBody>
                    <a:bodyPr/>
                    <a:lstStyle/>
                    <a:p>
                      <a:pPr algn="ctr" fontAlgn="ctr"/>
                      <a:r>
                        <a:rPr lang="en-GB" sz="1000" b="0" i="0" u="none" strike="noStrike">
                          <a:solidFill>
                            <a:srgbClr val="FFFFFF"/>
                          </a:solidFill>
                          <a:effectLst/>
                          <a:latin typeface="Arial" panose="020B0604020202020204" pitchFamily="34" charset="0"/>
                          <a:cs typeface="Arial" panose="020B0604020202020204" pitchFamily="34" charset="0"/>
                        </a:rPr>
                        <a:t>SOES3014 Coastal Sed</a:t>
                      </a:r>
                    </a:p>
                  </a:txBody>
                  <a:tcPr marL="14400" marR="14400" marT="14400" marB="144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a:noFill/>
                    </a:lnB>
                    <a:solidFill>
                      <a:srgbClr val="005C84"/>
                    </a:solidFill>
                  </a:tcPr>
                </a:tc>
                <a:tc hMerge="1">
                  <a:txBody>
                    <a:bodyPr/>
                    <a:lstStyle/>
                    <a:p>
                      <a:endParaRPr lang="en-GB"/>
                    </a:p>
                  </a:txBody>
                  <a:tcPr>
                    <a:lnL w="6350" cap="flat" cmpd="sng" algn="ctr">
                      <a:solidFill>
                        <a:srgbClr val="000000"/>
                      </a:solidFill>
                      <a:prstDash val="solid"/>
                      <a:round/>
                      <a:headEnd type="none" w="med" len="med"/>
                      <a:tailEnd type="none" w="med" len="med"/>
                    </a:lnL>
                  </a:tcPr>
                </a:tc>
                <a:tc hMerge="1">
                  <a:txBody>
                    <a:bodyPr/>
                    <a:lstStyle/>
                    <a:p>
                      <a:endParaRPr lang="en-GB"/>
                    </a:p>
                  </a:txBody>
                  <a:tcPr>
                    <a:lnL w="6350" cap="flat" cmpd="sng" algn="ctr">
                      <a:solidFill>
                        <a:srgbClr val="000000"/>
                      </a:solidFill>
                      <a:prstDash val="solid"/>
                      <a:round/>
                      <a:headEnd type="none" w="med" len="med"/>
                      <a:tailEnd type="none" w="med" len="med"/>
                    </a:lnL>
                    <a:lnT w="12700" cmpd="sng">
                      <a:noFill/>
                      <a:prstDash val="solid"/>
                    </a:lnT>
                  </a:tcPr>
                </a:tc>
                <a:tc hMerge="1">
                  <a:txBody>
                    <a:bodyPr/>
                    <a:lstStyle/>
                    <a:p>
                      <a:endParaRPr lang="en-GB"/>
                    </a:p>
                  </a:txBody>
                  <a:tcPr/>
                </a:tc>
                <a:tc>
                  <a:txBody>
                    <a:bodyPr/>
                    <a:lstStyle/>
                    <a:p>
                      <a:pPr algn="ctr" fontAlgn="ctr"/>
                      <a:r>
                        <a:rPr lang="en-GB" sz="1000" b="0" i="0" u="none" strike="noStrike" dirty="0">
                          <a:solidFill>
                            <a:srgbClr val="000000"/>
                          </a:solidFill>
                          <a:effectLst/>
                          <a:latin typeface="Arial" panose="020B0604020202020204" pitchFamily="34" charset="0"/>
                          <a:cs typeface="Arial" panose="020B0604020202020204" pitchFamily="34" charset="0"/>
                        </a:rPr>
                        <a:t> </a:t>
                      </a:r>
                    </a:p>
                  </a:txBody>
                  <a:tcPr marL="14400" marR="14400" marT="14400" marB="144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GB" sz="1000" b="0" i="0" u="none" strike="noStrike" dirty="0">
                          <a:solidFill>
                            <a:srgbClr val="FFFFFF"/>
                          </a:solidFill>
                          <a:effectLst/>
                          <a:latin typeface="Arial" panose="020B0604020202020204" pitchFamily="34" charset="0"/>
                          <a:cs typeface="Arial" panose="020B0604020202020204" pitchFamily="34" charset="0"/>
                        </a:rPr>
                        <a:t>SOES3002 Pet &amp; Minerals</a:t>
                      </a:r>
                    </a:p>
                  </a:txBody>
                  <a:tcPr marL="14400" marR="14400" marT="14400" marB="14400" anchor="ctr">
                    <a:lnL w="6350" cap="flat" cmpd="sng" algn="ctr">
                      <a:solidFill>
                        <a:srgbClr val="000000"/>
                      </a:solidFill>
                      <a:prstDash val="solid"/>
                      <a:round/>
                      <a:headEnd type="none" w="med" len="med"/>
                      <a:tailEnd type="none" w="med" len="med"/>
                    </a:lnL>
                    <a:lnR w="28575" cap="flat" cmpd="sng" algn="ctr">
                      <a:solidFill>
                        <a:srgbClr val="3CB9C6"/>
                      </a:solidFill>
                      <a:prstDash val="solid"/>
                      <a:round/>
                      <a:headEnd type="none" w="med" len="med"/>
                      <a:tailEnd type="none" w="med" len="med"/>
                    </a:lnR>
                    <a:lnT>
                      <a:noFill/>
                    </a:lnT>
                    <a:lnB>
                      <a:noFill/>
                    </a:lnB>
                    <a:solidFill>
                      <a:srgbClr val="E73037"/>
                    </a:solidFill>
                  </a:tcPr>
                </a:tc>
                <a:tc hMerge="1">
                  <a:txBody>
                    <a:bodyPr/>
                    <a:lstStyle/>
                    <a:p>
                      <a:endParaRPr lang="en-GB"/>
                    </a:p>
                  </a:txBody>
                  <a:tcPr/>
                </a:tc>
                <a:extLst>
                  <a:ext uri="{0D108BD9-81ED-4DB2-BD59-A6C34878D82A}">
                    <a16:rowId xmlns:a16="http://schemas.microsoft.com/office/drawing/2014/main" val="2864691985"/>
                  </a:ext>
                </a:extLst>
              </a:tr>
              <a:tr h="370940">
                <a:tc vMerge="1">
                  <a:txBody>
                    <a:bodyPr/>
                    <a:lstStyle/>
                    <a:p>
                      <a:endParaRPr lang="en-GB"/>
                    </a:p>
                  </a:txBody>
                  <a:tcPr/>
                </a:tc>
                <a:tc>
                  <a:txBody>
                    <a:bodyPr/>
                    <a:lstStyle/>
                    <a:p>
                      <a:pPr algn="ctr" fontAlgn="ctr"/>
                      <a:r>
                        <a:rPr lang="en-GB" sz="1000" b="0" i="0" u="none" strike="noStrike" dirty="0">
                          <a:solidFill>
                            <a:srgbClr val="000000"/>
                          </a:solidFill>
                          <a:effectLst/>
                          <a:latin typeface="Arial" panose="020B0604020202020204" pitchFamily="34" charset="0"/>
                          <a:cs typeface="Arial" panose="020B0604020202020204" pitchFamily="34" charset="0"/>
                        </a:rPr>
                        <a:t> </a:t>
                      </a:r>
                    </a:p>
                  </a:txBody>
                  <a:tcPr marL="14400" marR="14400" marT="14400" marB="144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gn="ctr" fontAlgn="ctr"/>
                      <a:r>
                        <a:rPr lang="en-GB" sz="1000" b="0" i="0" u="none" strike="noStrike" dirty="0">
                          <a:solidFill>
                            <a:srgbClr val="000000"/>
                          </a:solidFill>
                          <a:effectLst/>
                          <a:latin typeface="Arial" panose="020B0604020202020204" pitchFamily="34" charset="0"/>
                          <a:cs typeface="Arial" panose="020B0604020202020204" pitchFamily="34" charset="0"/>
                        </a:rPr>
                        <a:t> </a:t>
                      </a:r>
                    </a:p>
                  </a:txBody>
                  <a:tcPr marL="14400" marR="14400" marT="14400" marB="144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14400" marR="14400" marT="14400" marB="144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14400" marR="14400" marT="14400" marB="144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gridSpan="2">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SOES3020 Volc &amp; Mantle</a:t>
                      </a:r>
                    </a:p>
                  </a:txBody>
                  <a:tcPr marL="14400" marR="14400" marT="14400" marB="144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4BB694"/>
                    </a:solidFill>
                  </a:tcPr>
                </a:tc>
                <a:tc hMerge="1">
                  <a:txBody>
                    <a:bodyPr/>
                    <a:lstStyle/>
                    <a:p>
                      <a:endParaRPr lang="en-GB"/>
                    </a:p>
                  </a:txBody>
                  <a:tcPr/>
                </a:tc>
                <a:tc>
                  <a:txBody>
                    <a:bodyPr/>
                    <a:lstStyle/>
                    <a:p>
                      <a:pPr algn="ctr" fontAlgn="ctr"/>
                      <a:r>
                        <a:rPr lang="en-GB" sz="1000" b="0" i="0" u="none" strike="noStrike" dirty="0">
                          <a:solidFill>
                            <a:srgbClr val="000000"/>
                          </a:solidFill>
                          <a:effectLst/>
                          <a:latin typeface="Arial" panose="020B0604020202020204" pitchFamily="34" charset="0"/>
                          <a:cs typeface="Arial" panose="020B0604020202020204" pitchFamily="34" charset="0"/>
                        </a:rPr>
                        <a:t> </a:t>
                      </a:r>
                    </a:p>
                  </a:txBody>
                  <a:tcPr marL="14400" marR="14400" marT="14400" marB="144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dirty="0">
                          <a:solidFill>
                            <a:srgbClr val="000000"/>
                          </a:solidFill>
                          <a:effectLst/>
                          <a:latin typeface="Arial" panose="020B0604020202020204" pitchFamily="34" charset="0"/>
                          <a:cs typeface="Arial" panose="020B0604020202020204" pitchFamily="34" charset="0"/>
                        </a:rPr>
                        <a:t> </a:t>
                      </a:r>
                    </a:p>
                  </a:txBody>
                  <a:tcPr marL="14400" marR="14400" marT="14400" marB="14400" anchor="ctr">
                    <a:lnL w="6350" cap="flat" cmpd="sng" algn="ctr">
                      <a:solidFill>
                        <a:srgbClr val="000000"/>
                      </a:solidFill>
                      <a:prstDash val="solid"/>
                      <a:round/>
                      <a:headEnd type="none" w="med" len="med"/>
                      <a:tailEnd type="none" w="med" len="med"/>
                    </a:lnL>
                    <a:lnR w="28575" cap="flat" cmpd="sng" algn="ctr">
                      <a:solidFill>
                        <a:srgbClr val="3CB9C6"/>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1889360"/>
                  </a:ext>
                </a:extLst>
              </a:tr>
              <a:tr h="247556">
                <a:tc rowSpan="2">
                  <a:txBody>
                    <a:bodyPr/>
                    <a:lstStyle/>
                    <a:p>
                      <a:pPr algn="ctr" fontAlgn="ctr"/>
                      <a:r>
                        <a:rPr lang="en-GB" sz="1000" b="1" i="0" u="none" strike="noStrike" dirty="0">
                          <a:solidFill>
                            <a:srgbClr val="000000"/>
                          </a:solidFill>
                          <a:effectLst/>
                          <a:latin typeface="Arial" panose="020B0604020202020204" pitchFamily="34" charset="0"/>
                          <a:cs typeface="Arial" panose="020B0604020202020204" pitchFamily="34" charset="0"/>
                        </a:rPr>
                        <a:t>Friday</a:t>
                      </a:r>
                    </a:p>
                  </a:txBody>
                  <a:tcPr marL="14400" marR="14400" marT="14400" marB="14400" anchor="ctr">
                    <a:lnL w="28575" cap="flat" cmpd="sng" algn="ctr">
                      <a:solidFill>
                        <a:srgbClr val="3CB9C6"/>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CB9C6"/>
                      </a:solidFill>
                      <a:prstDash val="solid"/>
                      <a:round/>
                      <a:headEnd type="none" w="med" len="med"/>
                      <a:tailEnd type="none" w="med" len="med"/>
                    </a:lnB>
                  </a:tcPr>
                </a:tc>
                <a:tc rowSpan="2">
                  <a:txBody>
                    <a:bodyPr/>
                    <a:lstStyle/>
                    <a:p>
                      <a:pPr algn="ctr" fontAlgn="ctr"/>
                      <a:r>
                        <a:rPr lang="en-GB" sz="800" b="0" i="0" u="none" strike="noStrike" dirty="0">
                          <a:solidFill>
                            <a:srgbClr val="000000"/>
                          </a:solidFill>
                          <a:effectLst/>
                          <a:latin typeface="Arial" panose="020B0604020202020204" pitchFamily="34" charset="0"/>
                          <a:cs typeface="Arial" panose="020B0604020202020204" pitchFamily="34" charset="0"/>
                        </a:rPr>
                        <a:t>SOES3011</a:t>
                      </a:r>
                      <a:r>
                        <a:rPr lang="en-GB" sz="1000" b="0" i="0" u="none" strike="noStrike" dirty="0">
                          <a:solidFill>
                            <a:srgbClr val="000000"/>
                          </a:solidFill>
                          <a:effectLst/>
                          <a:latin typeface="Arial" panose="020B0604020202020204" pitchFamily="34" charset="0"/>
                          <a:cs typeface="Arial" panose="020B0604020202020204" pitchFamily="34" charset="0"/>
                        </a:rPr>
                        <a:t> </a:t>
                      </a:r>
                      <a:r>
                        <a:rPr lang="en-GB" sz="1000" b="0" i="0" u="none" strike="noStrike" dirty="0" err="1">
                          <a:solidFill>
                            <a:srgbClr val="000000"/>
                          </a:solidFill>
                          <a:effectLst/>
                          <a:latin typeface="Arial" panose="020B0604020202020204" pitchFamily="34" charset="0"/>
                          <a:cs typeface="Arial" panose="020B0604020202020204" pitchFamily="34" charset="0"/>
                        </a:rPr>
                        <a:t>Biogeochem</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14400" marR="14400" marT="14400" marB="144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CB9C6"/>
                      </a:solidFill>
                      <a:prstDash val="solid"/>
                      <a:round/>
                      <a:headEnd type="none" w="med" len="med"/>
                      <a:tailEnd type="none" w="med" len="med"/>
                    </a:lnB>
                    <a:solidFill>
                      <a:srgbClr val="C1D100"/>
                    </a:solidFill>
                  </a:tcPr>
                </a:tc>
                <a:tc rowSpan="2">
                  <a:txBody>
                    <a:bodyPr/>
                    <a:lstStyle/>
                    <a:p>
                      <a:pPr algn="ctr" fontAlgn="ct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14400" marR="14400" marT="14400" marB="144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3CB9C6"/>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14400" marR="14400" marT="14400" marB="144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SOES2037 Structural</a:t>
                      </a:r>
                    </a:p>
                  </a:txBody>
                  <a:tcPr marL="14400" marR="14400" marT="14400" marB="144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F7D00"/>
                    </a:solidFill>
                  </a:tcPr>
                </a:tc>
                <a:tc hMerge="1">
                  <a:txBody>
                    <a:bodyPr/>
                    <a:lstStyle/>
                    <a:p>
                      <a:endParaRPr lang="en-GB"/>
                    </a:p>
                  </a:txBody>
                  <a:tcPr>
                    <a:lnL w="635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rowSpan="2">
                  <a:txBody>
                    <a:bodyPr/>
                    <a:lstStyle/>
                    <a:p>
                      <a:pPr algn="ctr" fontAlgn="ctr"/>
                      <a:r>
                        <a:rPr lang="en-GB" sz="800" b="0" i="0" u="none" strike="noStrike" dirty="0">
                          <a:solidFill>
                            <a:srgbClr val="FFFFFF"/>
                          </a:solidFill>
                          <a:effectLst/>
                          <a:latin typeface="Arial" panose="020B0604020202020204" pitchFamily="34" charset="0"/>
                          <a:cs typeface="Arial" panose="020B0604020202020204" pitchFamily="34" charset="0"/>
                        </a:rPr>
                        <a:t>SOES3014</a:t>
                      </a:r>
                      <a:r>
                        <a:rPr lang="en-GB" sz="1000" b="0" i="0" u="none" strike="noStrike" dirty="0">
                          <a:solidFill>
                            <a:srgbClr val="FFFFFF"/>
                          </a:solidFill>
                          <a:effectLst/>
                          <a:latin typeface="Arial" panose="020B0604020202020204" pitchFamily="34" charset="0"/>
                          <a:cs typeface="Arial" panose="020B0604020202020204" pitchFamily="34" charset="0"/>
                        </a:rPr>
                        <a:t> Coastal </a:t>
                      </a:r>
                      <a:r>
                        <a:rPr lang="en-GB" sz="1000" b="0" i="0" u="none" strike="noStrike" dirty="0" err="1">
                          <a:solidFill>
                            <a:srgbClr val="FFFFFF"/>
                          </a:solidFill>
                          <a:effectLst/>
                          <a:latin typeface="Arial" panose="020B0604020202020204" pitchFamily="34" charset="0"/>
                          <a:cs typeface="Arial" panose="020B0604020202020204" pitchFamily="34" charset="0"/>
                        </a:rPr>
                        <a:t>Sed</a:t>
                      </a:r>
                      <a:endParaRPr lang="en-GB" sz="1000" b="0" i="0" u="none" strike="noStrike" dirty="0">
                        <a:solidFill>
                          <a:srgbClr val="FFFFFF"/>
                        </a:solidFill>
                        <a:effectLst/>
                        <a:latin typeface="Arial" panose="020B0604020202020204" pitchFamily="34" charset="0"/>
                        <a:cs typeface="Arial" panose="020B0604020202020204" pitchFamily="34" charset="0"/>
                      </a:endParaRPr>
                    </a:p>
                  </a:txBody>
                  <a:tcPr marL="14400" marR="14400" marT="14400" marB="144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3CB9C6"/>
                      </a:solidFill>
                      <a:prstDash val="solid"/>
                      <a:round/>
                      <a:headEnd type="none" w="med" len="med"/>
                      <a:tailEnd type="none" w="med" len="med"/>
                    </a:lnB>
                    <a:solidFill>
                      <a:srgbClr val="005C84"/>
                    </a:solid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14400" marR="14400" marT="14400" marB="144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fontAlgn="ctr"/>
                      <a:r>
                        <a:rPr lang="en-GB" sz="1000" b="0" i="0" u="none" strike="noStrike" dirty="0">
                          <a:solidFill>
                            <a:srgbClr val="000000"/>
                          </a:solidFill>
                          <a:effectLst/>
                          <a:latin typeface="Arial" panose="020B0604020202020204" pitchFamily="34" charset="0"/>
                          <a:cs typeface="Arial" panose="020B0604020202020204" pitchFamily="34" charset="0"/>
                        </a:rPr>
                        <a:t>SOES2004 Ig &amp; Met</a:t>
                      </a:r>
                    </a:p>
                  </a:txBody>
                  <a:tcPr marL="14400" marR="14400" marT="14400" marB="14400" anchor="ctr">
                    <a:lnL w="6350" cap="flat" cmpd="sng" algn="ctr">
                      <a:solidFill>
                        <a:srgbClr val="000000"/>
                      </a:solidFill>
                      <a:prstDash val="solid"/>
                      <a:round/>
                      <a:headEnd type="none" w="med" len="med"/>
                      <a:tailEnd type="none" w="med" len="med"/>
                    </a:lnL>
                    <a:lnR w="28575" cap="flat" cmpd="sng" algn="ctr">
                      <a:solidFill>
                        <a:srgbClr val="3CB9C6"/>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74C9E5"/>
                    </a:solidFill>
                  </a:tcPr>
                </a:tc>
                <a:tc hMerge="1">
                  <a:txBody>
                    <a:bodyPr/>
                    <a:lstStyle/>
                    <a:p>
                      <a:endParaRPr lang="en-GB"/>
                    </a:p>
                  </a:txBody>
                  <a:tcPr/>
                </a:tc>
                <a:extLst>
                  <a:ext uri="{0D108BD9-81ED-4DB2-BD59-A6C34878D82A}">
                    <a16:rowId xmlns:a16="http://schemas.microsoft.com/office/drawing/2014/main" val="2341729712"/>
                  </a:ext>
                </a:extLst>
              </a:tr>
              <a:tr h="306449">
                <a:tc vMerge="1">
                  <a:txBody>
                    <a:bodyPr/>
                    <a:lstStyle/>
                    <a:p>
                      <a:endParaRPr lang="en-GB"/>
                    </a:p>
                  </a:txBody>
                  <a:tcPr/>
                </a:tc>
                <a:tc vMerge="1">
                  <a:txBody>
                    <a:bodyPr/>
                    <a:lstStyle/>
                    <a:p>
                      <a:pPr algn="ctr" fontAlgn="ctr"/>
                      <a:r>
                        <a:rPr lang="en-GB" sz="1000" b="0" i="0" u="none" strike="noStrike" dirty="0">
                          <a:solidFill>
                            <a:srgbClr val="000000"/>
                          </a:solidFill>
                          <a:effectLst/>
                          <a:latin typeface="Arial" panose="020B0604020202020204" pitchFamily="34" charset="0"/>
                          <a:cs typeface="Arial" panose="020B0604020202020204" pitchFamily="34" charset="0"/>
                        </a:rPr>
                        <a:t> </a:t>
                      </a:r>
                    </a:p>
                  </a:txBody>
                  <a:tcPr marL="14400" marR="14400" marT="14400" marB="144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8575" cap="flat" cmpd="sng" algn="ctr">
                      <a:solidFill>
                        <a:srgbClr val="3CB9C6"/>
                      </a:solidFill>
                      <a:prstDash val="solid"/>
                      <a:round/>
                      <a:headEnd type="none" w="med" len="med"/>
                      <a:tailEnd type="none" w="med" len="med"/>
                    </a:lnB>
                  </a:tcPr>
                </a:tc>
                <a:tc vMerge="1">
                  <a:txBody>
                    <a:bodyPr/>
                    <a:lstStyle/>
                    <a:p>
                      <a:endParaRPr lang="en-GB"/>
                    </a:p>
                  </a:txBody>
                  <a:tcPr/>
                </a:tc>
                <a:tc>
                  <a:txBody>
                    <a:bodyPr/>
                    <a:lstStyle/>
                    <a:p>
                      <a:pPr algn="ctr" fontAlgn="ctr"/>
                      <a:r>
                        <a:rPr lang="en-GB" sz="1000" b="0" i="0" u="none" strike="noStrike" dirty="0">
                          <a:solidFill>
                            <a:srgbClr val="000000"/>
                          </a:solidFill>
                          <a:effectLst/>
                          <a:latin typeface="Arial" panose="020B0604020202020204" pitchFamily="34" charset="0"/>
                          <a:cs typeface="Arial" panose="020B0604020202020204" pitchFamily="34" charset="0"/>
                        </a:rPr>
                        <a:t> </a:t>
                      </a:r>
                    </a:p>
                  </a:txBody>
                  <a:tcPr marL="14400" marR="14400" marT="14400" marB="144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8575" cap="flat" cmpd="sng" algn="ctr">
                      <a:solidFill>
                        <a:srgbClr val="3CB9C6"/>
                      </a:solidFill>
                      <a:prstDash val="solid"/>
                      <a:round/>
                      <a:headEnd type="none" w="med" len="med"/>
                      <a:tailEnd type="none" w="med" len="med"/>
                    </a:lnB>
                  </a:tcPr>
                </a:tc>
                <a:tc gridSpan="2">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SOES3009 Shelf Seas</a:t>
                      </a:r>
                    </a:p>
                  </a:txBody>
                  <a:tcPr marL="14400" marR="14400" marT="14400" marB="144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8575" cap="flat" cmpd="sng" algn="ctr">
                      <a:solidFill>
                        <a:srgbClr val="3CB9C6"/>
                      </a:solidFill>
                      <a:prstDash val="solid"/>
                      <a:round/>
                      <a:headEnd type="none" w="med" len="med"/>
                      <a:tailEnd type="none" w="med" len="med"/>
                    </a:lnB>
                    <a:solidFill>
                      <a:srgbClr val="B3DBD2"/>
                    </a:solidFill>
                  </a:tcPr>
                </a:tc>
                <a:tc hMerge="1">
                  <a:txBody>
                    <a:bodyPr/>
                    <a:lstStyle/>
                    <a:p>
                      <a:endParaRPr lang="en-GB"/>
                    </a:p>
                  </a:txBody>
                  <a:tcPr>
                    <a:lnL w="6350" cap="flat" cmpd="sng" algn="ctr">
                      <a:solidFill>
                        <a:srgbClr val="000000"/>
                      </a:solidFill>
                      <a:prstDash val="solid"/>
                      <a:round/>
                      <a:headEnd type="none" w="med" len="med"/>
                      <a:tailEnd type="none" w="med" len="med"/>
                    </a:lnL>
                  </a:tcPr>
                </a:tc>
                <a:tc vMerge="1">
                  <a:txBody>
                    <a:bodyPr/>
                    <a:lstStyle/>
                    <a:p>
                      <a:endParaRPr lang="en-GB"/>
                    </a:p>
                  </a:txBody>
                  <a:tcPr/>
                </a:tc>
                <a:tc gridSpan="2">
                  <a:txBody>
                    <a:bodyPr/>
                    <a:lstStyle/>
                    <a:p>
                      <a:pPr algn="ctr" fontAlgn="ctr"/>
                      <a:r>
                        <a:rPr lang="en-GB" sz="1000" b="0" i="0" u="none" strike="noStrike" dirty="0">
                          <a:solidFill>
                            <a:srgbClr val="FFFFFF"/>
                          </a:solidFill>
                          <a:effectLst/>
                          <a:latin typeface="Arial" panose="020B0604020202020204" pitchFamily="34" charset="0"/>
                          <a:cs typeface="Arial" panose="020B0604020202020204" pitchFamily="34" charset="0"/>
                        </a:rPr>
                        <a:t>SOES3006 </a:t>
                      </a:r>
                      <a:r>
                        <a:rPr lang="en-GB" sz="1000" b="0" i="0" u="none" strike="noStrike" dirty="0" err="1">
                          <a:solidFill>
                            <a:srgbClr val="FFFFFF"/>
                          </a:solidFill>
                          <a:effectLst/>
                          <a:latin typeface="Arial" panose="020B0604020202020204" pitchFamily="34" charset="0"/>
                          <a:cs typeface="Arial" panose="020B0604020202020204" pitchFamily="34" charset="0"/>
                        </a:rPr>
                        <a:t>Evol</a:t>
                      </a:r>
                      <a:r>
                        <a:rPr lang="en-GB" sz="1000" b="0" i="0" u="none" strike="noStrike" dirty="0">
                          <a:solidFill>
                            <a:srgbClr val="FFFFFF"/>
                          </a:solidFill>
                          <a:effectLst/>
                          <a:latin typeface="Arial" panose="020B0604020202020204" pitchFamily="34" charset="0"/>
                          <a:cs typeface="Arial" panose="020B0604020202020204" pitchFamily="34" charset="0"/>
                        </a:rPr>
                        <a:t> Earth</a:t>
                      </a:r>
                    </a:p>
                  </a:txBody>
                  <a:tcPr marL="14400" marR="14400" marT="14400" marB="144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8575" cap="flat" cmpd="sng" algn="ctr">
                      <a:solidFill>
                        <a:srgbClr val="3CB9C6"/>
                      </a:solidFill>
                      <a:prstDash val="solid"/>
                      <a:round/>
                      <a:headEnd type="none" w="med" len="med"/>
                      <a:tailEnd type="none" w="med" len="med"/>
                    </a:lnB>
                    <a:solidFill>
                      <a:srgbClr val="D5007F"/>
                    </a:solidFill>
                  </a:tcPr>
                </a:tc>
                <a:tc hMerge="1">
                  <a:txBody>
                    <a:bodyPr/>
                    <a:lstStyle/>
                    <a:p>
                      <a:endParaRPr lang="en-GB"/>
                    </a:p>
                  </a:txBody>
                  <a:tcPr/>
                </a:tc>
                <a:tc>
                  <a:txBody>
                    <a:bodyPr/>
                    <a:lstStyle/>
                    <a:p>
                      <a:pPr algn="ctr" fontAlgn="ctr"/>
                      <a:r>
                        <a:rPr lang="en-GB" sz="1000" b="0" i="0" u="none" strike="noStrike" dirty="0">
                          <a:solidFill>
                            <a:srgbClr val="000000"/>
                          </a:solidFill>
                          <a:effectLst/>
                          <a:latin typeface="Arial" panose="020B0604020202020204" pitchFamily="34" charset="0"/>
                          <a:cs typeface="Arial" panose="020B0604020202020204" pitchFamily="34" charset="0"/>
                        </a:rPr>
                        <a:t> </a:t>
                      </a:r>
                    </a:p>
                  </a:txBody>
                  <a:tcPr marL="14400" marR="14400" marT="14400" marB="14400" anchor="ctr">
                    <a:lnL w="6350" cap="flat" cmpd="sng" algn="ctr">
                      <a:solidFill>
                        <a:srgbClr val="000000"/>
                      </a:solidFill>
                      <a:prstDash val="solid"/>
                      <a:round/>
                      <a:headEnd type="none" w="med" len="med"/>
                      <a:tailEnd type="none" w="med" len="med"/>
                    </a:lnL>
                    <a:lnR w="28575" cap="flat" cmpd="sng" algn="ctr">
                      <a:solidFill>
                        <a:srgbClr val="3CB9C6"/>
                      </a:solidFill>
                      <a:prstDash val="solid"/>
                      <a:round/>
                      <a:headEnd type="none" w="med" len="med"/>
                      <a:tailEnd type="none" w="med" len="med"/>
                    </a:lnR>
                    <a:lnT>
                      <a:noFill/>
                    </a:lnT>
                    <a:lnB w="28575" cap="flat" cmpd="sng" algn="ctr">
                      <a:solidFill>
                        <a:srgbClr val="3CB9C6"/>
                      </a:solidFill>
                      <a:prstDash val="solid"/>
                      <a:round/>
                      <a:headEnd type="none" w="med" len="med"/>
                      <a:tailEnd type="none" w="med" len="med"/>
                    </a:lnB>
                  </a:tcPr>
                </a:tc>
                <a:extLst>
                  <a:ext uri="{0D108BD9-81ED-4DB2-BD59-A6C34878D82A}">
                    <a16:rowId xmlns:a16="http://schemas.microsoft.com/office/drawing/2014/main" val="1220264329"/>
                  </a:ext>
                </a:extLst>
              </a:tr>
            </a:tbl>
          </a:graphicData>
        </a:graphic>
      </p:graphicFrame>
    </p:spTree>
    <p:extLst>
      <p:ext uri="{BB962C8B-B14F-4D97-AF65-F5344CB8AC3E}">
        <p14:creationId xmlns:p14="http://schemas.microsoft.com/office/powerpoint/2010/main" val="3807927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p:nvPr/>
        </p:nvSpPr>
        <p:spPr>
          <a:xfrm>
            <a:off x="659822" y="1014427"/>
            <a:ext cx="6113780" cy="436880"/>
          </a:xfrm>
          <a:prstGeom prst="rect">
            <a:avLst/>
          </a:prstGeom>
        </p:spPr>
        <p:txBody>
          <a:bodyPr vert="horz" wrap="square" lIns="0" tIns="12065" rIns="0" bIns="0" rtlCol="0">
            <a:spAutoFit/>
          </a:bodyPr>
          <a:lstStyle/>
          <a:p>
            <a:pPr marL="12700">
              <a:lnSpc>
                <a:spcPct val="100000"/>
              </a:lnSpc>
              <a:spcBef>
                <a:spcPts val="95"/>
              </a:spcBef>
              <a:tabLst>
                <a:tab pos="6100445" algn="l"/>
              </a:tabLst>
            </a:pPr>
            <a:r>
              <a:rPr lang="en-GB" sz="2000" u="heavy" spc="-20" dirty="0">
                <a:uFill>
                  <a:solidFill>
                    <a:srgbClr val="3CB9C6"/>
                  </a:solidFill>
                </a:uFill>
                <a:latin typeface="Tahoma"/>
                <a:cs typeface="Tahoma"/>
              </a:rPr>
              <a:t>G&amp;G Semester 2</a:t>
            </a:r>
            <a:r>
              <a:rPr sz="2700" u="heavy" dirty="0">
                <a:uFill>
                  <a:solidFill>
                    <a:srgbClr val="3CB9C6"/>
                  </a:solidFill>
                </a:uFill>
                <a:latin typeface="Tahoma"/>
                <a:cs typeface="Tahoma"/>
              </a:rPr>
              <a:t>	</a:t>
            </a:r>
            <a:endParaRPr sz="2700" dirty="0">
              <a:latin typeface="Tahoma"/>
              <a:cs typeface="Tahoma"/>
            </a:endParaRPr>
          </a:p>
        </p:txBody>
      </p:sp>
      <p:pic>
        <p:nvPicPr>
          <p:cNvPr id="6" name="object 6"/>
          <p:cNvPicPr/>
          <p:nvPr/>
        </p:nvPicPr>
        <p:blipFill>
          <a:blip r:embed="rId2" cstate="print"/>
          <a:stretch>
            <a:fillRect/>
          </a:stretch>
        </p:blipFill>
        <p:spPr>
          <a:xfrm>
            <a:off x="4976552" y="0"/>
            <a:ext cx="2579438" cy="1353760"/>
          </a:xfrm>
          <a:prstGeom prst="rect">
            <a:avLst/>
          </a:prstGeom>
        </p:spPr>
      </p:pic>
      <p:sp>
        <p:nvSpPr>
          <p:cNvPr id="11" name="object 11"/>
          <p:cNvSpPr txBox="1"/>
          <p:nvPr/>
        </p:nvSpPr>
        <p:spPr>
          <a:xfrm>
            <a:off x="737297" y="5142772"/>
            <a:ext cx="480059" cy="177800"/>
          </a:xfrm>
          <a:prstGeom prst="rect">
            <a:avLst/>
          </a:prstGeom>
        </p:spPr>
        <p:txBody>
          <a:bodyPr vert="horz" wrap="square" lIns="0" tIns="12065" rIns="0" bIns="0" rtlCol="0">
            <a:spAutoFit/>
          </a:bodyPr>
          <a:lstStyle/>
          <a:p>
            <a:pPr>
              <a:lnSpc>
                <a:spcPct val="100000"/>
              </a:lnSpc>
              <a:spcBef>
                <a:spcPts val="95"/>
              </a:spcBef>
            </a:pPr>
            <a:r>
              <a:rPr sz="1000" spc="-10" dirty="0">
                <a:solidFill>
                  <a:srgbClr val="FFFFFF"/>
                </a:solidFill>
                <a:latin typeface="Gill Sans MT"/>
                <a:cs typeface="Gill Sans MT"/>
              </a:rPr>
              <a:t>Address</a:t>
            </a:r>
            <a:endParaRPr sz="1000">
              <a:latin typeface="Gill Sans MT"/>
              <a:cs typeface="Gill Sans MT"/>
            </a:endParaRPr>
          </a:p>
        </p:txBody>
      </p:sp>
      <p:sp>
        <p:nvSpPr>
          <p:cNvPr id="37" name="object 5">
            <a:extLst>
              <a:ext uri="{FF2B5EF4-FFF2-40B4-BE49-F238E27FC236}">
                <a16:creationId xmlns:a16="http://schemas.microsoft.com/office/drawing/2014/main" id="{EB2BEBCE-94A7-19F4-18D7-4BDFB375E57B}"/>
              </a:ext>
            </a:extLst>
          </p:cNvPr>
          <p:cNvSpPr txBox="1"/>
          <p:nvPr/>
        </p:nvSpPr>
        <p:spPr>
          <a:xfrm>
            <a:off x="654050" y="5578475"/>
            <a:ext cx="6113780" cy="436880"/>
          </a:xfrm>
          <a:prstGeom prst="rect">
            <a:avLst/>
          </a:prstGeom>
        </p:spPr>
        <p:txBody>
          <a:bodyPr vert="horz" wrap="square" lIns="0" tIns="12065" rIns="0" bIns="0" rtlCol="0">
            <a:spAutoFit/>
          </a:bodyPr>
          <a:lstStyle/>
          <a:p>
            <a:pPr marL="12700">
              <a:lnSpc>
                <a:spcPct val="100000"/>
              </a:lnSpc>
              <a:spcBef>
                <a:spcPts val="95"/>
              </a:spcBef>
              <a:tabLst>
                <a:tab pos="6100445" algn="l"/>
              </a:tabLst>
            </a:pPr>
            <a:r>
              <a:rPr lang="en-GB" sz="2000" u="heavy" spc="-20" dirty="0" err="1">
                <a:uFill>
                  <a:solidFill>
                    <a:srgbClr val="3CB9C6"/>
                  </a:solidFill>
                </a:uFill>
                <a:latin typeface="Tahoma"/>
                <a:cs typeface="Tahoma"/>
              </a:rPr>
              <a:t>MarBol</a:t>
            </a:r>
            <a:r>
              <a:rPr lang="en-GB" sz="2000" u="heavy" spc="-20" dirty="0">
                <a:uFill>
                  <a:solidFill>
                    <a:srgbClr val="3CB9C6"/>
                  </a:solidFill>
                </a:uFill>
                <a:latin typeface="Tahoma"/>
                <a:cs typeface="Tahoma"/>
              </a:rPr>
              <a:t> OC Semester 1</a:t>
            </a:r>
            <a:r>
              <a:rPr sz="2700" u="heavy" dirty="0">
                <a:uFill>
                  <a:solidFill>
                    <a:srgbClr val="3CB9C6"/>
                  </a:solidFill>
                </a:uFill>
                <a:latin typeface="Tahoma"/>
                <a:cs typeface="Tahoma"/>
              </a:rPr>
              <a:t>	</a:t>
            </a:r>
            <a:endParaRPr sz="2700" dirty="0">
              <a:latin typeface="Tahoma"/>
              <a:cs typeface="Tahoma"/>
            </a:endParaRPr>
          </a:p>
        </p:txBody>
      </p:sp>
      <p:graphicFrame>
        <p:nvGraphicFramePr>
          <p:cNvPr id="40" name="Table 39">
            <a:extLst>
              <a:ext uri="{FF2B5EF4-FFF2-40B4-BE49-F238E27FC236}">
                <a16:creationId xmlns:a16="http://schemas.microsoft.com/office/drawing/2014/main" id="{09CA24AD-42DD-E1AF-E5E9-4F5C2A2BCCAE}"/>
              </a:ext>
            </a:extLst>
          </p:cNvPr>
          <p:cNvGraphicFramePr>
            <a:graphicFrameLocks noGrp="1"/>
          </p:cNvGraphicFramePr>
          <p:nvPr>
            <p:extLst>
              <p:ext uri="{D42A27DB-BD31-4B8C-83A1-F6EECF244321}">
                <p14:modId xmlns:p14="http://schemas.microsoft.com/office/powerpoint/2010/main" val="3562964383"/>
              </p:ext>
            </p:extLst>
          </p:nvPr>
        </p:nvGraphicFramePr>
        <p:xfrm>
          <a:off x="666857" y="1463675"/>
          <a:ext cx="6077418" cy="4037904"/>
        </p:xfrm>
        <a:graphic>
          <a:graphicData uri="http://schemas.openxmlformats.org/drawingml/2006/table">
            <a:tbl>
              <a:tblPr/>
              <a:tblGrid>
                <a:gridCol w="749193">
                  <a:extLst>
                    <a:ext uri="{9D8B030D-6E8A-4147-A177-3AD203B41FA5}">
                      <a16:colId xmlns:a16="http://schemas.microsoft.com/office/drawing/2014/main" val="3716311293"/>
                    </a:ext>
                  </a:extLst>
                </a:gridCol>
                <a:gridCol w="592025">
                  <a:extLst>
                    <a:ext uri="{9D8B030D-6E8A-4147-A177-3AD203B41FA5}">
                      <a16:colId xmlns:a16="http://schemas.microsoft.com/office/drawing/2014/main" val="848218704"/>
                    </a:ext>
                  </a:extLst>
                </a:gridCol>
                <a:gridCol w="592025">
                  <a:extLst>
                    <a:ext uri="{9D8B030D-6E8A-4147-A177-3AD203B41FA5}">
                      <a16:colId xmlns:a16="http://schemas.microsoft.com/office/drawing/2014/main" val="1320782442"/>
                    </a:ext>
                  </a:extLst>
                </a:gridCol>
                <a:gridCol w="592025">
                  <a:extLst>
                    <a:ext uri="{9D8B030D-6E8A-4147-A177-3AD203B41FA5}">
                      <a16:colId xmlns:a16="http://schemas.microsoft.com/office/drawing/2014/main" val="3535270600"/>
                    </a:ext>
                  </a:extLst>
                </a:gridCol>
                <a:gridCol w="592025">
                  <a:extLst>
                    <a:ext uri="{9D8B030D-6E8A-4147-A177-3AD203B41FA5}">
                      <a16:colId xmlns:a16="http://schemas.microsoft.com/office/drawing/2014/main" val="3406181091"/>
                    </a:ext>
                  </a:extLst>
                </a:gridCol>
                <a:gridCol w="592025">
                  <a:extLst>
                    <a:ext uri="{9D8B030D-6E8A-4147-A177-3AD203B41FA5}">
                      <a16:colId xmlns:a16="http://schemas.microsoft.com/office/drawing/2014/main" val="2924407801"/>
                    </a:ext>
                  </a:extLst>
                </a:gridCol>
                <a:gridCol w="592025">
                  <a:extLst>
                    <a:ext uri="{9D8B030D-6E8A-4147-A177-3AD203B41FA5}">
                      <a16:colId xmlns:a16="http://schemas.microsoft.com/office/drawing/2014/main" val="504113790"/>
                    </a:ext>
                  </a:extLst>
                </a:gridCol>
                <a:gridCol w="592025">
                  <a:extLst>
                    <a:ext uri="{9D8B030D-6E8A-4147-A177-3AD203B41FA5}">
                      <a16:colId xmlns:a16="http://schemas.microsoft.com/office/drawing/2014/main" val="3518430417"/>
                    </a:ext>
                  </a:extLst>
                </a:gridCol>
                <a:gridCol w="592025">
                  <a:extLst>
                    <a:ext uri="{9D8B030D-6E8A-4147-A177-3AD203B41FA5}">
                      <a16:colId xmlns:a16="http://schemas.microsoft.com/office/drawing/2014/main" val="1168653244"/>
                    </a:ext>
                  </a:extLst>
                </a:gridCol>
                <a:gridCol w="592025">
                  <a:extLst>
                    <a:ext uri="{9D8B030D-6E8A-4147-A177-3AD203B41FA5}">
                      <a16:colId xmlns:a16="http://schemas.microsoft.com/office/drawing/2014/main" val="1875388296"/>
                    </a:ext>
                  </a:extLst>
                </a:gridCol>
              </a:tblGrid>
              <a:tr h="325568">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868" marR="3868" marT="3868" marB="0" anchor="ctr">
                    <a:lnL w="28575" cap="flat" cmpd="sng" algn="ctr">
                      <a:solidFill>
                        <a:srgbClr val="3CB9C6"/>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3CB9C6"/>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GB" sz="1000" b="1" i="0" u="none" strike="noStrike">
                          <a:solidFill>
                            <a:srgbClr val="000000"/>
                          </a:solidFill>
                          <a:effectLst/>
                          <a:latin typeface="Arial" panose="020B0604020202020204" pitchFamily="34" charset="0"/>
                          <a:cs typeface="Arial" panose="020B0604020202020204" pitchFamily="34" charset="0"/>
                        </a:rPr>
                        <a:t>09:00</a:t>
                      </a:r>
                    </a:p>
                  </a:txBody>
                  <a:tcPr marL="3868" marR="3868" marT="3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3CB9C6"/>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GB" sz="1000" b="1" i="0" u="none" strike="noStrike">
                          <a:solidFill>
                            <a:srgbClr val="000000"/>
                          </a:solidFill>
                          <a:effectLst/>
                          <a:latin typeface="Arial" panose="020B0604020202020204" pitchFamily="34" charset="0"/>
                          <a:cs typeface="Arial" panose="020B0604020202020204" pitchFamily="34" charset="0"/>
                        </a:rPr>
                        <a:t>10:00</a:t>
                      </a:r>
                    </a:p>
                  </a:txBody>
                  <a:tcPr marL="3868" marR="3868" marT="3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3CB9C6"/>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GB" sz="1000" b="1" i="0" u="none" strike="noStrike">
                          <a:solidFill>
                            <a:srgbClr val="000000"/>
                          </a:solidFill>
                          <a:effectLst/>
                          <a:latin typeface="Arial" panose="020B0604020202020204" pitchFamily="34" charset="0"/>
                          <a:cs typeface="Arial" panose="020B0604020202020204" pitchFamily="34" charset="0"/>
                        </a:rPr>
                        <a:t>11:00</a:t>
                      </a:r>
                    </a:p>
                  </a:txBody>
                  <a:tcPr marL="3868" marR="3868" marT="3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3CB9C6"/>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GB" sz="1000" b="1" i="0" u="none" strike="noStrike">
                          <a:solidFill>
                            <a:srgbClr val="000000"/>
                          </a:solidFill>
                          <a:effectLst/>
                          <a:latin typeface="Arial" panose="020B0604020202020204" pitchFamily="34" charset="0"/>
                          <a:cs typeface="Arial" panose="020B0604020202020204" pitchFamily="34" charset="0"/>
                        </a:rPr>
                        <a:t>12:00</a:t>
                      </a:r>
                    </a:p>
                  </a:txBody>
                  <a:tcPr marL="3868" marR="3868" marT="3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3CB9C6"/>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GB" sz="1000" b="1" i="0" u="none" strike="noStrike">
                          <a:solidFill>
                            <a:srgbClr val="000000"/>
                          </a:solidFill>
                          <a:effectLst/>
                          <a:latin typeface="Arial" panose="020B0604020202020204" pitchFamily="34" charset="0"/>
                          <a:cs typeface="Arial" panose="020B0604020202020204" pitchFamily="34" charset="0"/>
                        </a:rPr>
                        <a:t>13:00</a:t>
                      </a:r>
                    </a:p>
                  </a:txBody>
                  <a:tcPr marL="3868" marR="3868" marT="3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3CB9C6"/>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GB" sz="1000" b="1" i="0" u="none" strike="noStrike">
                          <a:solidFill>
                            <a:srgbClr val="000000"/>
                          </a:solidFill>
                          <a:effectLst/>
                          <a:latin typeface="Arial" panose="020B0604020202020204" pitchFamily="34" charset="0"/>
                          <a:cs typeface="Arial" panose="020B0604020202020204" pitchFamily="34" charset="0"/>
                        </a:rPr>
                        <a:t>14:00</a:t>
                      </a:r>
                    </a:p>
                  </a:txBody>
                  <a:tcPr marL="3868" marR="3868" marT="3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3CB9C6"/>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GB" sz="1000" b="1" i="0" u="none" strike="noStrike">
                          <a:solidFill>
                            <a:srgbClr val="000000"/>
                          </a:solidFill>
                          <a:effectLst/>
                          <a:latin typeface="Arial" panose="020B0604020202020204" pitchFamily="34" charset="0"/>
                          <a:cs typeface="Arial" panose="020B0604020202020204" pitchFamily="34" charset="0"/>
                        </a:rPr>
                        <a:t>15:00</a:t>
                      </a:r>
                    </a:p>
                  </a:txBody>
                  <a:tcPr marL="3868" marR="3868" marT="3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3CB9C6"/>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GB" sz="1000" b="1" i="0" u="none" strike="noStrike">
                          <a:solidFill>
                            <a:srgbClr val="000000"/>
                          </a:solidFill>
                          <a:effectLst/>
                          <a:latin typeface="Arial" panose="020B0604020202020204" pitchFamily="34" charset="0"/>
                          <a:cs typeface="Arial" panose="020B0604020202020204" pitchFamily="34" charset="0"/>
                        </a:rPr>
                        <a:t>16:00</a:t>
                      </a:r>
                    </a:p>
                  </a:txBody>
                  <a:tcPr marL="3868" marR="3868" marT="3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3CB9C6"/>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GB" sz="1000" b="1" i="0" u="none" strike="noStrike" dirty="0">
                          <a:solidFill>
                            <a:srgbClr val="000000"/>
                          </a:solidFill>
                          <a:effectLst/>
                          <a:latin typeface="Arial" panose="020B0604020202020204" pitchFamily="34" charset="0"/>
                          <a:cs typeface="Arial" panose="020B0604020202020204" pitchFamily="34" charset="0"/>
                        </a:rPr>
                        <a:t>17:00</a:t>
                      </a:r>
                    </a:p>
                  </a:txBody>
                  <a:tcPr marL="3868" marR="3868" marT="3868" marB="0" anchor="ctr">
                    <a:lnL w="6350" cap="flat" cmpd="sng" algn="ctr">
                      <a:solidFill>
                        <a:srgbClr val="000000"/>
                      </a:solidFill>
                      <a:prstDash val="solid"/>
                      <a:round/>
                      <a:headEnd type="none" w="med" len="med"/>
                      <a:tailEnd type="none" w="med" len="med"/>
                    </a:lnL>
                    <a:lnR w="28575" cap="flat" cmpd="sng" algn="ctr">
                      <a:solidFill>
                        <a:srgbClr val="3CB9C6"/>
                      </a:solidFill>
                      <a:prstDash val="solid"/>
                      <a:round/>
                      <a:headEnd type="none" w="med" len="med"/>
                      <a:tailEnd type="none" w="med" len="med"/>
                    </a:lnR>
                    <a:lnT w="28575" cap="flat" cmpd="sng" algn="ctr">
                      <a:solidFill>
                        <a:srgbClr val="3CB9C6"/>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4071903"/>
                  </a:ext>
                </a:extLst>
              </a:tr>
              <a:tr h="310769">
                <a:tc rowSpan="2">
                  <a:txBody>
                    <a:bodyPr/>
                    <a:lstStyle/>
                    <a:p>
                      <a:pPr algn="ctr" fontAlgn="ctr"/>
                      <a:r>
                        <a:rPr lang="en-GB" sz="1000" b="1" i="0" u="none" strike="noStrike">
                          <a:solidFill>
                            <a:srgbClr val="000000"/>
                          </a:solidFill>
                          <a:effectLst/>
                          <a:latin typeface="Arial" panose="020B0604020202020204" pitchFamily="34" charset="0"/>
                          <a:cs typeface="Arial" panose="020B0604020202020204" pitchFamily="34" charset="0"/>
                        </a:rPr>
                        <a:t>Monday</a:t>
                      </a:r>
                    </a:p>
                  </a:txBody>
                  <a:tcPr marL="3868" marR="3868" marT="3868" marB="0" anchor="ctr">
                    <a:lnL w="28575" cap="flat" cmpd="sng" algn="ctr">
                      <a:solidFill>
                        <a:srgbClr val="3CB9C6"/>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algn="ctr" fontAlgn="ctr"/>
                      <a:r>
                        <a:rPr lang="en-GB" sz="1000" b="0" i="0" u="none" strike="noStrike">
                          <a:solidFill>
                            <a:srgbClr val="FFFFFF"/>
                          </a:solidFill>
                          <a:effectLst/>
                          <a:latin typeface="Arial" panose="020B0604020202020204" pitchFamily="34" charset="0"/>
                          <a:cs typeface="Arial" panose="020B0604020202020204" pitchFamily="34" charset="0"/>
                        </a:rPr>
                        <a:t>SOES2003 Geohazards</a:t>
                      </a:r>
                    </a:p>
                  </a:txBody>
                  <a:tcPr marL="3868" marR="3868" marT="3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E73037"/>
                    </a:solidFill>
                  </a:tcPr>
                </a:tc>
                <a:tc hMerge="1">
                  <a:txBody>
                    <a:bodyPr/>
                    <a:lstStyle/>
                    <a:p>
                      <a:endParaRPr lang="en-GB"/>
                    </a:p>
                  </a:txBody>
                  <a:tcPr/>
                </a:tc>
                <a:tc gridSpan="2">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SOES2038 Expl Geophys</a:t>
                      </a:r>
                    </a:p>
                  </a:txBody>
                  <a:tcPr marL="3868" marR="3868" marT="3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CBC00"/>
                    </a:solidFill>
                  </a:tcPr>
                </a:tc>
                <a:tc hMerge="1">
                  <a:txBody>
                    <a:bodyPr/>
                    <a:lstStyle/>
                    <a:p>
                      <a:endParaRPr lang="en-GB"/>
                    </a:p>
                  </a:txBody>
                  <a:tcPr/>
                </a:tc>
                <a:tc rowSpan="2" gridSpan="2">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SOES3010 Large Scale Oc</a:t>
                      </a:r>
                    </a:p>
                  </a:txBody>
                  <a:tcPr marL="3868" marR="3868" marT="3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1D100"/>
                    </a:solidFill>
                  </a:tcPr>
                </a:tc>
                <a:tc rowSpan="2" hMerge="1">
                  <a:txBody>
                    <a:bodyPr/>
                    <a:lstStyle/>
                    <a:p>
                      <a:endParaRPr lang="en-GB"/>
                    </a:p>
                  </a:txBody>
                  <a:tcPr/>
                </a:tc>
                <a:tc rowSpan="2" gridSpan="2">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SOES3032 Global Tect</a:t>
                      </a:r>
                    </a:p>
                  </a:txBody>
                  <a:tcPr marL="3868" marR="3868" marT="3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4BB694"/>
                    </a:solidFill>
                  </a:tcPr>
                </a:tc>
                <a:tc rowSpan="2" hMerge="1">
                  <a:txBody>
                    <a:bodyPr/>
                    <a:lstStyle/>
                    <a:p>
                      <a:endParaRPr lang="en-GB"/>
                    </a:p>
                  </a:txBody>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868" marR="3868" marT="3868" marB="0" anchor="ctr">
                    <a:lnL w="6350" cap="flat" cmpd="sng" algn="ctr">
                      <a:solidFill>
                        <a:srgbClr val="000000"/>
                      </a:solidFill>
                      <a:prstDash val="solid"/>
                      <a:round/>
                      <a:headEnd type="none" w="med" len="med"/>
                      <a:tailEnd type="none" w="med" len="med"/>
                    </a:lnL>
                    <a:lnR w="28575" cap="flat" cmpd="sng" algn="ctr">
                      <a:solidFill>
                        <a:srgbClr val="3CB9C6"/>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045675724"/>
                  </a:ext>
                </a:extLst>
              </a:tr>
              <a:tr h="310769">
                <a:tc vMerge="1">
                  <a:txBody>
                    <a:bodyPr/>
                    <a:lstStyle/>
                    <a:p>
                      <a:endParaRPr lang="en-GB"/>
                    </a:p>
                  </a:txBody>
                  <a:tcPr/>
                </a:tc>
                <a:tc gridSpan="4">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SOES3029 Seafloor Expl</a:t>
                      </a:r>
                    </a:p>
                  </a:txBody>
                  <a:tcPr marL="3868" marR="3868" marT="3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74C9E5"/>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868" marR="3868" marT="3868" marB="0" anchor="ctr">
                    <a:lnL w="6350" cap="flat" cmpd="sng" algn="ctr">
                      <a:solidFill>
                        <a:srgbClr val="000000"/>
                      </a:solidFill>
                      <a:prstDash val="solid"/>
                      <a:round/>
                      <a:headEnd type="none" w="med" len="med"/>
                      <a:tailEnd type="none" w="med" len="med"/>
                    </a:lnL>
                    <a:lnR w="28575" cap="flat" cmpd="sng" algn="ctr">
                      <a:solidFill>
                        <a:srgbClr val="3CB9C6"/>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4405376"/>
                  </a:ext>
                </a:extLst>
              </a:tr>
              <a:tr h="325568">
                <a:tc>
                  <a:txBody>
                    <a:bodyPr/>
                    <a:lstStyle/>
                    <a:p>
                      <a:pPr algn="ctr" fontAlgn="ctr"/>
                      <a:r>
                        <a:rPr lang="en-GB" sz="1000" b="1" i="0" u="none" strike="noStrike">
                          <a:solidFill>
                            <a:srgbClr val="000000"/>
                          </a:solidFill>
                          <a:effectLst/>
                          <a:latin typeface="Arial" panose="020B0604020202020204" pitchFamily="34" charset="0"/>
                          <a:cs typeface="Arial" panose="020B0604020202020204" pitchFamily="34" charset="0"/>
                        </a:rPr>
                        <a:t>Tuesday</a:t>
                      </a:r>
                    </a:p>
                  </a:txBody>
                  <a:tcPr marL="3868" marR="3868" marT="3868" marB="0" anchor="ctr">
                    <a:lnL w="28575" cap="flat" cmpd="sng" algn="ctr">
                      <a:solidFill>
                        <a:srgbClr val="3CB9C6"/>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algn="ctr" fontAlgn="ctr"/>
                      <a:r>
                        <a:rPr lang="en-GB" sz="1000" b="0" i="0" u="none" strike="noStrike">
                          <a:solidFill>
                            <a:srgbClr val="FFFFFF"/>
                          </a:solidFill>
                          <a:effectLst/>
                          <a:latin typeface="Arial" panose="020B0604020202020204" pitchFamily="34" charset="0"/>
                          <a:cs typeface="Arial" panose="020B0604020202020204" pitchFamily="34" charset="0"/>
                        </a:rPr>
                        <a:t>SOES3015 Palaeoclim</a:t>
                      </a:r>
                    </a:p>
                  </a:txBody>
                  <a:tcPr marL="3868" marR="3868" marT="3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D3970"/>
                    </a:solidFill>
                  </a:tcPr>
                </a:tc>
                <a:tc hMerge="1">
                  <a:txBody>
                    <a:bodyPr/>
                    <a:lstStyle/>
                    <a:p>
                      <a:endParaRPr lang="en-GB"/>
                    </a:p>
                  </a:txBody>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868" marR="3868" marT="3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868" marR="3868" marT="3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SOES3010 Large Scale Oc</a:t>
                      </a:r>
                    </a:p>
                  </a:txBody>
                  <a:tcPr marL="3868" marR="3868" marT="3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1D100"/>
                    </a:solidFill>
                  </a:tcPr>
                </a:tc>
                <a:tc hMerge="1">
                  <a:txBody>
                    <a:bodyPr/>
                    <a:lstStyle/>
                    <a:p>
                      <a:endParaRPr lang="en-GB"/>
                    </a:p>
                  </a:txBody>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868" marR="3868" marT="3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868" marR="3868" marT="3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868" marR="3868" marT="3868" marB="0" anchor="ctr">
                    <a:lnL w="6350" cap="flat" cmpd="sng" algn="ctr">
                      <a:solidFill>
                        <a:srgbClr val="000000"/>
                      </a:solidFill>
                      <a:prstDash val="solid"/>
                      <a:round/>
                      <a:headEnd type="none" w="med" len="med"/>
                      <a:tailEnd type="none" w="med" len="med"/>
                    </a:lnL>
                    <a:lnR w="28575" cap="flat" cmpd="sng" algn="ctr">
                      <a:solidFill>
                        <a:srgbClr val="3CB9C6"/>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7406120"/>
                  </a:ext>
                </a:extLst>
              </a:tr>
              <a:tr h="310769">
                <a:tc rowSpan="3">
                  <a:txBody>
                    <a:bodyPr/>
                    <a:lstStyle/>
                    <a:p>
                      <a:pPr algn="ctr" fontAlgn="ctr"/>
                      <a:r>
                        <a:rPr lang="en-GB" sz="1000" b="1" i="0" u="none" strike="noStrike">
                          <a:solidFill>
                            <a:srgbClr val="000000"/>
                          </a:solidFill>
                          <a:effectLst/>
                          <a:latin typeface="Arial" panose="020B0604020202020204" pitchFamily="34" charset="0"/>
                          <a:cs typeface="Arial" panose="020B0604020202020204" pitchFamily="34" charset="0"/>
                        </a:rPr>
                        <a:t>Wednesday</a:t>
                      </a:r>
                    </a:p>
                  </a:txBody>
                  <a:tcPr marL="3868" marR="3868" marT="3868" marB="0" anchor="ctr">
                    <a:lnL w="28575" cap="flat" cmpd="sng" algn="ctr">
                      <a:solidFill>
                        <a:srgbClr val="3CB9C6"/>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868" marR="3868" marT="3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gridSpan="3">
                  <a:txBody>
                    <a:bodyPr/>
                    <a:lstStyle/>
                    <a:p>
                      <a:pPr algn="ctr" fontAlgn="ctr"/>
                      <a:r>
                        <a:rPr lang="en-GB" sz="1000" b="0" i="0" u="none" strike="noStrike">
                          <a:solidFill>
                            <a:srgbClr val="FFFFFF"/>
                          </a:solidFill>
                          <a:effectLst/>
                          <a:latin typeface="Arial" panose="020B0604020202020204" pitchFamily="34" charset="0"/>
                          <a:cs typeface="Arial" panose="020B0604020202020204" pitchFamily="34" charset="0"/>
                        </a:rPr>
                        <a:t>SOES2032 Palaeobiol</a:t>
                      </a:r>
                    </a:p>
                  </a:txBody>
                  <a:tcPr marL="3868" marR="3868" marT="3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005C84"/>
                    </a:solidFill>
                  </a:tcPr>
                </a:tc>
                <a:tc hMerge="1">
                  <a:txBody>
                    <a:bodyPr/>
                    <a:lstStyle/>
                    <a:p>
                      <a:endParaRPr lang="en-GB"/>
                    </a:p>
                  </a:txBody>
                  <a:tcPr/>
                </a:tc>
                <a:tc hMerge="1">
                  <a:txBody>
                    <a:bodyPr/>
                    <a:lstStyle/>
                    <a:p>
                      <a:endParaRPr lang="en-GB"/>
                    </a:p>
                  </a:txBody>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868" marR="3868" marT="3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868" marR="3868" marT="3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868" marR="3868" marT="3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868" marR="3868" marT="3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868" marR="3868" marT="3868" marB="0" anchor="ctr">
                    <a:lnL w="6350" cap="flat" cmpd="sng" algn="ctr">
                      <a:solidFill>
                        <a:srgbClr val="000000"/>
                      </a:solidFill>
                      <a:prstDash val="solid"/>
                      <a:round/>
                      <a:headEnd type="none" w="med" len="med"/>
                      <a:tailEnd type="none" w="med" len="med"/>
                    </a:lnL>
                    <a:lnR w="28575" cap="flat" cmpd="sng" algn="ctr">
                      <a:solidFill>
                        <a:srgbClr val="3CB9C6"/>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513174508"/>
                  </a:ext>
                </a:extLst>
              </a:tr>
              <a:tr h="295970">
                <a:tc vMerge="1">
                  <a:txBody>
                    <a:bodyPr/>
                    <a:lstStyle/>
                    <a:p>
                      <a:endParaRPr lang="en-GB"/>
                    </a:p>
                  </a:txBody>
                  <a:tcPr/>
                </a:tc>
                <a:tc gridSpan="2">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SOES3032 Global Tect</a:t>
                      </a:r>
                    </a:p>
                  </a:txBody>
                  <a:tcPr marL="3868" marR="3868" marT="3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4BB694"/>
                    </a:solidFill>
                  </a:tcPr>
                </a:tc>
                <a:tc hMerge="1">
                  <a:txBody>
                    <a:bodyPr/>
                    <a:lstStyle/>
                    <a:p>
                      <a:endParaRPr lang="en-GB"/>
                    </a:p>
                  </a:txBody>
                  <a:tcPr/>
                </a:tc>
                <a:tc>
                  <a:txBody>
                    <a:bodyPr/>
                    <a:lstStyle/>
                    <a:p>
                      <a:pPr algn="ctr" fontAlgn="ctr"/>
                      <a:r>
                        <a:rPr lang="en-GB" sz="1000" b="0" i="0" u="none" strike="noStrike" dirty="0">
                          <a:solidFill>
                            <a:srgbClr val="000000"/>
                          </a:solidFill>
                          <a:effectLst/>
                          <a:latin typeface="Arial" panose="020B0604020202020204" pitchFamily="34" charset="0"/>
                          <a:cs typeface="Arial" panose="020B0604020202020204" pitchFamily="34" charset="0"/>
                        </a:rPr>
                        <a:t> </a:t>
                      </a:r>
                    </a:p>
                  </a:txBody>
                  <a:tcPr marL="3868" marR="3868" marT="3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868" marR="3868" marT="3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868" marR="3868" marT="3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000" b="0" i="0" u="none" strike="noStrike" dirty="0">
                          <a:solidFill>
                            <a:srgbClr val="000000"/>
                          </a:solidFill>
                          <a:effectLst/>
                          <a:latin typeface="Arial" panose="020B0604020202020204" pitchFamily="34" charset="0"/>
                          <a:cs typeface="Arial" panose="020B0604020202020204" pitchFamily="34" charset="0"/>
                        </a:rPr>
                        <a:t> </a:t>
                      </a:r>
                    </a:p>
                  </a:txBody>
                  <a:tcPr marL="3868" marR="3868" marT="3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868" marR="3868" marT="3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868" marR="3868" marT="3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868" marR="3868" marT="3868" marB="0" anchor="ctr">
                    <a:lnL w="6350" cap="flat" cmpd="sng" algn="ctr">
                      <a:solidFill>
                        <a:srgbClr val="000000"/>
                      </a:solidFill>
                      <a:prstDash val="solid"/>
                      <a:round/>
                      <a:headEnd type="none" w="med" len="med"/>
                      <a:tailEnd type="none" w="med" len="med"/>
                    </a:lnL>
                    <a:lnR w="28575" cap="flat" cmpd="sng" algn="ctr">
                      <a:solidFill>
                        <a:srgbClr val="3CB9C6"/>
                      </a:solidFill>
                      <a:prstDash val="solid"/>
                      <a:round/>
                      <a:headEnd type="none" w="med" len="med"/>
                      <a:tailEnd type="none" w="med" len="med"/>
                    </a:lnR>
                    <a:lnT>
                      <a:noFill/>
                    </a:lnT>
                    <a:lnB>
                      <a:noFill/>
                    </a:lnB>
                  </a:tcPr>
                </a:tc>
                <a:extLst>
                  <a:ext uri="{0D108BD9-81ED-4DB2-BD59-A6C34878D82A}">
                    <a16:rowId xmlns:a16="http://schemas.microsoft.com/office/drawing/2014/main" val="686207898"/>
                  </a:ext>
                </a:extLst>
              </a:tr>
              <a:tr h="310769">
                <a:tc vMerge="1">
                  <a:txBody>
                    <a:bodyPr/>
                    <a:lstStyle/>
                    <a:p>
                      <a:endParaRPr lang="en-GB"/>
                    </a:p>
                  </a:txBody>
                  <a:tcPr/>
                </a:tc>
                <a:tc gridSpan="2">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SOES2038 Expl Geophys</a:t>
                      </a:r>
                    </a:p>
                  </a:txBody>
                  <a:tcPr marL="3868" marR="3868" marT="3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CBC00"/>
                    </a:solidFill>
                  </a:tcPr>
                </a:tc>
                <a:tc hMerge="1">
                  <a:txBody>
                    <a:bodyPr/>
                    <a:lstStyle/>
                    <a:p>
                      <a:endParaRPr lang="en-GB"/>
                    </a:p>
                  </a:txBody>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868" marR="3868" marT="3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868" marR="3868" marT="3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868" marR="3868" marT="3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868" marR="3868" marT="3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868" marR="3868" marT="3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868" marR="3868" marT="3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868" marR="3868" marT="3868" marB="0" anchor="ctr">
                    <a:lnL w="6350" cap="flat" cmpd="sng" algn="ctr">
                      <a:solidFill>
                        <a:srgbClr val="000000"/>
                      </a:solidFill>
                      <a:prstDash val="solid"/>
                      <a:round/>
                      <a:headEnd type="none" w="med" len="med"/>
                      <a:tailEnd type="none" w="med" len="med"/>
                    </a:lnL>
                    <a:lnR w="28575" cap="flat" cmpd="sng" algn="ctr">
                      <a:solidFill>
                        <a:srgbClr val="3CB9C6"/>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9515893"/>
                  </a:ext>
                </a:extLst>
              </a:tr>
              <a:tr h="606743">
                <a:tc rowSpan="2">
                  <a:txBody>
                    <a:bodyPr/>
                    <a:lstStyle/>
                    <a:p>
                      <a:pPr algn="ctr" fontAlgn="ctr"/>
                      <a:r>
                        <a:rPr lang="en-GB" sz="1000" b="1" i="0" u="none" strike="noStrike">
                          <a:solidFill>
                            <a:srgbClr val="000000"/>
                          </a:solidFill>
                          <a:effectLst/>
                          <a:latin typeface="Arial" panose="020B0604020202020204" pitchFamily="34" charset="0"/>
                          <a:cs typeface="Arial" panose="020B0604020202020204" pitchFamily="34" charset="0"/>
                        </a:rPr>
                        <a:t>Thursday</a:t>
                      </a:r>
                    </a:p>
                  </a:txBody>
                  <a:tcPr marL="3868" marR="3868" marT="3868" marB="0" anchor="ctr">
                    <a:lnL w="28575" cap="flat" cmpd="sng" algn="ctr">
                      <a:solidFill>
                        <a:srgbClr val="3CB9C6"/>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868" marR="3868" marT="3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rowSpan="2" gridSpan="2">
                  <a:txBody>
                    <a:bodyPr/>
                    <a:lstStyle/>
                    <a:p>
                      <a:pPr algn="ctr" fontAlgn="ctr"/>
                      <a:r>
                        <a:rPr lang="en-GB" sz="1000" b="0" i="0" u="none" strike="noStrike">
                          <a:solidFill>
                            <a:srgbClr val="FFFFFF"/>
                          </a:solidFill>
                          <a:effectLst/>
                          <a:latin typeface="Arial" panose="020B0604020202020204" pitchFamily="34" charset="0"/>
                          <a:cs typeface="Arial" panose="020B0604020202020204" pitchFamily="34" charset="0"/>
                        </a:rPr>
                        <a:t>SOES2032 Palaeobiol</a:t>
                      </a:r>
                    </a:p>
                  </a:txBody>
                  <a:tcPr marL="3868" marR="3868" marT="3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005C84"/>
                    </a:solidFill>
                  </a:tcPr>
                </a:tc>
                <a:tc rowSpan="2" hMerge="1">
                  <a:txBody>
                    <a:bodyPr/>
                    <a:lstStyle/>
                    <a:p>
                      <a:endParaRPr lang="en-GB"/>
                    </a:p>
                  </a:txBody>
                  <a:tcPr/>
                </a:tc>
                <a:tc>
                  <a:txBody>
                    <a:bodyPr/>
                    <a:lstStyle/>
                    <a:p>
                      <a:pPr algn="ctr" fontAlgn="ctr"/>
                      <a:r>
                        <a:rPr lang="en-GB" sz="800" b="0" i="0" u="none" strike="noStrike" dirty="0">
                          <a:solidFill>
                            <a:srgbClr val="FFFFFF"/>
                          </a:solidFill>
                          <a:effectLst/>
                          <a:latin typeface="Arial" panose="020B0604020202020204" pitchFamily="34" charset="0"/>
                          <a:cs typeface="Arial" panose="020B0604020202020204" pitchFamily="34" charset="0"/>
                        </a:rPr>
                        <a:t>SOES2003 Geohazards</a:t>
                      </a:r>
                    </a:p>
                  </a:txBody>
                  <a:tcPr marL="3868" marR="3868" marT="3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E73037"/>
                    </a:solid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868" marR="3868" marT="3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gridSpan="3">
                  <a:txBody>
                    <a:bodyPr/>
                    <a:lstStyle/>
                    <a:p>
                      <a:pPr algn="ctr" fontAlgn="ctr"/>
                      <a:r>
                        <a:rPr lang="en-GB" sz="1000" b="0" i="0" u="none" strike="noStrike">
                          <a:solidFill>
                            <a:srgbClr val="FFFFFF"/>
                          </a:solidFill>
                          <a:effectLst/>
                          <a:latin typeface="Arial" panose="020B0604020202020204" pitchFamily="34" charset="0"/>
                          <a:cs typeface="Arial" panose="020B0604020202020204" pitchFamily="34" charset="0"/>
                        </a:rPr>
                        <a:t>SOES2013 Sediments</a:t>
                      </a:r>
                    </a:p>
                  </a:txBody>
                  <a:tcPr marL="3868" marR="3868" marT="3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5007F"/>
                    </a:solidFill>
                  </a:tcPr>
                </a:tc>
                <a:tc hMerge="1">
                  <a:txBody>
                    <a:bodyPr/>
                    <a:lstStyle/>
                    <a:p>
                      <a:endParaRPr lang="en-GB"/>
                    </a:p>
                  </a:txBody>
                  <a:tcPr/>
                </a:tc>
                <a:tc hMerge="1">
                  <a:txBody>
                    <a:bodyPr/>
                    <a:lstStyle/>
                    <a:p>
                      <a:endParaRPr lang="en-GB"/>
                    </a:p>
                  </a:txBody>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868" marR="3868" marT="3868" marB="0" anchor="ctr">
                    <a:lnL w="6350" cap="flat" cmpd="sng" algn="ctr">
                      <a:solidFill>
                        <a:srgbClr val="000000"/>
                      </a:solidFill>
                      <a:prstDash val="solid"/>
                      <a:round/>
                      <a:headEnd type="none" w="med" len="med"/>
                      <a:tailEnd type="none" w="med" len="med"/>
                    </a:lnL>
                    <a:lnR w="28575" cap="flat" cmpd="sng" algn="ctr">
                      <a:solidFill>
                        <a:srgbClr val="3CB9C6"/>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500258622"/>
                  </a:ext>
                </a:extLst>
              </a:tr>
              <a:tr h="310769">
                <a:tc vMerge="1">
                  <a:txBody>
                    <a:bodyPr/>
                    <a:lstStyle/>
                    <a:p>
                      <a:endParaRPr lang="en-GB"/>
                    </a:p>
                  </a:txBody>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868" marR="3868" marT="3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gridSpan="2" vMerge="1">
                  <a:txBody>
                    <a:bodyPr/>
                    <a:lstStyle/>
                    <a:p>
                      <a:endParaRPr lang="en-GB"/>
                    </a:p>
                  </a:txBody>
                  <a:tcPr/>
                </a:tc>
                <a:tc hMerge="1" vMerge="1">
                  <a:txBody>
                    <a:bodyPr/>
                    <a:lstStyle/>
                    <a:p>
                      <a:endParaRPr lang="en-GB"/>
                    </a:p>
                  </a:txBody>
                  <a:tcPr/>
                </a:tc>
                <a:tc gridSpan="3">
                  <a:txBody>
                    <a:bodyPr/>
                    <a:lstStyle/>
                    <a:p>
                      <a:pPr algn="ctr" fontAlgn="ctr"/>
                      <a:r>
                        <a:rPr lang="en-GB" sz="1000" b="0" i="0" u="none" strike="noStrike">
                          <a:solidFill>
                            <a:srgbClr val="FFFFFF"/>
                          </a:solidFill>
                          <a:effectLst/>
                          <a:latin typeface="Arial" panose="020B0604020202020204" pitchFamily="34" charset="0"/>
                          <a:cs typeface="Arial" panose="020B0604020202020204" pitchFamily="34" charset="0"/>
                        </a:rPr>
                        <a:t>SOES3015 Palaeoclim</a:t>
                      </a:r>
                    </a:p>
                  </a:txBody>
                  <a:tcPr marL="3868" marR="3868" marT="3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8D3970"/>
                    </a:solidFill>
                  </a:tcPr>
                </a:tc>
                <a:tc hMerge="1">
                  <a:txBody>
                    <a:bodyPr/>
                    <a:lstStyle/>
                    <a:p>
                      <a:endParaRPr lang="en-GB"/>
                    </a:p>
                  </a:txBody>
                  <a:tcPr/>
                </a:tc>
                <a:tc hMerge="1">
                  <a:txBody>
                    <a:bodyPr/>
                    <a:lstStyle/>
                    <a:p>
                      <a:endParaRPr lang="en-GB"/>
                    </a:p>
                  </a:txBody>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868" marR="3868" marT="3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gridSpan="2">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SOES3032 Global Tect</a:t>
                      </a:r>
                    </a:p>
                  </a:txBody>
                  <a:tcPr marL="3868" marR="3868" marT="3868" marB="0" anchor="ctr">
                    <a:lnL w="6350" cap="flat" cmpd="sng" algn="ctr">
                      <a:solidFill>
                        <a:srgbClr val="000000"/>
                      </a:solidFill>
                      <a:prstDash val="solid"/>
                      <a:round/>
                      <a:headEnd type="none" w="med" len="med"/>
                      <a:tailEnd type="none" w="med" len="med"/>
                    </a:lnL>
                    <a:lnR w="28575" cap="flat" cmpd="sng" algn="ctr">
                      <a:solidFill>
                        <a:srgbClr val="3CB9C6"/>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4BB694"/>
                    </a:solidFill>
                  </a:tcPr>
                </a:tc>
                <a:tc hMerge="1">
                  <a:txBody>
                    <a:bodyPr/>
                    <a:lstStyle/>
                    <a:p>
                      <a:endParaRPr lang="en-GB"/>
                    </a:p>
                  </a:txBody>
                  <a:tcPr/>
                </a:tc>
                <a:extLst>
                  <a:ext uri="{0D108BD9-81ED-4DB2-BD59-A6C34878D82A}">
                    <a16:rowId xmlns:a16="http://schemas.microsoft.com/office/drawing/2014/main" val="216564237"/>
                  </a:ext>
                </a:extLst>
              </a:tr>
              <a:tr h="606743">
                <a:tc rowSpan="2">
                  <a:txBody>
                    <a:bodyPr/>
                    <a:lstStyle/>
                    <a:p>
                      <a:pPr algn="ctr" fontAlgn="ctr"/>
                      <a:r>
                        <a:rPr lang="en-GB" sz="1000" b="1" i="0" u="none" strike="noStrike" dirty="0">
                          <a:solidFill>
                            <a:srgbClr val="000000"/>
                          </a:solidFill>
                          <a:effectLst/>
                          <a:latin typeface="Arial" panose="020B0604020202020204" pitchFamily="34" charset="0"/>
                          <a:cs typeface="Arial" panose="020B0604020202020204" pitchFamily="34" charset="0"/>
                        </a:rPr>
                        <a:t>Friday</a:t>
                      </a:r>
                    </a:p>
                  </a:txBody>
                  <a:tcPr marL="3868" marR="3868" marT="3868" marB="0" anchor="ctr">
                    <a:lnL w="28575" cap="flat" cmpd="sng" algn="ctr">
                      <a:solidFill>
                        <a:srgbClr val="3CB9C6"/>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3CB9C6"/>
                      </a:solidFill>
                      <a:prstDash val="solid"/>
                      <a:round/>
                      <a:headEnd type="none" w="med" len="med"/>
                      <a:tailEnd type="none" w="med" len="med"/>
                    </a:lnB>
                  </a:tcPr>
                </a:tc>
                <a:tc rowSpan="2">
                  <a:txBody>
                    <a:bodyPr/>
                    <a:lstStyle/>
                    <a:p>
                      <a:pPr algn="ctr" fontAlgn="ctr"/>
                      <a:r>
                        <a:rPr lang="en-GB" sz="900" b="0" i="0" u="none" strike="noStrike" dirty="0">
                          <a:solidFill>
                            <a:srgbClr val="000000"/>
                          </a:solidFill>
                          <a:effectLst/>
                          <a:latin typeface="Arial" panose="020B0604020202020204" pitchFamily="34" charset="0"/>
                          <a:cs typeface="Arial" panose="020B0604020202020204" pitchFamily="34" charset="0"/>
                        </a:rPr>
                        <a:t>SOES3029 Seafloor </a:t>
                      </a:r>
                      <a:r>
                        <a:rPr lang="en-GB" sz="900" b="0" i="0" u="none" strike="noStrike" dirty="0" err="1">
                          <a:solidFill>
                            <a:srgbClr val="000000"/>
                          </a:solidFill>
                          <a:effectLst/>
                          <a:latin typeface="Arial" panose="020B0604020202020204" pitchFamily="34" charset="0"/>
                          <a:cs typeface="Arial" panose="020B0604020202020204" pitchFamily="34" charset="0"/>
                        </a:rPr>
                        <a:t>Expl</a:t>
                      </a:r>
                      <a:endParaRPr lang="en-GB" sz="900" b="0" i="0" u="none" strike="noStrike" dirty="0">
                        <a:solidFill>
                          <a:srgbClr val="000000"/>
                        </a:solidFill>
                        <a:effectLst/>
                        <a:latin typeface="Arial" panose="020B0604020202020204" pitchFamily="34" charset="0"/>
                        <a:cs typeface="Arial" panose="020B0604020202020204" pitchFamily="34" charset="0"/>
                      </a:endParaRPr>
                    </a:p>
                  </a:txBody>
                  <a:tcPr marL="3868" marR="3868" marT="3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3CB9C6"/>
                      </a:solidFill>
                      <a:prstDash val="solid"/>
                      <a:round/>
                      <a:headEnd type="none" w="med" len="med"/>
                      <a:tailEnd type="none" w="med" len="med"/>
                    </a:lnB>
                    <a:solidFill>
                      <a:srgbClr val="74C9E5"/>
                    </a:solid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868" marR="3868" marT="3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868" marR="3868" marT="3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GB" sz="1000" b="0" i="0" u="none" strike="noStrike">
                          <a:solidFill>
                            <a:srgbClr val="FFFFFF"/>
                          </a:solidFill>
                          <a:effectLst/>
                          <a:latin typeface="Arial" panose="020B0604020202020204" pitchFamily="34" charset="0"/>
                          <a:cs typeface="Arial" panose="020B0604020202020204" pitchFamily="34" charset="0"/>
                        </a:rPr>
                        <a:t>SOES2013 Sediments</a:t>
                      </a:r>
                    </a:p>
                  </a:txBody>
                  <a:tcPr marL="3868" marR="3868" marT="3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5007F"/>
                    </a:solidFill>
                  </a:tcPr>
                </a:tc>
                <a:tc hMerge="1">
                  <a:txBody>
                    <a:bodyPr/>
                    <a:lstStyle/>
                    <a:p>
                      <a:endParaRPr lang="en-GB"/>
                    </a:p>
                  </a:txBody>
                  <a:tcPr/>
                </a:tc>
                <a:tc gridSpan="4">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SOES2038 Expl Geophys</a:t>
                      </a:r>
                    </a:p>
                  </a:txBody>
                  <a:tcPr marL="3868" marR="3868" marT="3868" marB="0" anchor="ctr">
                    <a:lnL w="6350" cap="flat" cmpd="sng" algn="ctr">
                      <a:solidFill>
                        <a:srgbClr val="000000"/>
                      </a:solidFill>
                      <a:prstDash val="solid"/>
                      <a:round/>
                      <a:headEnd type="none" w="med" len="med"/>
                      <a:tailEnd type="none" w="med" len="med"/>
                    </a:lnL>
                    <a:lnR w="28575" cap="flat" cmpd="sng" algn="ctr">
                      <a:solidFill>
                        <a:srgbClr val="3CB9C6"/>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CBC00"/>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216076801"/>
                  </a:ext>
                </a:extLst>
              </a:tr>
              <a:tr h="310769">
                <a:tc vMerge="1">
                  <a:txBody>
                    <a:bodyPr/>
                    <a:lstStyle/>
                    <a:p>
                      <a:endParaRPr lang="en-GB"/>
                    </a:p>
                  </a:txBody>
                  <a:tcPr/>
                </a:tc>
                <a:tc vMerge="1">
                  <a:txBody>
                    <a:bodyPr/>
                    <a:lstStyle/>
                    <a:p>
                      <a:endParaRPr lang="en-GB"/>
                    </a:p>
                  </a:txBody>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868" marR="3868" marT="3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8575" cap="flat" cmpd="sng" algn="ctr">
                      <a:solidFill>
                        <a:srgbClr val="3CB9C6"/>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868" marR="3868" marT="3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8575" cap="flat" cmpd="sng" algn="ctr">
                      <a:solidFill>
                        <a:srgbClr val="3CB9C6"/>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868" marR="3868" marT="3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8575" cap="flat" cmpd="sng" algn="ctr">
                      <a:solidFill>
                        <a:srgbClr val="3CB9C6"/>
                      </a:solidFill>
                      <a:prstDash val="solid"/>
                      <a:round/>
                      <a:headEnd type="none" w="med" len="med"/>
                      <a:tailEnd type="none" w="med" len="med"/>
                    </a:lnB>
                  </a:tcPr>
                </a:tc>
                <a:tc gridSpan="2">
                  <a:txBody>
                    <a:bodyPr/>
                    <a:lstStyle/>
                    <a:p>
                      <a:pPr algn="ctr" fontAlgn="ctr"/>
                      <a:r>
                        <a:rPr lang="en-GB" sz="1000" b="0" i="0" u="none" strike="noStrike" dirty="0">
                          <a:solidFill>
                            <a:srgbClr val="000000"/>
                          </a:solidFill>
                          <a:effectLst/>
                          <a:latin typeface="Arial" panose="020B0604020202020204" pitchFamily="34" charset="0"/>
                          <a:cs typeface="Arial" panose="020B0604020202020204" pitchFamily="34" charset="0"/>
                        </a:rPr>
                        <a:t>SOES3008 Env &amp; </a:t>
                      </a:r>
                      <a:r>
                        <a:rPr lang="en-GB" sz="1000" b="0" i="0" u="none" strike="noStrike" dirty="0" err="1">
                          <a:solidFill>
                            <a:srgbClr val="000000"/>
                          </a:solidFill>
                          <a:effectLst/>
                          <a:latin typeface="Arial" panose="020B0604020202020204" pitchFamily="34" charset="0"/>
                          <a:cs typeface="Arial" panose="020B0604020202020204" pitchFamily="34" charset="0"/>
                        </a:rPr>
                        <a:t>Eng</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3868" marR="3868" marT="3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8575" cap="flat" cmpd="sng" algn="ctr">
                      <a:solidFill>
                        <a:srgbClr val="3CB9C6"/>
                      </a:solidFill>
                      <a:prstDash val="solid"/>
                      <a:round/>
                      <a:headEnd type="none" w="med" len="med"/>
                      <a:tailEnd type="none" w="med" len="med"/>
                    </a:lnB>
                    <a:solidFill>
                      <a:srgbClr val="B3DBD2"/>
                    </a:solidFill>
                  </a:tcPr>
                </a:tc>
                <a:tc hMerge="1">
                  <a:txBody>
                    <a:bodyPr/>
                    <a:lstStyle/>
                    <a:p>
                      <a:endParaRPr lang="en-GB"/>
                    </a:p>
                  </a:txBody>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868" marR="3868" marT="3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8575" cap="flat" cmpd="sng" algn="ctr">
                      <a:solidFill>
                        <a:srgbClr val="3CB9C6"/>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868" marR="3868" marT="3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8575" cap="flat" cmpd="sng" algn="ctr">
                      <a:solidFill>
                        <a:srgbClr val="3CB9C6"/>
                      </a:solidFill>
                      <a:prstDash val="solid"/>
                      <a:round/>
                      <a:headEnd type="none" w="med" len="med"/>
                      <a:tailEnd type="none" w="med" len="med"/>
                    </a:lnB>
                  </a:tcPr>
                </a:tc>
                <a:tc>
                  <a:txBody>
                    <a:bodyPr/>
                    <a:lstStyle/>
                    <a:p>
                      <a:pPr algn="ctr" fontAlgn="ctr"/>
                      <a:r>
                        <a:rPr lang="en-GB" sz="1000" b="0" i="0" u="none" strike="noStrike" dirty="0">
                          <a:solidFill>
                            <a:srgbClr val="000000"/>
                          </a:solidFill>
                          <a:effectLst/>
                          <a:latin typeface="Arial" panose="020B0604020202020204" pitchFamily="34" charset="0"/>
                          <a:cs typeface="Arial" panose="020B0604020202020204" pitchFamily="34" charset="0"/>
                        </a:rPr>
                        <a:t> </a:t>
                      </a:r>
                    </a:p>
                  </a:txBody>
                  <a:tcPr marL="3868" marR="3868" marT="3868" marB="0" anchor="ctr">
                    <a:lnL w="6350" cap="flat" cmpd="sng" algn="ctr">
                      <a:solidFill>
                        <a:srgbClr val="000000"/>
                      </a:solidFill>
                      <a:prstDash val="solid"/>
                      <a:round/>
                      <a:headEnd type="none" w="med" len="med"/>
                      <a:tailEnd type="none" w="med" len="med"/>
                    </a:lnL>
                    <a:lnR w="28575" cap="flat" cmpd="sng" algn="ctr">
                      <a:solidFill>
                        <a:srgbClr val="3CB9C6"/>
                      </a:solidFill>
                      <a:prstDash val="solid"/>
                      <a:round/>
                      <a:headEnd type="none" w="med" len="med"/>
                      <a:tailEnd type="none" w="med" len="med"/>
                    </a:lnR>
                    <a:lnT>
                      <a:noFill/>
                    </a:lnT>
                    <a:lnB w="28575" cap="flat" cmpd="sng" algn="ctr">
                      <a:solidFill>
                        <a:srgbClr val="3CB9C6"/>
                      </a:solidFill>
                      <a:prstDash val="solid"/>
                      <a:round/>
                      <a:headEnd type="none" w="med" len="med"/>
                      <a:tailEnd type="none" w="med" len="med"/>
                    </a:lnB>
                  </a:tcPr>
                </a:tc>
                <a:extLst>
                  <a:ext uri="{0D108BD9-81ED-4DB2-BD59-A6C34878D82A}">
                    <a16:rowId xmlns:a16="http://schemas.microsoft.com/office/drawing/2014/main" val="520604395"/>
                  </a:ext>
                </a:extLst>
              </a:tr>
            </a:tbl>
          </a:graphicData>
        </a:graphic>
      </p:graphicFrame>
      <p:graphicFrame>
        <p:nvGraphicFramePr>
          <p:cNvPr id="42" name="Table 41">
            <a:extLst>
              <a:ext uri="{FF2B5EF4-FFF2-40B4-BE49-F238E27FC236}">
                <a16:creationId xmlns:a16="http://schemas.microsoft.com/office/drawing/2014/main" id="{132D398D-E67F-08AD-8FFA-5FD1D082471B}"/>
              </a:ext>
            </a:extLst>
          </p:cNvPr>
          <p:cNvGraphicFramePr>
            <a:graphicFrameLocks noGrp="1"/>
          </p:cNvGraphicFramePr>
          <p:nvPr>
            <p:extLst>
              <p:ext uri="{D42A27DB-BD31-4B8C-83A1-F6EECF244321}">
                <p14:modId xmlns:p14="http://schemas.microsoft.com/office/powerpoint/2010/main" val="379996954"/>
              </p:ext>
            </p:extLst>
          </p:nvPr>
        </p:nvGraphicFramePr>
        <p:xfrm>
          <a:off x="666857" y="6035675"/>
          <a:ext cx="6077418" cy="4171519"/>
        </p:xfrm>
        <a:graphic>
          <a:graphicData uri="http://schemas.openxmlformats.org/drawingml/2006/table">
            <a:tbl>
              <a:tblPr/>
              <a:tblGrid>
                <a:gridCol w="749193">
                  <a:extLst>
                    <a:ext uri="{9D8B030D-6E8A-4147-A177-3AD203B41FA5}">
                      <a16:colId xmlns:a16="http://schemas.microsoft.com/office/drawing/2014/main" val="1764521730"/>
                    </a:ext>
                  </a:extLst>
                </a:gridCol>
                <a:gridCol w="592025">
                  <a:extLst>
                    <a:ext uri="{9D8B030D-6E8A-4147-A177-3AD203B41FA5}">
                      <a16:colId xmlns:a16="http://schemas.microsoft.com/office/drawing/2014/main" val="1779241435"/>
                    </a:ext>
                  </a:extLst>
                </a:gridCol>
                <a:gridCol w="592025">
                  <a:extLst>
                    <a:ext uri="{9D8B030D-6E8A-4147-A177-3AD203B41FA5}">
                      <a16:colId xmlns:a16="http://schemas.microsoft.com/office/drawing/2014/main" val="4024337196"/>
                    </a:ext>
                  </a:extLst>
                </a:gridCol>
                <a:gridCol w="592025">
                  <a:extLst>
                    <a:ext uri="{9D8B030D-6E8A-4147-A177-3AD203B41FA5}">
                      <a16:colId xmlns:a16="http://schemas.microsoft.com/office/drawing/2014/main" val="2331870725"/>
                    </a:ext>
                  </a:extLst>
                </a:gridCol>
                <a:gridCol w="592025">
                  <a:extLst>
                    <a:ext uri="{9D8B030D-6E8A-4147-A177-3AD203B41FA5}">
                      <a16:colId xmlns:a16="http://schemas.microsoft.com/office/drawing/2014/main" val="2064874370"/>
                    </a:ext>
                  </a:extLst>
                </a:gridCol>
                <a:gridCol w="592025">
                  <a:extLst>
                    <a:ext uri="{9D8B030D-6E8A-4147-A177-3AD203B41FA5}">
                      <a16:colId xmlns:a16="http://schemas.microsoft.com/office/drawing/2014/main" val="399803239"/>
                    </a:ext>
                  </a:extLst>
                </a:gridCol>
                <a:gridCol w="592025">
                  <a:extLst>
                    <a:ext uri="{9D8B030D-6E8A-4147-A177-3AD203B41FA5}">
                      <a16:colId xmlns:a16="http://schemas.microsoft.com/office/drawing/2014/main" val="1624128717"/>
                    </a:ext>
                  </a:extLst>
                </a:gridCol>
                <a:gridCol w="592025">
                  <a:extLst>
                    <a:ext uri="{9D8B030D-6E8A-4147-A177-3AD203B41FA5}">
                      <a16:colId xmlns:a16="http://schemas.microsoft.com/office/drawing/2014/main" val="255261325"/>
                    </a:ext>
                  </a:extLst>
                </a:gridCol>
                <a:gridCol w="592025">
                  <a:extLst>
                    <a:ext uri="{9D8B030D-6E8A-4147-A177-3AD203B41FA5}">
                      <a16:colId xmlns:a16="http://schemas.microsoft.com/office/drawing/2014/main" val="3533150683"/>
                    </a:ext>
                  </a:extLst>
                </a:gridCol>
                <a:gridCol w="592025">
                  <a:extLst>
                    <a:ext uri="{9D8B030D-6E8A-4147-A177-3AD203B41FA5}">
                      <a16:colId xmlns:a16="http://schemas.microsoft.com/office/drawing/2014/main" val="680126027"/>
                    </a:ext>
                  </a:extLst>
                </a:gridCol>
              </a:tblGrid>
              <a:tr h="252748">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670" marR="3670" marT="3670" marB="0" anchor="ctr">
                    <a:lnL w="28575" cap="flat" cmpd="sng" algn="ctr">
                      <a:solidFill>
                        <a:srgbClr val="3CB9C6"/>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3CB9C6"/>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GB" sz="1000" b="1" i="0" u="none" strike="noStrike" dirty="0">
                          <a:solidFill>
                            <a:srgbClr val="000000"/>
                          </a:solidFill>
                          <a:effectLst/>
                          <a:latin typeface="Arial" panose="020B0604020202020204" pitchFamily="34" charset="0"/>
                          <a:cs typeface="Arial" panose="020B0604020202020204" pitchFamily="34" charset="0"/>
                        </a:rPr>
                        <a:t>09:00</a:t>
                      </a:r>
                    </a:p>
                  </a:txBody>
                  <a:tcPr marL="3670" marR="3670" marT="3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3CB9C6"/>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GB" sz="1000" b="1" i="0" u="none" strike="noStrike" dirty="0">
                          <a:solidFill>
                            <a:srgbClr val="000000"/>
                          </a:solidFill>
                          <a:effectLst/>
                          <a:latin typeface="Arial" panose="020B0604020202020204" pitchFamily="34" charset="0"/>
                          <a:cs typeface="Arial" panose="020B0604020202020204" pitchFamily="34" charset="0"/>
                        </a:rPr>
                        <a:t>10:00</a:t>
                      </a:r>
                    </a:p>
                  </a:txBody>
                  <a:tcPr marL="3670" marR="3670" marT="3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3CB9C6"/>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GB" sz="1000" b="1" i="0" u="none" strike="noStrike" dirty="0">
                          <a:solidFill>
                            <a:srgbClr val="000000"/>
                          </a:solidFill>
                          <a:effectLst/>
                          <a:latin typeface="Arial" panose="020B0604020202020204" pitchFamily="34" charset="0"/>
                          <a:cs typeface="Arial" panose="020B0604020202020204" pitchFamily="34" charset="0"/>
                        </a:rPr>
                        <a:t>11:00</a:t>
                      </a:r>
                    </a:p>
                  </a:txBody>
                  <a:tcPr marL="3670" marR="3670" marT="3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3CB9C6"/>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GB" sz="1000" b="1" i="0" u="none" strike="noStrike" dirty="0">
                          <a:solidFill>
                            <a:srgbClr val="000000"/>
                          </a:solidFill>
                          <a:effectLst/>
                          <a:latin typeface="Arial" panose="020B0604020202020204" pitchFamily="34" charset="0"/>
                          <a:cs typeface="Arial" panose="020B0604020202020204" pitchFamily="34" charset="0"/>
                        </a:rPr>
                        <a:t>12:00</a:t>
                      </a:r>
                    </a:p>
                  </a:txBody>
                  <a:tcPr marL="3670" marR="3670" marT="3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3CB9C6"/>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GB" sz="1000" b="1" i="0" u="none" strike="noStrike" dirty="0">
                          <a:solidFill>
                            <a:srgbClr val="000000"/>
                          </a:solidFill>
                          <a:effectLst/>
                          <a:latin typeface="Arial" panose="020B0604020202020204" pitchFamily="34" charset="0"/>
                          <a:cs typeface="Arial" panose="020B0604020202020204" pitchFamily="34" charset="0"/>
                        </a:rPr>
                        <a:t>13:00</a:t>
                      </a:r>
                    </a:p>
                  </a:txBody>
                  <a:tcPr marL="3670" marR="3670" marT="3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3CB9C6"/>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GB" sz="1000" b="1" i="0" u="none" strike="noStrike" dirty="0">
                          <a:solidFill>
                            <a:srgbClr val="000000"/>
                          </a:solidFill>
                          <a:effectLst/>
                          <a:latin typeface="Arial" panose="020B0604020202020204" pitchFamily="34" charset="0"/>
                          <a:cs typeface="Arial" panose="020B0604020202020204" pitchFamily="34" charset="0"/>
                        </a:rPr>
                        <a:t>14:00</a:t>
                      </a:r>
                    </a:p>
                  </a:txBody>
                  <a:tcPr marL="3670" marR="3670" marT="3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3CB9C6"/>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GB" sz="1000" b="1" i="0" u="none" strike="noStrike">
                          <a:solidFill>
                            <a:srgbClr val="000000"/>
                          </a:solidFill>
                          <a:effectLst/>
                          <a:latin typeface="Arial" panose="020B0604020202020204" pitchFamily="34" charset="0"/>
                          <a:cs typeface="Arial" panose="020B0604020202020204" pitchFamily="34" charset="0"/>
                        </a:rPr>
                        <a:t>15:00</a:t>
                      </a:r>
                    </a:p>
                  </a:txBody>
                  <a:tcPr marL="3670" marR="3670" marT="3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3CB9C6"/>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GB" sz="1000" b="1" i="0" u="none" strike="noStrike">
                          <a:solidFill>
                            <a:srgbClr val="000000"/>
                          </a:solidFill>
                          <a:effectLst/>
                          <a:latin typeface="Arial" panose="020B0604020202020204" pitchFamily="34" charset="0"/>
                          <a:cs typeface="Arial" panose="020B0604020202020204" pitchFamily="34" charset="0"/>
                        </a:rPr>
                        <a:t>16:00</a:t>
                      </a:r>
                    </a:p>
                  </a:txBody>
                  <a:tcPr marL="3670" marR="3670" marT="3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3CB9C6"/>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GB" sz="1000" b="1" i="0" u="none" strike="noStrike" dirty="0">
                          <a:solidFill>
                            <a:srgbClr val="000000"/>
                          </a:solidFill>
                          <a:effectLst/>
                          <a:latin typeface="Arial" panose="020B0604020202020204" pitchFamily="34" charset="0"/>
                          <a:cs typeface="Arial" panose="020B0604020202020204" pitchFamily="34" charset="0"/>
                        </a:rPr>
                        <a:t>17:00</a:t>
                      </a:r>
                    </a:p>
                  </a:txBody>
                  <a:tcPr marL="3670" marR="3670" marT="3670" marB="0" anchor="ctr">
                    <a:lnL w="6350" cap="flat" cmpd="sng" algn="ctr">
                      <a:solidFill>
                        <a:srgbClr val="000000"/>
                      </a:solidFill>
                      <a:prstDash val="solid"/>
                      <a:round/>
                      <a:headEnd type="none" w="med" len="med"/>
                      <a:tailEnd type="none" w="med" len="med"/>
                    </a:lnL>
                    <a:lnR w="28575" cap="flat" cmpd="sng" algn="ctr">
                      <a:solidFill>
                        <a:srgbClr val="3CB9C6"/>
                      </a:solidFill>
                      <a:prstDash val="solid"/>
                      <a:round/>
                      <a:headEnd type="none" w="med" len="med"/>
                      <a:tailEnd type="none" w="med" len="med"/>
                    </a:lnR>
                    <a:lnT w="28575" cap="flat" cmpd="sng" algn="ctr">
                      <a:solidFill>
                        <a:srgbClr val="3CB9C6"/>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868438"/>
                  </a:ext>
                </a:extLst>
              </a:tr>
              <a:tr h="229771">
                <a:tc rowSpan="2">
                  <a:txBody>
                    <a:bodyPr/>
                    <a:lstStyle/>
                    <a:p>
                      <a:pPr algn="ctr" fontAlgn="ctr"/>
                      <a:r>
                        <a:rPr lang="en-GB" sz="1000" b="1" i="0" u="none" strike="noStrike">
                          <a:solidFill>
                            <a:srgbClr val="000000"/>
                          </a:solidFill>
                          <a:effectLst/>
                          <a:latin typeface="Arial" panose="020B0604020202020204" pitchFamily="34" charset="0"/>
                          <a:cs typeface="Arial" panose="020B0604020202020204" pitchFamily="34" charset="0"/>
                        </a:rPr>
                        <a:t>Monday</a:t>
                      </a:r>
                    </a:p>
                  </a:txBody>
                  <a:tcPr marL="3670" marR="3670" marT="3670" marB="0" anchor="ctr">
                    <a:lnL w="28575" cap="flat" cmpd="sng" algn="ctr">
                      <a:solidFill>
                        <a:srgbClr val="3CB9C6"/>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670" marR="3670" marT="3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gridSpan="3">
                  <a:txBody>
                    <a:bodyPr/>
                    <a:lstStyle/>
                    <a:p>
                      <a:pPr algn="ctr" fontAlgn="ctr"/>
                      <a:r>
                        <a:rPr lang="en-GB" sz="1000" b="0" i="0" u="none" strike="noStrike">
                          <a:solidFill>
                            <a:srgbClr val="FFFFFF"/>
                          </a:solidFill>
                          <a:effectLst/>
                          <a:latin typeface="Arial" panose="020B0604020202020204" pitchFamily="34" charset="0"/>
                          <a:cs typeface="Arial" panose="020B0604020202020204" pitchFamily="34" charset="0"/>
                        </a:rPr>
                        <a:t>SOES3011 Biochem Cyc</a:t>
                      </a:r>
                    </a:p>
                  </a:txBody>
                  <a:tcPr marL="3670" marR="3670" marT="3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E73037"/>
                    </a:solidFill>
                  </a:tcPr>
                </a:tc>
                <a:tc hMerge="1">
                  <a:txBody>
                    <a:bodyPr/>
                    <a:lstStyle/>
                    <a:p>
                      <a:endParaRPr lang="en-GB"/>
                    </a:p>
                  </a:txBody>
                  <a:tcPr/>
                </a:tc>
                <a:tc hMerge="1">
                  <a:txBody>
                    <a:bodyPr/>
                    <a:lstStyle/>
                    <a:p>
                      <a:endParaRPr lang="en-GB"/>
                    </a:p>
                  </a:txBody>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670" marR="3670" marT="3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gridSpan="2">
                  <a:txBody>
                    <a:bodyPr/>
                    <a:lstStyle/>
                    <a:p>
                      <a:pPr algn="ctr" fontAlgn="ctr"/>
                      <a:r>
                        <a:rPr lang="en-GB" sz="1000" b="0" i="0" u="none" strike="noStrike" dirty="0">
                          <a:solidFill>
                            <a:srgbClr val="000000"/>
                          </a:solidFill>
                          <a:effectLst/>
                          <a:latin typeface="Arial" panose="020B0604020202020204" pitchFamily="34" charset="0"/>
                          <a:cs typeface="Arial" panose="020B0604020202020204" pitchFamily="34" charset="0"/>
                        </a:rPr>
                        <a:t>SOES2011 Mar Vert</a:t>
                      </a:r>
                    </a:p>
                  </a:txBody>
                  <a:tcPr marL="3670" marR="3670" marT="3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CBC00"/>
                    </a:solidFill>
                  </a:tcPr>
                </a:tc>
                <a:tc hMerge="1">
                  <a:txBody>
                    <a:bodyPr/>
                    <a:lstStyle/>
                    <a:p>
                      <a:endParaRPr lang="en-GB"/>
                    </a:p>
                  </a:txBody>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670" marR="3670" marT="3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670" marR="3670" marT="3670" marB="0" anchor="ctr">
                    <a:lnL w="6350" cap="flat" cmpd="sng" algn="ctr">
                      <a:solidFill>
                        <a:srgbClr val="000000"/>
                      </a:solidFill>
                      <a:prstDash val="solid"/>
                      <a:round/>
                      <a:headEnd type="none" w="med" len="med"/>
                      <a:tailEnd type="none" w="med" len="med"/>
                    </a:lnL>
                    <a:lnR w="28575" cap="flat" cmpd="sng" algn="ctr">
                      <a:solidFill>
                        <a:srgbClr val="3CB9C6"/>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616927550"/>
                  </a:ext>
                </a:extLst>
              </a:tr>
              <a:tr h="241261">
                <a:tc vMerge="1">
                  <a:txBody>
                    <a:bodyPr/>
                    <a:lstStyle/>
                    <a:p>
                      <a:endParaRPr lang="en-GB"/>
                    </a:p>
                  </a:txBody>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670" marR="3670" marT="3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670" marR="3670" marT="3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gridSpan="4">
                  <a:txBody>
                    <a:bodyPr/>
                    <a:lstStyle/>
                    <a:p>
                      <a:pPr algn="ctr" fontAlgn="ctr"/>
                      <a:r>
                        <a:rPr lang="en-GB" sz="1000" b="0" i="0" u="none" strike="noStrike" dirty="0">
                          <a:solidFill>
                            <a:srgbClr val="000000"/>
                          </a:solidFill>
                          <a:effectLst/>
                          <a:latin typeface="Arial" panose="020B0604020202020204" pitchFamily="34" charset="0"/>
                          <a:cs typeface="Arial" panose="020B0604020202020204" pitchFamily="34" charset="0"/>
                        </a:rPr>
                        <a:t>SOES3055 Deep Sea </a:t>
                      </a:r>
                      <a:r>
                        <a:rPr lang="en-GB" sz="1000" b="0" i="0" u="none" strike="noStrike" dirty="0" err="1">
                          <a:solidFill>
                            <a:srgbClr val="000000"/>
                          </a:solidFill>
                          <a:effectLst/>
                          <a:latin typeface="Arial" panose="020B0604020202020204" pitchFamily="34" charset="0"/>
                          <a:cs typeface="Arial" panose="020B0604020202020204" pitchFamily="34" charset="0"/>
                        </a:rPr>
                        <a:t>Ecol</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3670" marR="3670" marT="3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C1D100"/>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fontAlgn="ctr"/>
                      <a:r>
                        <a:rPr lang="en-GB" sz="1000" b="0" i="0" u="none" strike="noStrike" dirty="0">
                          <a:solidFill>
                            <a:srgbClr val="000000"/>
                          </a:solidFill>
                          <a:effectLst/>
                          <a:latin typeface="Arial" panose="020B0604020202020204" pitchFamily="34" charset="0"/>
                          <a:cs typeface="Arial" panose="020B0604020202020204" pitchFamily="34" charset="0"/>
                        </a:rPr>
                        <a:t> </a:t>
                      </a:r>
                    </a:p>
                  </a:txBody>
                  <a:tcPr marL="3670" marR="3670" marT="3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670" marR="3670" marT="3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670" marR="3670" marT="3670" marB="0" anchor="ctr">
                    <a:lnL w="6350" cap="flat" cmpd="sng" algn="ctr">
                      <a:solidFill>
                        <a:srgbClr val="000000"/>
                      </a:solidFill>
                      <a:prstDash val="solid"/>
                      <a:round/>
                      <a:headEnd type="none" w="med" len="med"/>
                      <a:tailEnd type="none" w="med" len="med"/>
                    </a:lnL>
                    <a:lnR w="28575" cap="flat" cmpd="sng" algn="ctr">
                      <a:solidFill>
                        <a:srgbClr val="3CB9C6"/>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8965138"/>
                  </a:ext>
                </a:extLst>
              </a:tr>
              <a:tr h="229771">
                <a:tc rowSpan="3">
                  <a:txBody>
                    <a:bodyPr/>
                    <a:lstStyle/>
                    <a:p>
                      <a:pPr algn="ctr" fontAlgn="ctr"/>
                      <a:r>
                        <a:rPr lang="en-GB" sz="1000" b="1" i="0" u="none" strike="noStrike">
                          <a:solidFill>
                            <a:srgbClr val="000000"/>
                          </a:solidFill>
                          <a:effectLst/>
                          <a:latin typeface="Arial" panose="020B0604020202020204" pitchFamily="34" charset="0"/>
                          <a:cs typeface="Arial" panose="020B0604020202020204" pitchFamily="34" charset="0"/>
                        </a:rPr>
                        <a:t>Tuesday</a:t>
                      </a:r>
                    </a:p>
                  </a:txBody>
                  <a:tcPr marL="3670" marR="3670" marT="3670" marB="0" anchor="ctr">
                    <a:lnL w="28575" cap="flat" cmpd="sng" algn="ctr">
                      <a:solidFill>
                        <a:srgbClr val="3CB9C6"/>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SOES2024 Coastal Proc</a:t>
                      </a:r>
                    </a:p>
                  </a:txBody>
                  <a:tcPr marL="3670" marR="3670" marT="3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4BB694"/>
                    </a:solidFill>
                  </a:tcPr>
                </a:tc>
                <a:tc hMerge="1">
                  <a:txBody>
                    <a:bodyPr/>
                    <a:lstStyle/>
                    <a:p>
                      <a:endParaRPr lang="en-GB"/>
                    </a:p>
                  </a:txBody>
                  <a:tcPr/>
                </a:tc>
                <a:tc rowSpan="3">
                  <a:txBody>
                    <a:bodyPr/>
                    <a:lstStyle/>
                    <a:p>
                      <a:pPr algn="ctr" fontAlgn="ctr"/>
                      <a:r>
                        <a:rPr lang="en-GB" sz="900" b="0" i="0" u="none" strike="noStrike" dirty="0">
                          <a:solidFill>
                            <a:srgbClr val="FFFFFF"/>
                          </a:solidFill>
                          <a:effectLst/>
                          <a:latin typeface="Arial" panose="020B0604020202020204" pitchFamily="34" charset="0"/>
                          <a:cs typeface="Arial" panose="020B0604020202020204" pitchFamily="34" charset="0"/>
                        </a:rPr>
                        <a:t>SOES3011 </a:t>
                      </a:r>
                      <a:r>
                        <a:rPr lang="en-GB" sz="900" b="0" i="0" u="none" strike="noStrike" dirty="0" err="1">
                          <a:solidFill>
                            <a:srgbClr val="FFFFFF"/>
                          </a:solidFill>
                          <a:effectLst/>
                          <a:latin typeface="Arial" panose="020B0604020202020204" pitchFamily="34" charset="0"/>
                          <a:cs typeface="Arial" panose="020B0604020202020204" pitchFamily="34" charset="0"/>
                        </a:rPr>
                        <a:t>Biochem</a:t>
                      </a:r>
                      <a:r>
                        <a:rPr lang="en-GB" sz="900" b="0" i="0" u="none" strike="noStrike" dirty="0">
                          <a:solidFill>
                            <a:srgbClr val="FFFFFF"/>
                          </a:solidFill>
                          <a:effectLst/>
                          <a:latin typeface="Arial" panose="020B0604020202020204" pitchFamily="34" charset="0"/>
                          <a:cs typeface="Arial" panose="020B0604020202020204" pitchFamily="34" charset="0"/>
                        </a:rPr>
                        <a:t> Cyc</a:t>
                      </a:r>
                    </a:p>
                  </a:txBody>
                  <a:tcPr marL="3670" marR="3670" marT="3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73037"/>
                    </a:solid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670" marR="3670" marT="3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670" marR="3670" marT="3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670" marR="3670" marT="3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gridSpan="2">
                  <a:txBody>
                    <a:bodyPr/>
                    <a:lstStyle/>
                    <a:p>
                      <a:pPr algn="ctr" fontAlgn="ctr"/>
                      <a:r>
                        <a:rPr lang="en-GB" sz="1000" b="0" i="0" u="none" strike="noStrike" dirty="0">
                          <a:solidFill>
                            <a:srgbClr val="000000"/>
                          </a:solidFill>
                          <a:effectLst/>
                          <a:latin typeface="Arial" panose="020B0604020202020204" pitchFamily="34" charset="0"/>
                          <a:cs typeface="Arial" panose="020B0604020202020204" pitchFamily="34" charset="0"/>
                        </a:rPr>
                        <a:t>SOES2024 Coastal Proc</a:t>
                      </a:r>
                    </a:p>
                  </a:txBody>
                  <a:tcPr marL="3670" marR="3670" marT="3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4BB694"/>
                    </a:solidFill>
                  </a:tcPr>
                </a:tc>
                <a:tc hMerge="1">
                  <a:txBody>
                    <a:bodyPr/>
                    <a:lstStyle/>
                    <a:p>
                      <a:endParaRPr lang="en-GB"/>
                    </a:p>
                  </a:txBody>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670" marR="3670" marT="3670" marB="0" anchor="ctr">
                    <a:lnL w="6350" cap="flat" cmpd="sng" algn="ctr">
                      <a:solidFill>
                        <a:srgbClr val="000000"/>
                      </a:solidFill>
                      <a:prstDash val="solid"/>
                      <a:round/>
                      <a:headEnd type="none" w="med" len="med"/>
                      <a:tailEnd type="none" w="med" len="med"/>
                    </a:lnL>
                    <a:lnR w="28575" cap="flat" cmpd="sng" algn="ctr">
                      <a:solidFill>
                        <a:srgbClr val="3CB9C6"/>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257387469"/>
                  </a:ext>
                </a:extLst>
              </a:tr>
              <a:tr h="229771">
                <a:tc vMerge="1">
                  <a:txBody>
                    <a:bodyPr/>
                    <a:lstStyle/>
                    <a:p>
                      <a:endParaRPr lang="en-GB"/>
                    </a:p>
                  </a:txBody>
                  <a:tcPr/>
                </a:tc>
                <a:tc gridSpan="2">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SOES3009 Shelf Seas</a:t>
                      </a:r>
                    </a:p>
                  </a:txBody>
                  <a:tcPr marL="3670" marR="3670" marT="3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74C9E5"/>
                    </a:solidFill>
                  </a:tcPr>
                </a:tc>
                <a:tc hMerge="1">
                  <a:txBody>
                    <a:bodyPr/>
                    <a:lstStyle/>
                    <a:p>
                      <a:endParaRPr lang="en-GB"/>
                    </a:p>
                  </a:txBody>
                  <a:tcPr/>
                </a:tc>
                <a:tc vMerge="1">
                  <a:txBody>
                    <a:bodyPr/>
                    <a:lstStyle/>
                    <a:p>
                      <a:endParaRPr lang="en-GB"/>
                    </a:p>
                  </a:txBody>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670" marR="3670" marT="3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670" marR="3670" marT="3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670" marR="3670" marT="3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670" marR="3670" marT="3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GB" sz="1000" b="0" i="0" u="none" strike="noStrike" dirty="0">
                          <a:solidFill>
                            <a:srgbClr val="FFFFFF"/>
                          </a:solidFill>
                          <a:effectLst/>
                          <a:latin typeface="Arial" panose="020B0604020202020204" pitchFamily="34" charset="0"/>
                          <a:cs typeface="Arial" panose="020B0604020202020204" pitchFamily="34" charset="0"/>
                        </a:rPr>
                        <a:t>SOES3054 Mar </a:t>
                      </a:r>
                      <a:r>
                        <a:rPr lang="en-GB" sz="1000" b="0" i="0" u="none" strike="noStrike" dirty="0" err="1">
                          <a:solidFill>
                            <a:srgbClr val="FFFFFF"/>
                          </a:solidFill>
                          <a:effectLst/>
                          <a:latin typeface="Arial" panose="020B0604020202020204" pitchFamily="34" charset="0"/>
                          <a:cs typeface="Arial" panose="020B0604020202020204" pitchFamily="34" charset="0"/>
                        </a:rPr>
                        <a:t>Conser</a:t>
                      </a:r>
                      <a:endParaRPr lang="en-GB" sz="1000" b="0" i="0" u="none" strike="noStrike" dirty="0">
                        <a:solidFill>
                          <a:srgbClr val="FFFFFF"/>
                        </a:solidFill>
                        <a:effectLst/>
                        <a:latin typeface="Arial" panose="020B0604020202020204" pitchFamily="34" charset="0"/>
                        <a:cs typeface="Arial" panose="020B0604020202020204" pitchFamily="34" charset="0"/>
                      </a:endParaRPr>
                    </a:p>
                  </a:txBody>
                  <a:tcPr marL="3670" marR="3670" marT="3670" marB="0" anchor="ctr">
                    <a:lnL w="6350" cap="flat" cmpd="sng" algn="ctr">
                      <a:solidFill>
                        <a:srgbClr val="000000"/>
                      </a:solidFill>
                      <a:prstDash val="solid"/>
                      <a:round/>
                      <a:headEnd type="none" w="med" len="med"/>
                      <a:tailEnd type="none" w="med" len="med"/>
                    </a:lnL>
                    <a:lnR w="28575" cap="flat" cmpd="sng" algn="ctr">
                      <a:solidFill>
                        <a:srgbClr val="3CB9C6"/>
                      </a:solidFill>
                      <a:prstDash val="solid"/>
                      <a:round/>
                      <a:headEnd type="none" w="med" len="med"/>
                      <a:tailEnd type="none" w="med" len="med"/>
                    </a:lnR>
                    <a:lnT>
                      <a:noFill/>
                    </a:lnT>
                    <a:lnB>
                      <a:noFill/>
                    </a:lnB>
                    <a:solidFill>
                      <a:srgbClr val="8D3970"/>
                    </a:solidFill>
                  </a:tcPr>
                </a:tc>
                <a:tc hMerge="1">
                  <a:txBody>
                    <a:bodyPr/>
                    <a:lstStyle/>
                    <a:p>
                      <a:endParaRPr lang="en-GB"/>
                    </a:p>
                  </a:txBody>
                  <a:tcPr/>
                </a:tc>
                <a:extLst>
                  <a:ext uri="{0D108BD9-81ED-4DB2-BD59-A6C34878D82A}">
                    <a16:rowId xmlns:a16="http://schemas.microsoft.com/office/drawing/2014/main" val="3907331223"/>
                  </a:ext>
                </a:extLst>
              </a:tr>
              <a:tr h="241261">
                <a:tc vMerge="1">
                  <a:txBody>
                    <a:bodyPr/>
                    <a:lstStyle/>
                    <a:p>
                      <a:endParaRPr lang="en-GB"/>
                    </a:p>
                  </a:txBody>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670" marR="3670" marT="3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670" marR="3670" marT="3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670" marR="3670" marT="3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670" marR="3670" marT="3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670" marR="3670" marT="3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gridSpan="2">
                  <a:txBody>
                    <a:bodyPr/>
                    <a:lstStyle/>
                    <a:p>
                      <a:pPr algn="ctr" fontAlgn="ctr"/>
                      <a:r>
                        <a:rPr lang="en-GB" sz="1000" b="0" i="0" u="none" strike="noStrike">
                          <a:solidFill>
                            <a:srgbClr val="FFFFFF"/>
                          </a:solidFill>
                          <a:effectLst/>
                          <a:latin typeface="Arial" panose="020B0604020202020204" pitchFamily="34" charset="0"/>
                          <a:cs typeface="Arial" panose="020B0604020202020204" pitchFamily="34" charset="0"/>
                        </a:rPr>
                        <a:t>SOES3056 Seascape Ecol</a:t>
                      </a:r>
                    </a:p>
                  </a:txBody>
                  <a:tcPr marL="3670" marR="3670" marT="3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005C84"/>
                    </a:solidFill>
                  </a:tcPr>
                </a:tc>
                <a:tc hMerge="1">
                  <a:txBody>
                    <a:bodyPr/>
                    <a:lstStyle/>
                    <a:p>
                      <a:endParaRPr lang="en-GB"/>
                    </a:p>
                  </a:txBody>
                  <a:tcPr/>
                </a:tc>
                <a:tc>
                  <a:txBody>
                    <a:bodyPr/>
                    <a:lstStyle/>
                    <a:p>
                      <a:pPr algn="ctr" fontAlgn="ctr"/>
                      <a:r>
                        <a:rPr lang="en-GB" sz="1000" b="0" i="0" u="none" strike="noStrike" dirty="0">
                          <a:solidFill>
                            <a:srgbClr val="000000"/>
                          </a:solidFill>
                          <a:effectLst/>
                          <a:latin typeface="Arial" panose="020B0604020202020204" pitchFamily="34" charset="0"/>
                          <a:cs typeface="Arial" panose="020B0604020202020204" pitchFamily="34" charset="0"/>
                        </a:rPr>
                        <a:t> </a:t>
                      </a:r>
                    </a:p>
                  </a:txBody>
                  <a:tcPr marL="3670" marR="3670" marT="3670" marB="0" anchor="ctr">
                    <a:lnL w="6350" cap="flat" cmpd="sng" algn="ctr">
                      <a:solidFill>
                        <a:srgbClr val="000000"/>
                      </a:solidFill>
                      <a:prstDash val="solid"/>
                      <a:round/>
                      <a:headEnd type="none" w="med" len="med"/>
                      <a:tailEnd type="none" w="med" len="med"/>
                    </a:lnL>
                    <a:lnR w="28575" cap="flat" cmpd="sng" algn="ctr">
                      <a:solidFill>
                        <a:srgbClr val="3CB9C6"/>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3497500"/>
                  </a:ext>
                </a:extLst>
              </a:tr>
              <a:tr h="229771">
                <a:tc rowSpan="3">
                  <a:txBody>
                    <a:bodyPr/>
                    <a:lstStyle/>
                    <a:p>
                      <a:pPr algn="ctr" fontAlgn="ctr"/>
                      <a:r>
                        <a:rPr lang="en-GB" sz="1000" b="1" i="0" u="none" strike="noStrike">
                          <a:solidFill>
                            <a:srgbClr val="000000"/>
                          </a:solidFill>
                          <a:effectLst/>
                          <a:latin typeface="Arial" panose="020B0604020202020204" pitchFamily="34" charset="0"/>
                          <a:cs typeface="Arial" panose="020B0604020202020204" pitchFamily="34" charset="0"/>
                        </a:rPr>
                        <a:t>Wednesday</a:t>
                      </a:r>
                    </a:p>
                  </a:txBody>
                  <a:tcPr marL="3670" marR="3670" marT="3670" marB="0" anchor="ctr">
                    <a:lnL w="28575" cap="flat" cmpd="sng" algn="ctr">
                      <a:solidFill>
                        <a:srgbClr val="3CB9C6"/>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SOES2024 Coastal Proc</a:t>
                      </a:r>
                    </a:p>
                  </a:txBody>
                  <a:tcPr marL="3670" marR="3670" marT="3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4BB694"/>
                    </a:solidFill>
                  </a:tcPr>
                </a:tc>
                <a:tc hMerge="1">
                  <a:txBody>
                    <a:bodyPr/>
                    <a:lstStyle/>
                    <a:p>
                      <a:endParaRPr lang="en-GB"/>
                    </a:p>
                  </a:txBody>
                  <a:tcPr/>
                </a:tc>
                <a:tc gridSpan="2">
                  <a:txBody>
                    <a:bodyPr/>
                    <a:lstStyle/>
                    <a:p>
                      <a:pPr algn="ctr" fontAlgn="ctr"/>
                      <a:r>
                        <a:rPr lang="en-GB" sz="1000" b="0" i="0" u="none" strike="noStrike">
                          <a:solidFill>
                            <a:srgbClr val="FFFFFF"/>
                          </a:solidFill>
                          <a:effectLst/>
                          <a:latin typeface="Arial" panose="020B0604020202020204" pitchFamily="34" charset="0"/>
                          <a:cs typeface="Arial" panose="020B0604020202020204" pitchFamily="34" charset="0"/>
                        </a:rPr>
                        <a:t>SOES3056 Seascape Ecol</a:t>
                      </a:r>
                    </a:p>
                  </a:txBody>
                  <a:tcPr marL="3670" marR="3670" marT="3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005C84"/>
                    </a:solidFill>
                  </a:tcPr>
                </a:tc>
                <a:tc hMerge="1">
                  <a:txBody>
                    <a:bodyPr/>
                    <a:lstStyle/>
                    <a:p>
                      <a:endParaRPr lang="en-GB"/>
                    </a:p>
                  </a:txBody>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670" marR="3670" marT="3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670" marR="3670" marT="3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670" marR="3670" marT="3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670" marR="3670" marT="3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ctr"/>
                      <a:r>
                        <a:rPr lang="en-GB" sz="1000" b="0" i="0" u="none" strike="noStrike" dirty="0">
                          <a:solidFill>
                            <a:srgbClr val="000000"/>
                          </a:solidFill>
                          <a:effectLst/>
                          <a:latin typeface="Arial" panose="020B0604020202020204" pitchFamily="34" charset="0"/>
                          <a:cs typeface="Arial" panose="020B0604020202020204" pitchFamily="34" charset="0"/>
                        </a:rPr>
                        <a:t> </a:t>
                      </a:r>
                    </a:p>
                  </a:txBody>
                  <a:tcPr marL="3670" marR="3670" marT="3670" marB="0" anchor="ctr">
                    <a:lnL w="6350" cap="flat" cmpd="sng" algn="ctr">
                      <a:solidFill>
                        <a:srgbClr val="000000"/>
                      </a:solidFill>
                      <a:prstDash val="solid"/>
                      <a:round/>
                      <a:headEnd type="none" w="med" len="med"/>
                      <a:tailEnd type="none" w="med" len="med"/>
                    </a:lnL>
                    <a:lnR w="28575" cap="flat" cmpd="sng" algn="ctr">
                      <a:solidFill>
                        <a:srgbClr val="3CB9C6"/>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855262358"/>
                  </a:ext>
                </a:extLst>
              </a:tr>
              <a:tr h="229771">
                <a:tc vMerge="1">
                  <a:txBody>
                    <a:bodyPr/>
                    <a:lstStyle/>
                    <a:p>
                      <a:endParaRPr lang="en-GB"/>
                    </a:p>
                  </a:txBody>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670" marR="3670" marT="3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ctr"/>
                      <a:r>
                        <a:rPr lang="en-GB" sz="1000" b="0" i="0" u="none" strike="noStrike" dirty="0">
                          <a:solidFill>
                            <a:srgbClr val="FFFFFF"/>
                          </a:solidFill>
                          <a:effectLst/>
                          <a:latin typeface="Arial" panose="020B0604020202020204" pitchFamily="34" charset="0"/>
                          <a:cs typeface="Arial" panose="020B0604020202020204" pitchFamily="34" charset="0"/>
                        </a:rPr>
                        <a:t>SOES3011 </a:t>
                      </a:r>
                      <a:r>
                        <a:rPr lang="en-GB" sz="1000" b="0" i="0" u="none" strike="noStrike" dirty="0" err="1">
                          <a:solidFill>
                            <a:srgbClr val="FFFFFF"/>
                          </a:solidFill>
                          <a:effectLst/>
                          <a:latin typeface="Arial" panose="020B0604020202020204" pitchFamily="34" charset="0"/>
                          <a:cs typeface="Arial" panose="020B0604020202020204" pitchFamily="34" charset="0"/>
                        </a:rPr>
                        <a:t>Biochem</a:t>
                      </a:r>
                      <a:r>
                        <a:rPr lang="en-GB" sz="1000" b="0" i="0" u="none" strike="noStrike" dirty="0">
                          <a:solidFill>
                            <a:srgbClr val="FFFFFF"/>
                          </a:solidFill>
                          <a:effectLst/>
                          <a:latin typeface="Arial" panose="020B0604020202020204" pitchFamily="34" charset="0"/>
                          <a:cs typeface="Arial" panose="020B0604020202020204" pitchFamily="34" charset="0"/>
                        </a:rPr>
                        <a:t> Cyc</a:t>
                      </a:r>
                    </a:p>
                  </a:txBody>
                  <a:tcPr marL="3670" marR="3670" marT="3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73037"/>
                    </a:solidFill>
                  </a:tcPr>
                </a:tc>
                <a:tc hMerge="1">
                  <a:txBody>
                    <a:bodyPr/>
                    <a:lstStyle/>
                    <a:p>
                      <a:endParaRPr lang="en-GB"/>
                    </a:p>
                  </a:txBody>
                  <a:tcPr/>
                </a:tc>
                <a:tc hMerge="1">
                  <a:txBody>
                    <a:bodyPr/>
                    <a:lstStyle/>
                    <a:p>
                      <a:endParaRPr lang="en-GB"/>
                    </a:p>
                  </a:txBody>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670" marR="3670" marT="3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670" marR="3670" marT="3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670" marR="3670" marT="3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670" marR="3670" marT="3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000" b="0" i="0" u="none" strike="noStrike" dirty="0">
                          <a:solidFill>
                            <a:srgbClr val="000000"/>
                          </a:solidFill>
                          <a:effectLst/>
                          <a:latin typeface="Arial" panose="020B0604020202020204" pitchFamily="34" charset="0"/>
                          <a:cs typeface="Arial" panose="020B0604020202020204" pitchFamily="34" charset="0"/>
                        </a:rPr>
                        <a:t> </a:t>
                      </a:r>
                    </a:p>
                  </a:txBody>
                  <a:tcPr marL="3670" marR="3670" marT="3670" marB="0" anchor="ctr">
                    <a:lnL w="6350" cap="flat" cmpd="sng" algn="ctr">
                      <a:solidFill>
                        <a:srgbClr val="000000"/>
                      </a:solidFill>
                      <a:prstDash val="solid"/>
                      <a:round/>
                      <a:headEnd type="none" w="med" len="med"/>
                      <a:tailEnd type="none" w="med" len="med"/>
                    </a:lnL>
                    <a:lnR w="28575" cap="flat" cmpd="sng" algn="ctr">
                      <a:solidFill>
                        <a:srgbClr val="3CB9C6"/>
                      </a:solidFill>
                      <a:prstDash val="solid"/>
                      <a:round/>
                      <a:headEnd type="none" w="med" len="med"/>
                      <a:tailEnd type="none" w="med" len="med"/>
                    </a:lnR>
                    <a:lnT>
                      <a:noFill/>
                    </a:lnT>
                    <a:lnB>
                      <a:noFill/>
                    </a:lnB>
                  </a:tcPr>
                </a:tc>
                <a:extLst>
                  <a:ext uri="{0D108BD9-81ED-4DB2-BD59-A6C34878D82A}">
                    <a16:rowId xmlns:a16="http://schemas.microsoft.com/office/drawing/2014/main" val="2999368511"/>
                  </a:ext>
                </a:extLst>
              </a:tr>
              <a:tr h="241261">
                <a:tc vMerge="1">
                  <a:txBody>
                    <a:bodyPr/>
                    <a:lstStyle/>
                    <a:p>
                      <a:endParaRPr lang="en-GB"/>
                    </a:p>
                  </a:txBody>
                  <a:tcPr/>
                </a:tc>
                <a:tc gridSpan="2">
                  <a:txBody>
                    <a:bodyPr/>
                    <a:lstStyle/>
                    <a:p>
                      <a:pPr algn="ctr" fontAlgn="ctr"/>
                      <a:r>
                        <a:rPr lang="en-GB" sz="1000" b="0" i="0" u="none" strike="noStrike">
                          <a:solidFill>
                            <a:srgbClr val="FFFFFF"/>
                          </a:solidFill>
                          <a:effectLst/>
                          <a:latin typeface="Arial" panose="020B0604020202020204" pitchFamily="34" charset="0"/>
                          <a:cs typeface="Arial" panose="020B0604020202020204" pitchFamily="34" charset="0"/>
                        </a:rPr>
                        <a:t>SOES3054 Mar Conser</a:t>
                      </a:r>
                    </a:p>
                  </a:txBody>
                  <a:tcPr marL="3670" marR="3670" marT="3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8D3970"/>
                    </a:solidFill>
                  </a:tcPr>
                </a:tc>
                <a:tc hMerge="1">
                  <a:txBody>
                    <a:bodyPr/>
                    <a:lstStyle/>
                    <a:p>
                      <a:endParaRPr lang="en-GB"/>
                    </a:p>
                  </a:txBody>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670" marR="3670" marT="3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670" marR="3670" marT="3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670" marR="3670" marT="3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670" marR="3670" marT="3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670" marR="3670" marT="3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670" marR="3670" marT="3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fontAlgn="ctr"/>
                      <a:r>
                        <a:rPr lang="en-GB" sz="1000" b="0" i="0" u="none" strike="noStrike" dirty="0">
                          <a:solidFill>
                            <a:srgbClr val="000000"/>
                          </a:solidFill>
                          <a:effectLst/>
                          <a:latin typeface="Arial" panose="020B0604020202020204" pitchFamily="34" charset="0"/>
                          <a:cs typeface="Arial" panose="020B0604020202020204" pitchFamily="34" charset="0"/>
                        </a:rPr>
                        <a:t> </a:t>
                      </a:r>
                    </a:p>
                  </a:txBody>
                  <a:tcPr marL="3670" marR="3670" marT="3670" marB="0" anchor="ctr">
                    <a:lnL w="6350" cap="flat" cmpd="sng" algn="ctr">
                      <a:solidFill>
                        <a:srgbClr val="000000"/>
                      </a:solidFill>
                      <a:prstDash val="solid"/>
                      <a:round/>
                      <a:headEnd type="none" w="med" len="med"/>
                      <a:tailEnd type="none" w="med" len="med"/>
                    </a:lnL>
                    <a:lnR w="28575" cap="flat" cmpd="sng" algn="ctr">
                      <a:solidFill>
                        <a:srgbClr val="3CB9C6"/>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4853006"/>
                  </a:ext>
                </a:extLst>
              </a:tr>
              <a:tr h="471033">
                <a:tc rowSpan="2">
                  <a:txBody>
                    <a:bodyPr/>
                    <a:lstStyle/>
                    <a:p>
                      <a:pPr algn="ctr" fontAlgn="ctr"/>
                      <a:r>
                        <a:rPr lang="en-GB" sz="1000" b="1" i="0" u="none" strike="noStrike">
                          <a:solidFill>
                            <a:srgbClr val="000000"/>
                          </a:solidFill>
                          <a:effectLst/>
                          <a:latin typeface="Arial" panose="020B0604020202020204" pitchFamily="34" charset="0"/>
                          <a:cs typeface="Arial" panose="020B0604020202020204" pitchFamily="34" charset="0"/>
                        </a:rPr>
                        <a:t>Thursday</a:t>
                      </a:r>
                    </a:p>
                  </a:txBody>
                  <a:tcPr marL="3670" marR="3670" marT="3670" marB="0" anchor="ctr">
                    <a:lnL w="28575" cap="flat" cmpd="sng" algn="ctr">
                      <a:solidFill>
                        <a:srgbClr val="3CB9C6"/>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670" marR="3670" marT="3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rowSpan="2">
                  <a:txBody>
                    <a:bodyPr/>
                    <a:lstStyle/>
                    <a:p>
                      <a:pPr algn="ctr" fontAlgn="ctr"/>
                      <a:r>
                        <a:rPr lang="en-GB" sz="900" b="0" i="0" u="none" strike="noStrike" dirty="0">
                          <a:solidFill>
                            <a:srgbClr val="FFFFFF"/>
                          </a:solidFill>
                          <a:effectLst/>
                          <a:latin typeface="Arial" panose="020B0604020202020204" pitchFamily="34" charset="0"/>
                          <a:cs typeface="Arial" panose="020B0604020202020204" pitchFamily="34" charset="0"/>
                        </a:rPr>
                        <a:t>SOES3011 </a:t>
                      </a:r>
                      <a:r>
                        <a:rPr lang="en-GB" sz="900" b="0" i="0" u="none" strike="noStrike" dirty="0" err="1">
                          <a:solidFill>
                            <a:srgbClr val="FFFFFF"/>
                          </a:solidFill>
                          <a:effectLst/>
                          <a:latin typeface="Arial" panose="020B0604020202020204" pitchFamily="34" charset="0"/>
                          <a:cs typeface="Arial" panose="020B0604020202020204" pitchFamily="34" charset="0"/>
                        </a:rPr>
                        <a:t>Biochem</a:t>
                      </a:r>
                      <a:r>
                        <a:rPr lang="en-GB" sz="900" b="0" i="0" u="none" strike="noStrike" dirty="0">
                          <a:solidFill>
                            <a:srgbClr val="FFFFFF"/>
                          </a:solidFill>
                          <a:effectLst/>
                          <a:latin typeface="Arial" panose="020B0604020202020204" pitchFamily="34" charset="0"/>
                          <a:cs typeface="Arial" panose="020B0604020202020204" pitchFamily="34" charset="0"/>
                        </a:rPr>
                        <a:t> Cyc</a:t>
                      </a:r>
                    </a:p>
                  </a:txBody>
                  <a:tcPr marL="3670" marR="3670" marT="3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73037"/>
                    </a:solidFill>
                  </a:tcPr>
                </a:tc>
                <a:tc>
                  <a:txBody>
                    <a:bodyPr/>
                    <a:lstStyle/>
                    <a:p>
                      <a:pPr algn="ctr" fontAlgn="ctr"/>
                      <a:r>
                        <a:rPr lang="en-GB" sz="1000" b="0" i="0" u="none" strike="noStrike">
                          <a:solidFill>
                            <a:srgbClr val="FFFFFF"/>
                          </a:solidFill>
                          <a:effectLst/>
                          <a:latin typeface="Arial" panose="020B0604020202020204" pitchFamily="34" charset="0"/>
                          <a:cs typeface="Arial" panose="020B0604020202020204" pitchFamily="34" charset="0"/>
                        </a:rPr>
                        <a:t>SOES2025 Oc Data</a:t>
                      </a:r>
                    </a:p>
                  </a:txBody>
                  <a:tcPr marL="3670" marR="3670" marT="3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1E8765"/>
                    </a:solid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670" marR="3670" marT="3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670" marR="3670" marT="3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670" marR="3670" marT="3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gridSpan="2">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SOES2024 Coastal Proc</a:t>
                      </a:r>
                    </a:p>
                  </a:txBody>
                  <a:tcPr marL="3670" marR="3670" marT="3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4BB694"/>
                    </a:solidFill>
                  </a:tcPr>
                </a:tc>
                <a:tc hMerge="1">
                  <a:txBody>
                    <a:bodyPr/>
                    <a:lstStyle/>
                    <a:p>
                      <a:endParaRPr lang="en-GB"/>
                    </a:p>
                  </a:txBody>
                  <a:tcPr/>
                </a:tc>
                <a:tc>
                  <a:txBody>
                    <a:bodyPr/>
                    <a:lstStyle/>
                    <a:p>
                      <a:pPr algn="ctr" fontAlgn="ctr"/>
                      <a:r>
                        <a:rPr lang="en-GB" sz="1000" b="0" i="0" u="none" strike="noStrike" dirty="0">
                          <a:solidFill>
                            <a:srgbClr val="000000"/>
                          </a:solidFill>
                          <a:effectLst/>
                          <a:latin typeface="Arial" panose="020B0604020202020204" pitchFamily="34" charset="0"/>
                          <a:cs typeface="Arial" panose="020B0604020202020204" pitchFamily="34" charset="0"/>
                        </a:rPr>
                        <a:t> </a:t>
                      </a:r>
                    </a:p>
                  </a:txBody>
                  <a:tcPr marL="3670" marR="3670" marT="3670" marB="0" anchor="ctr">
                    <a:lnL w="6350" cap="flat" cmpd="sng" algn="ctr">
                      <a:solidFill>
                        <a:srgbClr val="000000"/>
                      </a:solidFill>
                      <a:prstDash val="solid"/>
                      <a:round/>
                      <a:headEnd type="none" w="med" len="med"/>
                      <a:tailEnd type="none" w="med" len="med"/>
                    </a:lnL>
                    <a:lnR w="28575" cap="flat" cmpd="sng" algn="ctr">
                      <a:solidFill>
                        <a:srgbClr val="3CB9C6"/>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876354919"/>
                  </a:ext>
                </a:extLst>
              </a:tr>
              <a:tr h="436569">
                <a:tc vMerge="1">
                  <a:txBody>
                    <a:bodyPr/>
                    <a:lstStyle/>
                    <a:p>
                      <a:endParaRPr lang="en-GB"/>
                    </a:p>
                  </a:txBody>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670" marR="3670" marT="3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vMerge="1">
                  <a:txBody>
                    <a:bodyPr/>
                    <a:lstStyle/>
                    <a:p>
                      <a:endParaRPr lang="en-GB"/>
                    </a:p>
                  </a:txBody>
                  <a:tcPr/>
                </a:tc>
                <a:tc gridSpan="3">
                  <a:txBody>
                    <a:bodyPr/>
                    <a:lstStyle/>
                    <a:p>
                      <a:pPr algn="ctr" fontAlgn="ctr"/>
                      <a:r>
                        <a:rPr lang="en-GB" sz="1000" b="0" i="0" u="none" strike="noStrike">
                          <a:solidFill>
                            <a:srgbClr val="FFFFFF"/>
                          </a:solidFill>
                          <a:effectLst/>
                          <a:latin typeface="Arial" panose="020B0604020202020204" pitchFamily="34" charset="0"/>
                          <a:cs typeface="Arial" panose="020B0604020202020204" pitchFamily="34" charset="0"/>
                        </a:rPr>
                        <a:t>SOES3014 Coastal Sed</a:t>
                      </a:r>
                    </a:p>
                  </a:txBody>
                  <a:tcPr marL="3670" marR="3670" marT="3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D5007F"/>
                    </a:solidFill>
                  </a:tcPr>
                </a:tc>
                <a:tc hMerge="1">
                  <a:txBody>
                    <a:bodyPr/>
                    <a:lstStyle/>
                    <a:p>
                      <a:endParaRPr lang="en-GB"/>
                    </a:p>
                  </a:txBody>
                  <a:tcPr/>
                </a:tc>
                <a:tc hMerge="1">
                  <a:txBody>
                    <a:bodyPr/>
                    <a:lstStyle/>
                    <a:p>
                      <a:endParaRPr lang="en-GB"/>
                    </a:p>
                  </a:txBody>
                  <a:tcPr/>
                </a:tc>
                <a:tc gridSpan="2">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SOES3017 Mar Fisheries</a:t>
                      </a:r>
                    </a:p>
                  </a:txBody>
                  <a:tcPr marL="3670" marR="3670" marT="3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B3DBD2"/>
                    </a:solidFill>
                  </a:tcPr>
                </a:tc>
                <a:tc hMerge="1">
                  <a:txBody>
                    <a:bodyPr/>
                    <a:lstStyle/>
                    <a:p>
                      <a:endParaRPr lang="en-GB"/>
                    </a:p>
                  </a:txBody>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670" marR="3670" marT="3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fontAlgn="ctr"/>
                      <a:r>
                        <a:rPr lang="en-GB" sz="1000" b="0" i="0" u="none" strike="noStrike" dirty="0">
                          <a:solidFill>
                            <a:srgbClr val="000000"/>
                          </a:solidFill>
                          <a:effectLst/>
                          <a:latin typeface="Arial" panose="020B0604020202020204" pitchFamily="34" charset="0"/>
                          <a:cs typeface="Arial" panose="020B0604020202020204" pitchFamily="34" charset="0"/>
                        </a:rPr>
                        <a:t> </a:t>
                      </a:r>
                    </a:p>
                  </a:txBody>
                  <a:tcPr marL="3670" marR="3670" marT="3670" marB="0" anchor="ctr">
                    <a:lnL w="6350" cap="flat" cmpd="sng" algn="ctr">
                      <a:solidFill>
                        <a:srgbClr val="000000"/>
                      </a:solidFill>
                      <a:prstDash val="solid"/>
                      <a:round/>
                      <a:headEnd type="none" w="med" len="med"/>
                      <a:tailEnd type="none" w="med" len="med"/>
                    </a:lnL>
                    <a:lnR w="28575" cap="flat" cmpd="sng" algn="ctr">
                      <a:solidFill>
                        <a:srgbClr val="3CB9C6"/>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4359109"/>
                  </a:ext>
                </a:extLst>
              </a:tr>
              <a:tr h="459546">
                <a:tc rowSpan="2">
                  <a:txBody>
                    <a:bodyPr/>
                    <a:lstStyle/>
                    <a:p>
                      <a:pPr algn="ctr" fontAlgn="ctr"/>
                      <a:r>
                        <a:rPr lang="en-GB" sz="1000" b="1" i="0" u="none" strike="noStrike" dirty="0">
                          <a:solidFill>
                            <a:srgbClr val="000000"/>
                          </a:solidFill>
                          <a:effectLst/>
                          <a:latin typeface="Arial" panose="020B0604020202020204" pitchFamily="34" charset="0"/>
                          <a:cs typeface="Arial" panose="020B0604020202020204" pitchFamily="34" charset="0"/>
                        </a:rPr>
                        <a:t>Friday</a:t>
                      </a:r>
                    </a:p>
                  </a:txBody>
                  <a:tcPr marL="3670" marR="3670" marT="3670" marB="0" anchor="ctr">
                    <a:lnL w="28575" cap="flat" cmpd="sng" algn="ctr">
                      <a:solidFill>
                        <a:srgbClr val="3CB9C6"/>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3CB9C6"/>
                      </a:solidFill>
                      <a:prstDash val="solid"/>
                      <a:round/>
                      <a:headEnd type="none" w="med" len="med"/>
                      <a:tailEnd type="none" w="med" len="med"/>
                    </a:lnB>
                  </a:tcPr>
                </a:tc>
                <a:tc rowSpan="2">
                  <a:txBody>
                    <a:bodyPr/>
                    <a:lstStyle/>
                    <a:p>
                      <a:pPr algn="ctr" fontAlgn="ctr"/>
                      <a:r>
                        <a:rPr lang="en-GB" sz="900" b="0" i="0" u="none" strike="noStrike" dirty="0">
                          <a:solidFill>
                            <a:srgbClr val="FFFFFF"/>
                          </a:solidFill>
                          <a:effectLst/>
                          <a:latin typeface="Arial" panose="020B0604020202020204" pitchFamily="34" charset="0"/>
                          <a:cs typeface="Arial" panose="020B0604020202020204" pitchFamily="34" charset="0"/>
                        </a:rPr>
                        <a:t>SOES3011 </a:t>
                      </a:r>
                      <a:r>
                        <a:rPr lang="en-GB" sz="900" b="0" i="0" u="none" strike="noStrike" dirty="0" err="1">
                          <a:solidFill>
                            <a:srgbClr val="FFFFFF"/>
                          </a:solidFill>
                          <a:effectLst/>
                          <a:latin typeface="Arial" panose="020B0604020202020204" pitchFamily="34" charset="0"/>
                          <a:cs typeface="Arial" panose="020B0604020202020204" pitchFamily="34" charset="0"/>
                        </a:rPr>
                        <a:t>Biochem</a:t>
                      </a:r>
                      <a:r>
                        <a:rPr lang="en-GB" sz="900" b="0" i="0" u="none" strike="noStrike" dirty="0">
                          <a:solidFill>
                            <a:srgbClr val="FFFFFF"/>
                          </a:solidFill>
                          <a:effectLst/>
                          <a:latin typeface="Arial" panose="020B0604020202020204" pitchFamily="34" charset="0"/>
                          <a:cs typeface="Arial" panose="020B0604020202020204" pitchFamily="34" charset="0"/>
                        </a:rPr>
                        <a:t> Cyc</a:t>
                      </a:r>
                    </a:p>
                  </a:txBody>
                  <a:tcPr marL="3670" marR="3670" marT="3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3CB9C6"/>
                      </a:solidFill>
                      <a:prstDash val="solid"/>
                      <a:round/>
                      <a:headEnd type="none" w="med" len="med"/>
                      <a:tailEnd type="none" w="med" len="med"/>
                    </a:lnB>
                    <a:solidFill>
                      <a:srgbClr val="E73037"/>
                    </a:solidFill>
                  </a:tcPr>
                </a:tc>
                <a:tc rowSpan="2" gridSpan="2">
                  <a:txBody>
                    <a:bodyPr/>
                    <a:lstStyle/>
                    <a:p>
                      <a:pPr algn="ctr" fontAlgn="ctr"/>
                      <a:r>
                        <a:rPr lang="en-GB" sz="1000" b="0" i="0" u="none" strike="noStrike">
                          <a:solidFill>
                            <a:srgbClr val="FFFFFF"/>
                          </a:solidFill>
                          <a:effectLst/>
                          <a:latin typeface="Arial" panose="020B0604020202020204" pitchFamily="34" charset="0"/>
                          <a:cs typeface="Arial" panose="020B0604020202020204" pitchFamily="34" charset="0"/>
                        </a:rPr>
                        <a:t>SOES3054 Mar Conser</a:t>
                      </a:r>
                    </a:p>
                  </a:txBody>
                  <a:tcPr marL="3670" marR="3670" marT="3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3CB9C6"/>
                      </a:solidFill>
                      <a:prstDash val="solid"/>
                      <a:round/>
                      <a:headEnd type="none" w="med" len="med"/>
                      <a:tailEnd type="none" w="med" len="med"/>
                    </a:lnB>
                    <a:solidFill>
                      <a:srgbClr val="8D3970"/>
                    </a:solidFill>
                  </a:tcPr>
                </a:tc>
                <a:tc rowSpan="2" hMerge="1">
                  <a:txBody>
                    <a:bodyPr/>
                    <a:lstStyle/>
                    <a:p>
                      <a:endParaRPr lang="en-GB"/>
                    </a:p>
                  </a:txBody>
                  <a:tcPr/>
                </a:tc>
                <a:tc gridSpan="2">
                  <a:txBody>
                    <a:bodyPr/>
                    <a:lstStyle/>
                    <a:p>
                      <a:pPr algn="ctr" fontAlgn="ctr"/>
                      <a:r>
                        <a:rPr lang="en-GB" sz="1000" b="0" i="0" u="none" strike="noStrike">
                          <a:solidFill>
                            <a:srgbClr val="FFFFFF"/>
                          </a:solidFill>
                          <a:effectLst/>
                          <a:latin typeface="Arial" panose="020B0604020202020204" pitchFamily="34" charset="0"/>
                          <a:cs typeface="Arial" panose="020B0604020202020204" pitchFamily="34" charset="0"/>
                        </a:rPr>
                        <a:t>SOES2025 Oc Data</a:t>
                      </a:r>
                    </a:p>
                  </a:txBody>
                  <a:tcPr marL="3670" marR="3670" marT="3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1E8765"/>
                    </a:solidFill>
                  </a:tcPr>
                </a:tc>
                <a:tc hMerge="1">
                  <a:txBody>
                    <a:bodyPr/>
                    <a:lstStyle/>
                    <a:p>
                      <a:endParaRPr lang="en-GB"/>
                    </a:p>
                  </a:txBody>
                  <a:tcPr/>
                </a:tc>
                <a:tc rowSpan="2">
                  <a:txBody>
                    <a:bodyPr/>
                    <a:lstStyle/>
                    <a:p>
                      <a:pPr algn="ctr" fontAlgn="ctr"/>
                      <a:r>
                        <a:rPr lang="en-GB" sz="1000" b="0" i="0" u="none" strike="noStrike">
                          <a:solidFill>
                            <a:srgbClr val="FFFFFF"/>
                          </a:solidFill>
                          <a:effectLst/>
                          <a:latin typeface="Arial" panose="020B0604020202020204" pitchFamily="34" charset="0"/>
                          <a:cs typeface="Arial" panose="020B0604020202020204" pitchFamily="34" charset="0"/>
                        </a:rPr>
                        <a:t>SOES3014 Coastal Sed</a:t>
                      </a:r>
                    </a:p>
                  </a:txBody>
                  <a:tcPr marL="3670" marR="3670" marT="3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3CB9C6"/>
                      </a:solidFill>
                      <a:prstDash val="solid"/>
                      <a:round/>
                      <a:headEnd type="none" w="med" len="med"/>
                      <a:tailEnd type="none" w="med" len="med"/>
                    </a:lnB>
                    <a:solidFill>
                      <a:srgbClr val="D5007F"/>
                    </a:solidFill>
                  </a:tcPr>
                </a:tc>
                <a:tc gridSpan="2">
                  <a:txBody>
                    <a:bodyPr/>
                    <a:lstStyle/>
                    <a:p>
                      <a:pPr algn="ctr" fontAlgn="ctr"/>
                      <a:r>
                        <a:rPr lang="en-GB" sz="1000" b="0" i="0" u="none" strike="noStrike" dirty="0">
                          <a:solidFill>
                            <a:srgbClr val="FFFFFF"/>
                          </a:solidFill>
                          <a:effectLst/>
                          <a:latin typeface="Arial" panose="020B0604020202020204" pitchFamily="34" charset="0"/>
                          <a:cs typeface="Arial" panose="020B0604020202020204" pitchFamily="34" charset="0"/>
                        </a:rPr>
                        <a:t>SOES2025 </a:t>
                      </a:r>
                      <a:r>
                        <a:rPr lang="en-GB" sz="1000" b="0" i="0" u="none" strike="noStrike" dirty="0" err="1">
                          <a:solidFill>
                            <a:srgbClr val="FFFFFF"/>
                          </a:solidFill>
                          <a:effectLst/>
                          <a:latin typeface="Arial" panose="020B0604020202020204" pitchFamily="34" charset="0"/>
                          <a:cs typeface="Arial" panose="020B0604020202020204" pitchFamily="34" charset="0"/>
                        </a:rPr>
                        <a:t>Oc</a:t>
                      </a:r>
                      <a:r>
                        <a:rPr lang="en-GB" sz="1000" b="0" i="0" u="none" strike="noStrike" dirty="0">
                          <a:solidFill>
                            <a:srgbClr val="FFFFFF"/>
                          </a:solidFill>
                          <a:effectLst/>
                          <a:latin typeface="Arial" panose="020B0604020202020204" pitchFamily="34" charset="0"/>
                          <a:cs typeface="Arial" panose="020B0604020202020204" pitchFamily="34" charset="0"/>
                        </a:rPr>
                        <a:t> Data</a:t>
                      </a:r>
                    </a:p>
                  </a:txBody>
                  <a:tcPr marL="3670" marR="3670" marT="3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1E8765"/>
                    </a:solidFill>
                  </a:tcPr>
                </a:tc>
                <a:tc hMerge="1">
                  <a:txBody>
                    <a:bodyPr/>
                    <a:lstStyle/>
                    <a:p>
                      <a:endParaRPr lang="en-GB"/>
                    </a:p>
                  </a:txBody>
                  <a:tcPr/>
                </a:tc>
                <a:tc>
                  <a:txBody>
                    <a:bodyPr/>
                    <a:lstStyle/>
                    <a:p>
                      <a:pPr algn="ctr" fontAlgn="ctr"/>
                      <a:r>
                        <a:rPr lang="en-GB" sz="1000" b="0" i="0" u="none" strike="noStrike" dirty="0">
                          <a:solidFill>
                            <a:srgbClr val="000000"/>
                          </a:solidFill>
                          <a:effectLst/>
                          <a:latin typeface="Arial" panose="020B0604020202020204" pitchFamily="34" charset="0"/>
                          <a:cs typeface="Arial" panose="020B0604020202020204" pitchFamily="34" charset="0"/>
                        </a:rPr>
                        <a:t> </a:t>
                      </a:r>
                    </a:p>
                  </a:txBody>
                  <a:tcPr marL="3670" marR="3670" marT="3670" marB="0" anchor="ctr">
                    <a:lnL w="6350" cap="flat" cmpd="sng" algn="ctr">
                      <a:solidFill>
                        <a:srgbClr val="000000"/>
                      </a:solidFill>
                      <a:prstDash val="solid"/>
                      <a:round/>
                      <a:headEnd type="none" w="med" len="med"/>
                      <a:tailEnd type="none" w="med" len="med"/>
                    </a:lnL>
                    <a:lnR w="28575" cap="flat" cmpd="sng" algn="ctr">
                      <a:solidFill>
                        <a:srgbClr val="3CB9C6"/>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672362931"/>
                  </a:ext>
                </a:extLst>
              </a:tr>
              <a:tr h="241261">
                <a:tc vMerge="1">
                  <a:txBody>
                    <a:bodyPr/>
                    <a:lstStyle/>
                    <a:p>
                      <a:endParaRPr lang="en-GB"/>
                    </a:p>
                  </a:txBody>
                  <a:tcPr/>
                </a:tc>
                <a:tc vMerge="1">
                  <a:txBody>
                    <a:bodyPr/>
                    <a:lstStyle/>
                    <a:p>
                      <a:endParaRPr lang="en-GB"/>
                    </a:p>
                  </a:txBody>
                  <a:tcPr/>
                </a:tc>
                <a:tc gridSpan="2" vMerge="1">
                  <a:txBody>
                    <a:bodyPr/>
                    <a:lstStyle/>
                    <a:p>
                      <a:endParaRPr lang="en-GB"/>
                    </a:p>
                  </a:txBody>
                  <a:tcPr/>
                </a:tc>
                <a:tc hMerge="1" vMerge="1">
                  <a:txBody>
                    <a:bodyPr/>
                    <a:lstStyle/>
                    <a:p>
                      <a:endParaRPr lang="en-GB"/>
                    </a:p>
                  </a:txBody>
                  <a:tcPr/>
                </a:tc>
                <a:tc gridSpan="2">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SOES3009 Shelf Seas</a:t>
                      </a:r>
                    </a:p>
                  </a:txBody>
                  <a:tcPr marL="3670" marR="3670" marT="3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8575" cap="flat" cmpd="sng" algn="ctr">
                      <a:solidFill>
                        <a:srgbClr val="3CB9C6"/>
                      </a:solidFill>
                      <a:prstDash val="solid"/>
                      <a:round/>
                      <a:headEnd type="none" w="med" len="med"/>
                      <a:tailEnd type="none" w="med" len="med"/>
                    </a:lnB>
                    <a:solidFill>
                      <a:srgbClr val="74C9E5"/>
                    </a:solidFill>
                  </a:tcPr>
                </a:tc>
                <a:tc hMerge="1">
                  <a:txBody>
                    <a:bodyPr/>
                    <a:lstStyle/>
                    <a:p>
                      <a:endParaRPr lang="en-GB"/>
                    </a:p>
                  </a:txBody>
                  <a:tcPr/>
                </a:tc>
                <a:tc vMerge="1">
                  <a:txBody>
                    <a:bodyPr/>
                    <a:lstStyle/>
                    <a:p>
                      <a:endParaRPr lang="en-GB"/>
                    </a:p>
                  </a:txBody>
                  <a:tcPr/>
                </a:tc>
                <a:tc gridSpan="3">
                  <a:txBody>
                    <a:bodyPr/>
                    <a:lstStyle/>
                    <a:p>
                      <a:pPr algn="ctr" fontAlgn="ctr"/>
                      <a:r>
                        <a:rPr lang="en-GB" sz="1000" b="0" i="0" u="none" strike="noStrike" dirty="0">
                          <a:solidFill>
                            <a:srgbClr val="000000"/>
                          </a:solidFill>
                          <a:effectLst/>
                          <a:latin typeface="Arial" panose="020B0604020202020204" pitchFamily="34" charset="0"/>
                          <a:cs typeface="Arial" panose="020B0604020202020204" pitchFamily="34" charset="0"/>
                        </a:rPr>
                        <a:t>SOES3017 Mar Fisheries</a:t>
                      </a:r>
                    </a:p>
                  </a:txBody>
                  <a:tcPr marL="3670" marR="3670" marT="3670" marB="0" anchor="ctr">
                    <a:lnL w="6350" cap="flat" cmpd="sng" algn="ctr">
                      <a:solidFill>
                        <a:srgbClr val="000000"/>
                      </a:solidFill>
                      <a:prstDash val="solid"/>
                      <a:round/>
                      <a:headEnd type="none" w="med" len="med"/>
                      <a:tailEnd type="none" w="med" len="med"/>
                    </a:lnL>
                    <a:lnR w="28575" cap="flat" cmpd="sng" algn="ctr">
                      <a:solidFill>
                        <a:srgbClr val="3CB9C6"/>
                      </a:solidFill>
                      <a:prstDash val="solid"/>
                      <a:round/>
                      <a:headEnd type="none" w="med" len="med"/>
                      <a:tailEnd type="none" w="med" len="med"/>
                    </a:lnR>
                    <a:lnT>
                      <a:noFill/>
                    </a:lnT>
                    <a:lnB w="28575" cap="flat" cmpd="sng" algn="ctr">
                      <a:solidFill>
                        <a:srgbClr val="3CB9C6"/>
                      </a:solidFill>
                      <a:prstDash val="solid"/>
                      <a:round/>
                      <a:headEnd type="none" w="med" len="med"/>
                      <a:tailEnd type="none" w="med" len="med"/>
                    </a:lnB>
                    <a:solidFill>
                      <a:srgbClr val="B3DBD2"/>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212388346"/>
                  </a:ext>
                </a:extLst>
              </a:tr>
            </a:tbl>
          </a:graphicData>
        </a:graphic>
      </p:graphicFrame>
    </p:spTree>
    <p:extLst>
      <p:ext uri="{BB962C8B-B14F-4D97-AF65-F5344CB8AC3E}">
        <p14:creationId xmlns:p14="http://schemas.microsoft.com/office/powerpoint/2010/main" val="3298588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p:nvPr/>
        </p:nvSpPr>
        <p:spPr>
          <a:xfrm>
            <a:off x="659822" y="1014427"/>
            <a:ext cx="6113780" cy="436880"/>
          </a:xfrm>
          <a:prstGeom prst="rect">
            <a:avLst/>
          </a:prstGeom>
        </p:spPr>
        <p:txBody>
          <a:bodyPr vert="horz" wrap="square" lIns="0" tIns="12065" rIns="0" bIns="0" rtlCol="0">
            <a:spAutoFit/>
          </a:bodyPr>
          <a:lstStyle/>
          <a:p>
            <a:pPr marL="12700">
              <a:lnSpc>
                <a:spcPct val="100000"/>
              </a:lnSpc>
              <a:spcBef>
                <a:spcPts val="95"/>
              </a:spcBef>
              <a:tabLst>
                <a:tab pos="6100445" algn="l"/>
              </a:tabLst>
            </a:pPr>
            <a:r>
              <a:rPr lang="en-GB" sz="2000" u="heavy" spc="-20" dirty="0" err="1">
                <a:uFill>
                  <a:solidFill>
                    <a:srgbClr val="3CB9C6"/>
                  </a:solidFill>
                </a:uFill>
                <a:latin typeface="Tahoma"/>
                <a:cs typeface="Tahoma"/>
              </a:rPr>
              <a:t>MarBol</a:t>
            </a:r>
            <a:r>
              <a:rPr lang="en-GB" sz="2000" u="heavy" spc="-20" dirty="0">
                <a:uFill>
                  <a:solidFill>
                    <a:srgbClr val="3CB9C6"/>
                  </a:solidFill>
                </a:uFill>
                <a:latin typeface="Tahoma"/>
                <a:cs typeface="Tahoma"/>
              </a:rPr>
              <a:t> OC Semester 2</a:t>
            </a:r>
            <a:r>
              <a:rPr sz="2700" u="heavy" dirty="0">
                <a:uFill>
                  <a:solidFill>
                    <a:srgbClr val="3CB9C6"/>
                  </a:solidFill>
                </a:uFill>
                <a:latin typeface="Tahoma"/>
                <a:cs typeface="Tahoma"/>
              </a:rPr>
              <a:t>	</a:t>
            </a:r>
            <a:endParaRPr sz="2700" dirty="0">
              <a:latin typeface="Tahoma"/>
              <a:cs typeface="Tahoma"/>
            </a:endParaRPr>
          </a:p>
        </p:txBody>
      </p:sp>
      <p:pic>
        <p:nvPicPr>
          <p:cNvPr id="6" name="object 6"/>
          <p:cNvPicPr/>
          <p:nvPr/>
        </p:nvPicPr>
        <p:blipFill>
          <a:blip r:embed="rId2" cstate="print"/>
          <a:stretch>
            <a:fillRect/>
          </a:stretch>
        </p:blipFill>
        <p:spPr>
          <a:xfrm>
            <a:off x="4976552" y="0"/>
            <a:ext cx="2579438" cy="1353760"/>
          </a:xfrm>
          <a:prstGeom prst="rect">
            <a:avLst/>
          </a:prstGeom>
        </p:spPr>
      </p:pic>
      <p:sp>
        <p:nvSpPr>
          <p:cNvPr id="11" name="object 11"/>
          <p:cNvSpPr txBox="1"/>
          <p:nvPr/>
        </p:nvSpPr>
        <p:spPr>
          <a:xfrm>
            <a:off x="737297" y="5142772"/>
            <a:ext cx="480059" cy="177800"/>
          </a:xfrm>
          <a:prstGeom prst="rect">
            <a:avLst/>
          </a:prstGeom>
        </p:spPr>
        <p:txBody>
          <a:bodyPr vert="horz" wrap="square" lIns="0" tIns="12065" rIns="0" bIns="0" rtlCol="0">
            <a:spAutoFit/>
          </a:bodyPr>
          <a:lstStyle/>
          <a:p>
            <a:pPr>
              <a:lnSpc>
                <a:spcPct val="100000"/>
              </a:lnSpc>
              <a:spcBef>
                <a:spcPts val="95"/>
              </a:spcBef>
            </a:pPr>
            <a:r>
              <a:rPr sz="1000" spc="-10" dirty="0">
                <a:solidFill>
                  <a:srgbClr val="FFFFFF"/>
                </a:solidFill>
                <a:latin typeface="Gill Sans MT"/>
                <a:cs typeface="Gill Sans MT"/>
              </a:rPr>
              <a:t>Address</a:t>
            </a:r>
            <a:endParaRPr sz="1000">
              <a:latin typeface="Gill Sans MT"/>
              <a:cs typeface="Gill Sans MT"/>
            </a:endParaRPr>
          </a:p>
        </p:txBody>
      </p:sp>
      <p:graphicFrame>
        <p:nvGraphicFramePr>
          <p:cNvPr id="3" name="Table 2">
            <a:extLst>
              <a:ext uri="{FF2B5EF4-FFF2-40B4-BE49-F238E27FC236}">
                <a16:creationId xmlns:a16="http://schemas.microsoft.com/office/drawing/2014/main" id="{8A286418-819A-C4AF-0D0D-B89E1A7AA735}"/>
              </a:ext>
            </a:extLst>
          </p:cNvPr>
          <p:cNvGraphicFramePr>
            <a:graphicFrameLocks noGrp="1"/>
          </p:cNvGraphicFramePr>
          <p:nvPr>
            <p:extLst>
              <p:ext uri="{D42A27DB-BD31-4B8C-83A1-F6EECF244321}">
                <p14:modId xmlns:p14="http://schemas.microsoft.com/office/powerpoint/2010/main" val="1303796052"/>
              </p:ext>
            </p:extLst>
          </p:nvPr>
        </p:nvGraphicFramePr>
        <p:xfrm>
          <a:off x="659822" y="1463675"/>
          <a:ext cx="6113784" cy="4997889"/>
        </p:xfrm>
        <a:graphic>
          <a:graphicData uri="http://schemas.openxmlformats.org/drawingml/2006/table">
            <a:tbl>
              <a:tblPr/>
              <a:tblGrid>
                <a:gridCol w="756228">
                  <a:extLst>
                    <a:ext uri="{9D8B030D-6E8A-4147-A177-3AD203B41FA5}">
                      <a16:colId xmlns:a16="http://schemas.microsoft.com/office/drawing/2014/main" val="3323850169"/>
                    </a:ext>
                  </a:extLst>
                </a:gridCol>
                <a:gridCol w="595284">
                  <a:extLst>
                    <a:ext uri="{9D8B030D-6E8A-4147-A177-3AD203B41FA5}">
                      <a16:colId xmlns:a16="http://schemas.microsoft.com/office/drawing/2014/main" val="1805717528"/>
                    </a:ext>
                  </a:extLst>
                </a:gridCol>
                <a:gridCol w="595284">
                  <a:extLst>
                    <a:ext uri="{9D8B030D-6E8A-4147-A177-3AD203B41FA5}">
                      <a16:colId xmlns:a16="http://schemas.microsoft.com/office/drawing/2014/main" val="2587802278"/>
                    </a:ext>
                  </a:extLst>
                </a:gridCol>
                <a:gridCol w="595284">
                  <a:extLst>
                    <a:ext uri="{9D8B030D-6E8A-4147-A177-3AD203B41FA5}">
                      <a16:colId xmlns:a16="http://schemas.microsoft.com/office/drawing/2014/main" val="1695312607"/>
                    </a:ext>
                  </a:extLst>
                </a:gridCol>
                <a:gridCol w="595284">
                  <a:extLst>
                    <a:ext uri="{9D8B030D-6E8A-4147-A177-3AD203B41FA5}">
                      <a16:colId xmlns:a16="http://schemas.microsoft.com/office/drawing/2014/main" val="591169412"/>
                    </a:ext>
                  </a:extLst>
                </a:gridCol>
                <a:gridCol w="595284">
                  <a:extLst>
                    <a:ext uri="{9D8B030D-6E8A-4147-A177-3AD203B41FA5}">
                      <a16:colId xmlns:a16="http://schemas.microsoft.com/office/drawing/2014/main" val="2060201107"/>
                    </a:ext>
                  </a:extLst>
                </a:gridCol>
                <a:gridCol w="595284">
                  <a:extLst>
                    <a:ext uri="{9D8B030D-6E8A-4147-A177-3AD203B41FA5}">
                      <a16:colId xmlns:a16="http://schemas.microsoft.com/office/drawing/2014/main" val="811132092"/>
                    </a:ext>
                  </a:extLst>
                </a:gridCol>
                <a:gridCol w="595284">
                  <a:extLst>
                    <a:ext uri="{9D8B030D-6E8A-4147-A177-3AD203B41FA5}">
                      <a16:colId xmlns:a16="http://schemas.microsoft.com/office/drawing/2014/main" val="611356479"/>
                    </a:ext>
                  </a:extLst>
                </a:gridCol>
                <a:gridCol w="595284">
                  <a:extLst>
                    <a:ext uri="{9D8B030D-6E8A-4147-A177-3AD203B41FA5}">
                      <a16:colId xmlns:a16="http://schemas.microsoft.com/office/drawing/2014/main" val="1078566261"/>
                    </a:ext>
                  </a:extLst>
                </a:gridCol>
                <a:gridCol w="595284">
                  <a:extLst>
                    <a:ext uri="{9D8B030D-6E8A-4147-A177-3AD203B41FA5}">
                      <a16:colId xmlns:a16="http://schemas.microsoft.com/office/drawing/2014/main" val="867090191"/>
                    </a:ext>
                  </a:extLst>
                </a:gridCol>
              </a:tblGrid>
              <a:tr h="203941">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491" marR="3491" marT="3491" marB="0" anchor="ctr">
                    <a:lnL w="28575" cap="flat" cmpd="sng" algn="ctr">
                      <a:solidFill>
                        <a:srgbClr val="3CB9C6"/>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3CB9C6"/>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GB" sz="1000" b="1" i="0" u="none" strike="noStrike">
                          <a:solidFill>
                            <a:srgbClr val="000000"/>
                          </a:solidFill>
                          <a:effectLst/>
                          <a:latin typeface="Arial" panose="020B0604020202020204" pitchFamily="34" charset="0"/>
                          <a:cs typeface="Arial" panose="020B0604020202020204" pitchFamily="34" charset="0"/>
                        </a:rPr>
                        <a:t>09:00</a:t>
                      </a:r>
                    </a:p>
                  </a:txBody>
                  <a:tcPr marL="3491" marR="3491" marT="3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3CB9C6"/>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GB" sz="1000" b="1" i="0" u="none" strike="noStrike">
                          <a:solidFill>
                            <a:srgbClr val="000000"/>
                          </a:solidFill>
                          <a:effectLst/>
                          <a:latin typeface="Arial" panose="020B0604020202020204" pitchFamily="34" charset="0"/>
                          <a:cs typeface="Arial" panose="020B0604020202020204" pitchFamily="34" charset="0"/>
                        </a:rPr>
                        <a:t>10:00</a:t>
                      </a:r>
                    </a:p>
                  </a:txBody>
                  <a:tcPr marL="3491" marR="3491" marT="3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3CB9C6"/>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GB" sz="1000" b="1" i="0" u="none" strike="noStrike">
                          <a:solidFill>
                            <a:srgbClr val="000000"/>
                          </a:solidFill>
                          <a:effectLst/>
                          <a:latin typeface="Arial" panose="020B0604020202020204" pitchFamily="34" charset="0"/>
                          <a:cs typeface="Arial" panose="020B0604020202020204" pitchFamily="34" charset="0"/>
                        </a:rPr>
                        <a:t>11:00</a:t>
                      </a:r>
                    </a:p>
                  </a:txBody>
                  <a:tcPr marL="3491" marR="3491" marT="3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3CB9C6"/>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GB" sz="1000" b="1" i="0" u="none" strike="noStrike">
                          <a:solidFill>
                            <a:srgbClr val="000000"/>
                          </a:solidFill>
                          <a:effectLst/>
                          <a:latin typeface="Arial" panose="020B0604020202020204" pitchFamily="34" charset="0"/>
                          <a:cs typeface="Arial" panose="020B0604020202020204" pitchFamily="34" charset="0"/>
                        </a:rPr>
                        <a:t>12:00</a:t>
                      </a:r>
                    </a:p>
                  </a:txBody>
                  <a:tcPr marL="3491" marR="3491" marT="3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3CB9C6"/>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GB" sz="1000" b="1" i="0" u="none" strike="noStrike">
                          <a:solidFill>
                            <a:srgbClr val="000000"/>
                          </a:solidFill>
                          <a:effectLst/>
                          <a:latin typeface="Arial" panose="020B0604020202020204" pitchFamily="34" charset="0"/>
                          <a:cs typeface="Arial" panose="020B0604020202020204" pitchFamily="34" charset="0"/>
                        </a:rPr>
                        <a:t>13:00</a:t>
                      </a:r>
                    </a:p>
                  </a:txBody>
                  <a:tcPr marL="3491" marR="3491" marT="3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3CB9C6"/>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GB" sz="1000" b="1" i="0" u="none" strike="noStrike">
                          <a:solidFill>
                            <a:srgbClr val="000000"/>
                          </a:solidFill>
                          <a:effectLst/>
                          <a:latin typeface="Arial" panose="020B0604020202020204" pitchFamily="34" charset="0"/>
                          <a:cs typeface="Arial" panose="020B0604020202020204" pitchFamily="34" charset="0"/>
                        </a:rPr>
                        <a:t>14:00</a:t>
                      </a:r>
                    </a:p>
                  </a:txBody>
                  <a:tcPr marL="3491" marR="3491" marT="3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3CB9C6"/>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GB" sz="1000" b="1" i="0" u="none" strike="noStrike">
                          <a:solidFill>
                            <a:srgbClr val="000000"/>
                          </a:solidFill>
                          <a:effectLst/>
                          <a:latin typeface="Arial" panose="020B0604020202020204" pitchFamily="34" charset="0"/>
                          <a:cs typeface="Arial" panose="020B0604020202020204" pitchFamily="34" charset="0"/>
                        </a:rPr>
                        <a:t>15:00</a:t>
                      </a:r>
                    </a:p>
                  </a:txBody>
                  <a:tcPr marL="3491" marR="3491" marT="3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3CB9C6"/>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GB" sz="1000" b="1" i="0" u="none" strike="noStrike">
                          <a:solidFill>
                            <a:srgbClr val="000000"/>
                          </a:solidFill>
                          <a:effectLst/>
                          <a:latin typeface="Arial" panose="020B0604020202020204" pitchFamily="34" charset="0"/>
                          <a:cs typeface="Arial" panose="020B0604020202020204" pitchFamily="34" charset="0"/>
                        </a:rPr>
                        <a:t>16:00</a:t>
                      </a:r>
                    </a:p>
                  </a:txBody>
                  <a:tcPr marL="3491" marR="3491" marT="3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3CB9C6"/>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GB" sz="1000" b="1" i="0" u="none" strike="noStrike" dirty="0">
                          <a:solidFill>
                            <a:srgbClr val="000000"/>
                          </a:solidFill>
                          <a:effectLst/>
                          <a:latin typeface="Arial" panose="020B0604020202020204" pitchFamily="34" charset="0"/>
                          <a:cs typeface="Arial" panose="020B0604020202020204" pitchFamily="34" charset="0"/>
                        </a:rPr>
                        <a:t>17:00</a:t>
                      </a:r>
                    </a:p>
                  </a:txBody>
                  <a:tcPr marL="3491" marR="3491" marT="3491" marB="0" anchor="ctr">
                    <a:lnL w="6350" cap="flat" cmpd="sng" algn="ctr">
                      <a:solidFill>
                        <a:srgbClr val="000000"/>
                      </a:solidFill>
                      <a:prstDash val="solid"/>
                      <a:round/>
                      <a:headEnd type="none" w="med" len="med"/>
                      <a:tailEnd type="none" w="med" len="med"/>
                    </a:lnL>
                    <a:lnR w="28575" cap="flat" cmpd="sng" algn="ctr">
                      <a:solidFill>
                        <a:srgbClr val="3CB9C6"/>
                      </a:solidFill>
                      <a:prstDash val="solid"/>
                      <a:round/>
                      <a:headEnd type="none" w="med" len="med"/>
                      <a:tailEnd type="none" w="med" len="med"/>
                    </a:lnR>
                    <a:lnT w="28575" cap="flat" cmpd="sng" algn="ctr">
                      <a:solidFill>
                        <a:srgbClr val="3CB9C6"/>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0695961"/>
                  </a:ext>
                </a:extLst>
              </a:tr>
              <a:tr h="194672">
                <a:tc rowSpan="2">
                  <a:txBody>
                    <a:bodyPr/>
                    <a:lstStyle/>
                    <a:p>
                      <a:pPr algn="ctr" fontAlgn="ctr"/>
                      <a:r>
                        <a:rPr lang="en-GB" sz="1000" b="1" i="0" u="none" strike="noStrike">
                          <a:solidFill>
                            <a:srgbClr val="000000"/>
                          </a:solidFill>
                          <a:effectLst/>
                          <a:latin typeface="Arial" panose="020B0604020202020204" pitchFamily="34" charset="0"/>
                          <a:cs typeface="Arial" panose="020B0604020202020204" pitchFamily="34" charset="0"/>
                        </a:rPr>
                        <a:t>Monday</a:t>
                      </a:r>
                    </a:p>
                  </a:txBody>
                  <a:tcPr marL="3491" marR="3491" marT="3491" marB="0" anchor="ctr">
                    <a:lnL w="28575" cap="flat" cmpd="sng" algn="ctr">
                      <a:solidFill>
                        <a:srgbClr val="3CB9C6"/>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491" marR="3491" marT="3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gridSpan="2">
                  <a:txBody>
                    <a:bodyPr/>
                    <a:lstStyle/>
                    <a:p>
                      <a:pPr algn="ctr" fontAlgn="ctr"/>
                      <a:r>
                        <a:rPr lang="en-GB" sz="1000" b="0" i="0" u="none" strike="noStrike">
                          <a:solidFill>
                            <a:srgbClr val="FFFFFF"/>
                          </a:solidFill>
                          <a:effectLst/>
                          <a:latin typeface="Arial" panose="020B0604020202020204" pitchFamily="34" charset="0"/>
                          <a:cs typeface="Arial" panose="020B0604020202020204" pitchFamily="34" charset="0"/>
                        </a:rPr>
                        <a:t>SOES2006 Phytoplank</a:t>
                      </a:r>
                    </a:p>
                  </a:txBody>
                  <a:tcPr marL="3491" marR="3491" marT="3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E73037"/>
                    </a:solidFill>
                  </a:tcPr>
                </a:tc>
                <a:tc hMerge="1">
                  <a:txBody>
                    <a:bodyPr/>
                    <a:lstStyle/>
                    <a:p>
                      <a:endParaRPr lang="en-GB"/>
                    </a:p>
                  </a:txBody>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491" marR="3491" marT="3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491" marR="3491" marT="3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gridSpan="2">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SOES2027 Coastal &amp; Est</a:t>
                      </a:r>
                    </a:p>
                  </a:txBody>
                  <a:tcPr marL="3491" marR="3491" marT="3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C1D100"/>
                    </a:solidFill>
                  </a:tcPr>
                </a:tc>
                <a:tc hMerge="1">
                  <a:txBody>
                    <a:bodyPr/>
                    <a:lstStyle/>
                    <a:p>
                      <a:endParaRPr lang="en-GB"/>
                    </a:p>
                  </a:txBody>
                  <a:tcPr/>
                </a:tc>
                <a:tc gridSpan="2">
                  <a:txBody>
                    <a:bodyPr/>
                    <a:lstStyle/>
                    <a:p>
                      <a:pPr algn="ctr" fontAlgn="ctr"/>
                      <a:r>
                        <a:rPr lang="en-GB" sz="1000" b="0" i="0" u="none" strike="noStrike">
                          <a:solidFill>
                            <a:srgbClr val="FFFFFF"/>
                          </a:solidFill>
                          <a:effectLst/>
                          <a:latin typeface="Arial" panose="020B0604020202020204" pitchFamily="34" charset="0"/>
                          <a:cs typeface="Arial" panose="020B0604020202020204" pitchFamily="34" charset="0"/>
                        </a:rPr>
                        <a:t>SOES3031 Mar Microbe</a:t>
                      </a:r>
                    </a:p>
                  </a:txBody>
                  <a:tcPr marL="3491" marR="3491" marT="3491" marB="0" anchor="ctr">
                    <a:lnL w="6350" cap="flat" cmpd="sng" algn="ctr">
                      <a:solidFill>
                        <a:srgbClr val="000000"/>
                      </a:solidFill>
                      <a:prstDash val="solid"/>
                      <a:round/>
                      <a:headEnd type="none" w="med" len="med"/>
                      <a:tailEnd type="none" w="med" len="med"/>
                    </a:lnL>
                    <a:lnR w="28575" cap="flat" cmpd="sng" algn="ctr">
                      <a:solidFill>
                        <a:srgbClr val="3CB9C6"/>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4BB694"/>
                    </a:solidFill>
                  </a:tcPr>
                </a:tc>
                <a:tc hMerge="1">
                  <a:txBody>
                    <a:bodyPr/>
                    <a:lstStyle/>
                    <a:p>
                      <a:endParaRPr lang="en-GB"/>
                    </a:p>
                  </a:txBody>
                  <a:tcPr/>
                </a:tc>
                <a:extLst>
                  <a:ext uri="{0D108BD9-81ED-4DB2-BD59-A6C34878D82A}">
                    <a16:rowId xmlns:a16="http://schemas.microsoft.com/office/drawing/2014/main" val="822024931"/>
                  </a:ext>
                </a:extLst>
              </a:tr>
              <a:tr h="194672">
                <a:tc vMerge="1">
                  <a:txBody>
                    <a:bodyPr/>
                    <a:lstStyle/>
                    <a:p>
                      <a:endParaRPr lang="en-GB"/>
                    </a:p>
                  </a:txBody>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491" marR="3491" marT="3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gridSpan="2">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SOES2017 Benthic Ecol</a:t>
                      </a:r>
                    </a:p>
                  </a:txBody>
                  <a:tcPr marL="3491" marR="3491" marT="3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CBC00"/>
                    </a:solidFill>
                  </a:tcPr>
                </a:tc>
                <a:tc hMerge="1">
                  <a:txBody>
                    <a:bodyPr/>
                    <a:lstStyle/>
                    <a:p>
                      <a:endParaRPr lang="en-GB"/>
                    </a:p>
                  </a:txBody>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491" marR="3491" marT="3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gridSpan="2">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SOES3010 Large Scale Oc</a:t>
                      </a:r>
                    </a:p>
                  </a:txBody>
                  <a:tcPr marL="3491" marR="3491" marT="3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74C9E5"/>
                    </a:solidFill>
                  </a:tcPr>
                </a:tc>
                <a:tc hMerge="1">
                  <a:txBody>
                    <a:bodyPr/>
                    <a:lstStyle/>
                    <a:p>
                      <a:endParaRPr lang="en-GB"/>
                    </a:p>
                  </a:txBody>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491" marR="3491" marT="3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491" marR="3491" marT="3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491" marR="3491" marT="3491" marB="0" anchor="ctr">
                    <a:lnL w="6350" cap="flat" cmpd="sng" algn="ctr">
                      <a:solidFill>
                        <a:srgbClr val="000000"/>
                      </a:solidFill>
                      <a:prstDash val="solid"/>
                      <a:round/>
                      <a:headEnd type="none" w="med" len="med"/>
                      <a:tailEnd type="none" w="med" len="med"/>
                    </a:lnL>
                    <a:lnR w="28575" cap="flat" cmpd="sng" algn="ctr">
                      <a:solidFill>
                        <a:srgbClr val="3CB9C6"/>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9957481"/>
                  </a:ext>
                </a:extLst>
              </a:tr>
              <a:tr h="380073">
                <a:tc rowSpan="4">
                  <a:txBody>
                    <a:bodyPr/>
                    <a:lstStyle/>
                    <a:p>
                      <a:pPr algn="ctr" fontAlgn="ctr"/>
                      <a:r>
                        <a:rPr lang="en-GB" sz="1000" b="1" i="0" u="none" strike="noStrike">
                          <a:solidFill>
                            <a:srgbClr val="000000"/>
                          </a:solidFill>
                          <a:effectLst/>
                          <a:latin typeface="Arial" panose="020B0604020202020204" pitchFamily="34" charset="0"/>
                          <a:cs typeface="Arial" panose="020B0604020202020204" pitchFamily="34" charset="0"/>
                        </a:rPr>
                        <a:t>Tuesday</a:t>
                      </a:r>
                    </a:p>
                  </a:txBody>
                  <a:tcPr marL="3491" marR="3491" marT="3491" marB="0" anchor="ctr">
                    <a:lnL w="28575" cap="flat" cmpd="sng" algn="ctr">
                      <a:solidFill>
                        <a:srgbClr val="3CB9C6"/>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491" marR="3491" marT="3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ctr"/>
                      <a:r>
                        <a:rPr lang="en-GB" sz="900" b="0" i="0" u="none" strike="noStrike" dirty="0">
                          <a:solidFill>
                            <a:srgbClr val="FFFFFF"/>
                          </a:solidFill>
                          <a:effectLst/>
                          <a:latin typeface="Arial" panose="020B0604020202020204" pitchFamily="34" charset="0"/>
                          <a:cs typeface="Arial" panose="020B0604020202020204" pitchFamily="34" charset="0"/>
                        </a:rPr>
                        <a:t>SOES2026</a:t>
                      </a:r>
                      <a:r>
                        <a:rPr lang="en-GB" sz="1000" b="0" i="0" u="none" strike="noStrike" dirty="0">
                          <a:solidFill>
                            <a:srgbClr val="FFFFFF"/>
                          </a:solidFill>
                          <a:effectLst/>
                          <a:latin typeface="Arial" panose="020B0604020202020204" pitchFamily="34" charset="0"/>
                          <a:cs typeface="Arial" panose="020B0604020202020204" pitchFamily="34" charset="0"/>
                        </a:rPr>
                        <a:t> Molecular tools</a:t>
                      </a:r>
                    </a:p>
                  </a:txBody>
                  <a:tcPr marL="3491" marR="3491" marT="3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8D3970"/>
                    </a:solidFill>
                  </a:tcPr>
                </a:tc>
                <a:tc>
                  <a:txBody>
                    <a:bodyPr/>
                    <a:lstStyle/>
                    <a:p>
                      <a:pPr algn="ctr" fontAlgn="ctr"/>
                      <a:r>
                        <a:rPr lang="en-GB" sz="1000" b="0" i="0" u="none" strike="noStrike" dirty="0">
                          <a:solidFill>
                            <a:srgbClr val="000000"/>
                          </a:solidFill>
                          <a:effectLst/>
                          <a:latin typeface="Arial" panose="020B0604020202020204" pitchFamily="34" charset="0"/>
                          <a:cs typeface="Arial" panose="020B0604020202020204" pitchFamily="34" charset="0"/>
                        </a:rPr>
                        <a:t> </a:t>
                      </a:r>
                    </a:p>
                  </a:txBody>
                  <a:tcPr marL="3491" marR="3491" marT="3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491" marR="3491" marT="3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rowSpan="2" gridSpan="2">
                  <a:txBody>
                    <a:bodyPr/>
                    <a:lstStyle/>
                    <a:p>
                      <a:pPr algn="ctr" fontAlgn="ctr"/>
                      <a:r>
                        <a:rPr lang="en-GB" sz="1000" b="0" i="0" u="none" strike="noStrike">
                          <a:solidFill>
                            <a:srgbClr val="FFFFFF"/>
                          </a:solidFill>
                          <a:effectLst/>
                          <a:latin typeface="Arial" panose="020B0604020202020204" pitchFamily="34" charset="0"/>
                          <a:cs typeface="Arial" panose="020B0604020202020204" pitchFamily="34" charset="0"/>
                        </a:rPr>
                        <a:t>SOES2040 Zooplank</a:t>
                      </a:r>
                    </a:p>
                  </a:txBody>
                  <a:tcPr marL="3491" marR="3491" marT="3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5007F"/>
                    </a:solidFill>
                  </a:tcPr>
                </a:tc>
                <a:tc rowSpan="2" hMerge="1">
                  <a:txBody>
                    <a:bodyPr/>
                    <a:lstStyle/>
                    <a:p>
                      <a:endParaRPr lang="en-GB"/>
                    </a:p>
                  </a:txBody>
                  <a:tcPr/>
                </a:tc>
                <a:tc rowSpan="4">
                  <a:txBody>
                    <a:bodyPr/>
                    <a:lstStyle/>
                    <a:p>
                      <a:pPr algn="ctr" fontAlgn="ctr"/>
                      <a:r>
                        <a:rPr lang="en-GB" sz="900" b="0" i="0" u="none" strike="noStrike" dirty="0">
                          <a:solidFill>
                            <a:srgbClr val="000000"/>
                          </a:solidFill>
                          <a:effectLst/>
                          <a:latin typeface="Arial" panose="020B0604020202020204" pitchFamily="34" charset="0"/>
                          <a:cs typeface="Arial" panose="020B0604020202020204" pitchFamily="34" charset="0"/>
                        </a:rPr>
                        <a:t>SOES3053</a:t>
                      </a:r>
                      <a:r>
                        <a:rPr lang="en-GB" sz="1000" b="0" i="0" u="none" strike="noStrike" dirty="0">
                          <a:solidFill>
                            <a:srgbClr val="000000"/>
                          </a:solidFill>
                          <a:effectLst/>
                          <a:latin typeface="Arial" panose="020B0604020202020204" pitchFamily="34" charset="0"/>
                          <a:cs typeface="Arial" panose="020B0604020202020204" pitchFamily="34" charset="0"/>
                        </a:rPr>
                        <a:t> Coral Reefs</a:t>
                      </a:r>
                    </a:p>
                  </a:txBody>
                  <a:tcPr marL="3491" marR="3491" marT="3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B3DBD2"/>
                    </a:solid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491" marR="3491" marT="3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rowSpan="4">
                  <a:txBody>
                    <a:bodyPr/>
                    <a:lstStyle/>
                    <a:p>
                      <a:pPr algn="ctr" fontAlgn="ctr"/>
                      <a:r>
                        <a:rPr lang="en-GB" sz="900" b="0" i="0" u="none" strike="noStrike" dirty="0">
                          <a:solidFill>
                            <a:srgbClr val="000000"/>
                          </a:solidFill>
                          <a:effectLst/>
                          <a:latin typeface="Arial" panose="020B0604020202020204" pitchFamily="34" charset="0"/>
                          <a:cs typeface="Arial" panose="020B0604020202020204" pitchFamily="34" charset="0"/>
                        </a:rPr>
                        <a:t>SOES2017</a:t>
                      </a:r>
                      <a:r>
                        <a:rPr lang="en-GB" sz="1000" b="0" i="0" u="none" strike="noStrike" dirty="0">
                          <a:solidFill>
                            <a:srgbClr val="000000"/>
                          </a:solidFill>
                          <a:effectLst/>
                          <a:latin typeface="Arial" panose="020B0604020202020204" pitchFamily="34" charset="0"/>
                          <a:cs typeface="Arial" panose="020B0604020202020204" pitchFamily="34" charset="0"/>
                        </a:rPr>
                        <a:t> Benthic </a:t>
                      </a:r>
                      <a:r>
                        <a:rPr lang="en-GB" sz="1000" b="0" i="0" u="none" strike="noStrike" dirty="0" err="1">
                          <a:solidFill>
                            <a:srgbClr val="000000"/>
                          </a:solidFill>
                          <a:effectLst/>
                          <a:latin typeface="Arial" panose="020B0604020202020204" pitchFamily="34" charset="0"/>
                          <a:cs typeface="Arial" panose="020B0604020202020204" pitchFamily="34" charset="0"/>
                        </a:rPr>
                        <a:t>Ecol</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3491" marR="3491" marT="3491" marB="0" anchor="ctr">
                    <a:lnL w="6350" cap="flat" cmpd="sng" algn="ctr">
                      <a:solidFill>
                        <a:srgbClr val="000000"/>
                      </a:solidFill>
                      <a:prstDash val="solid"/>
                      <a:round/>
                      <a:headEnd type="none" w="med" len="med"/>
                      <a:tailEnd type="none" w="med" len="med"/>
                    </a:lnL>
                    <a:lnR w="28575" cap="flat" cmpd="sng" algn="ctr">
                      <a:solidFill>
                        <a:srgbClr val="3CB9C6"/>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CBC00"/>
                    </a:solidFill>
                  </a:tcPr>
                </a:tc>
                <a:extLst>
                  <a:ext uri="{0D108BD9-81ED-4DB2-BD59-A6C34878D82A}">
                    <a16:rowId xmlns:a16="http://schemas.microsoft.com/office/drawing/2014/main" val="2894207484"/>
                  </a:ext>
                </a:extLst>
              </a:tr>
              <a:tr h="185401">
                <a:tc vMerge="1">
                  <a:txBody>
                    <a:bodyPr/>
                    <a:lstStyle/>
                    <a:p>
                      <a:endParaRPr lang="en-GB"/>
                    </a:p>
                  </a:txBody>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491" marR="3491" marT="3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SOES2027 Coastal &amp; Est</a:t>
                      </a:r>
                    </a:p>
                  </a:txBody>
                  <a:tcPr marL="3491" marR="3491" marT="3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1D100"/>
                    </a:solidFill>
                  </a:tcPr>
                </a:tc>
                <a:tc hMerge="1">
                  <a:txBody>
                    <a:bodyPr/>
                    <a:lstStyle/>
                    <a:p>
                      <a:endParaRPr lang="en-GB"/>
                    </a:p>
                  </a:txBody>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491" marR="3491" marT="3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vMerge="1">
                  <a:txBody>
                    <a:bodyPr/>
                    <a:lstStyle/>
                    <a:p>
                      <a:endParaRPr lang="en-GB"/>
                    </a:p>
                  </a:txBody>
                  <a:tcPr/>
                </a:tc>
                <a:tc hMerge="1" vMerge="1">
                  <a:txBody>
                    <a:bodyPr/>
                    <a:lstStyle/>
                    <a:p>
                      <a:endParaRPr lang="en-GB"/>
                    </a:p>
                  </a:txBody>
                  <a:tcPr/>
                </a:tc>
                <a:tc vMerge="1">
                  <a:txBody>
                    <a:bodyPr/>
                    <a:lstStyle/>
                    <a:p>
                      <a:endParaRPr lang="en-GB"/>
                    </a:p>
                  </a:txBody>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491" marR="3491" marT="3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GB"/>
                    </a:p>
                  </a:txBody>
                  <a:tcPr/>
                </a:tc>
                <a:extLst>
                  <a:ext uri="{0D108BD9-81ED-4DB2-BD59-A6C34878D82A}">
                    <a16:rowId xmlns:a16="http://schemas.microsoft.com/office/drawing/2014/main" val="2532400273"/>
                  </a:ext>
                </a:extLst>
              </a:tr>
              <a:tr h="185401">
                <a:tc vMerge="1">
                  <a:txBody>
                    <a:bodyPr/>
                    <a:lstStyle/>
                    <a:p>
                      <a:endParaRPr lang="en-GB"/>
                    </a:p>
                  </a:txBody>
                  <a:tcPr/>
                </a:tc>
                <a:tc gridSpan="2">
                  <a:txBody>
                    <a:bodyPr/>
                    <a:lstStyle/>
                    <a:p>
                      <a:pPr algn="ctr" fontAlgn="ctr"/>
                      <a:r>
                        <a:rPr lang="en-GB" sz="1000" b="0" i="0" u="none" strike="noStrike">
                          <a:solidFill>
                            <a:srgbClr val="FFFFFF"/>
                          </a:solidFill>
                          <a:effectLst/>
                          <a:latin typeface="Arial" panose="020B0604020202020204" pitchFamily="34" charset="0"/>
                          <a:cs typeface="Arial" panose="020B0604020202020204" pitchFamily="34" charset="0"/>
                        </a:rPr>
                        <a:t>SOES3015 Paleoclim</a:t>
                      </a:r>
                    </a:p>
                  </a:txBody>
                  <a:tcPr marL="3491" marR="3491" marT="3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F7D00"/>
                    </a:solidFill>
                  </a:tcPr>
                </a:tc>
                <a:tc hMerge="1">
                  <a:txBody>
                    <a:bodyPr/>
                    <a:lstStyle/>
                    <a:p>
                      <a:endParaRPr lang="en-GB"/>
                    </a:p>
                  </a:txBody>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491" marR="3491" marT="3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491" marR="3491" marT="3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2" gridSpan="2">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SOES3010 Large Scale Oc</a:t>
                      </a:r>
                    </a:p>
                  </a:txBody>
                  <a:tcPr marL="3491" marR="3491" marT="3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74C9E5"/>
                    </a:solidFill>
                  </a:tcPr>
                </a:tc>
                <a:tc rowSpan="2" hMerge="1">
                  <a:txBody>
                    <a:bodyPr/>
                    <a:lstStyle/>
                    <a:p>
                      <a:endParaRPr lang="en-GB"/>
                    </a:p>
                  </a:txBody>
                  <a:tcPr/>
                </a:tc>
                <a:tc vMerge="1">
                  <a:txBody>
                    <a:bodyPr/>
                    <a:lstStyle/>
                    <a:p>
                      <a:endParaRPr lang="en-GB"/>
                    </a:p>
                  </a:txBody>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491" marR="3491" marT="3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GB"/>
                    </a:p>
                  </a:txBody>
                  <a:tcPr/>
                </a:tc>
                <a:extLst>
                  <a:ext uri="{0D108BD9-81ED-4DB2-BD59-A6C34878D82A}">
                    <a16:rowId xmlns:a16="http://schemas.microsoft.com/office/drawing/2014/main" val="3054775560"/>
                  </a:ext>
                </a:extLst>
              </a:tr>
              <a:tr h="194672">
                <a:tc vMerge="1">
                  <a:txBody>
                    <a:bodyPr/>
                    <a:lstStyle/>
                    <a:p>
                      <a:endParaRPr lang="en-GB"/>
                    </a:p>
                  </a:txBody>
                  <a:tcPr/>
                </a:tc>
                <a:tc gridSpan="3">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SOES3053 Coral Reefs</a:t>
                      </a:r>
                    </a:p>
                  </a:txBody>
                  <a:tcPr marL="3491" marR="3491" marT="3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B3DBD2"/>
                    </a:solidFill>
                  </a:tcPr>
                </a:tc>
                <a:tc hMerge="1">
                  <a:txBody>
                    <a:bodyPr/>
                    <a:lstStyle/>
                    <a:p>
                      <a:endParaRPr lang="en-GB"/>
                    </a:p>
                  </a:txBody>
                  <a:tcPr/>
                </a:tc>
                <a:tc hMerge="1">
                  <a:txBody>
                    <a:bodyPr/>
                    <a:lstStyle/>
                    <a:p>
                      <a:endParaRPr lang="en-GB"/>
                    </a:p>
                  </a:txBody>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491" marR="3491" marT="3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gridSpan="2" vMerge="1">
                  <a:txBody>
                    <a:bodyPr/>
                    <a:lstStyle/>
                    <a:p>
                      <a:endParaRPr lang="en-GB"/>
                    </a:p>
                  </a:txBody>
                  <a:tcPr/>
                </a:tc>
                <a:tc hMerge="1" vMerge="1">
                  <a:txBody>
                    <a:bodyPr/>
                    <a:lstStyle/>
                    <a:p>
                      <a:endParaRPr lang="en-GB"/>
                    </a:p>
                  </a:txBody>
                  <a:tcPr/>
                </a:tc>
                <a:tc vMerge="1">
                  <a:txBody>
                    <a:bodyPr/>
                    <a:lstStyle/>
                    <a:p>
                      <a:endParaRPr lang="en-GB"/>
                    </a:p>
                  </a:txBody>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491" marR="3491" marT="3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103722555"/>
                  </a:ext>
                </a:extLst>
              </a:tr>
              <a:tr h="380073">
                <a:tc rowSpan="4">
                  <a:txBody>
                    <a:bodyPr/>
                    <a:lstStyle/>
                    <a:p>
                      <a:pPr algn="ctr" fontAlgn="ctr"/>
                      <a:r>
                        <a:rPr lang="en-GB" sz="1000" b="1" i="0" u="none" strike="noStrike">
                          <a:solidFill>
                            <a:srgbClr val="000000"/>
                          </a:solidFill>
                          <a:effectLst/>
                          <a:latin typeface="Arial" panose="020B0604020202020204" pitchFamily="34" charset="0"/>
                          <a:cs typeface="Arial" panose="020B0604020202020204" pitchFamily="34" charset="0"/>
                        </a:rPr>
                        <a:t>Wednesday</a:t>
                      </a:r>
                    </a:p>
                  </a:txBody>
                  <a:tcPr marL="3491" marR="3491" marT="3491" marB="0" anchor="ctr">
                    <a:lnL w="28575" cap="flat" cmpd="sng" algn="ctr">
                      <a:solidFill>
                        <a:srgbClr val="3CB9C6"/>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algn="ctr" fontAlgn="ctr"/>
                      <a:r>
                        <a:rPr lang="en-GB" sz="1000" b="0" i="0" u="none" strike="noStrike">
                          <a:solidFill>
                            <a:srgbClr val="FFFFFF"/>
                          </a:solidFill>
                          <a:effectLst/>
                          <a:latin typeface="Arial" panose="020B0604020202020204" pitchFamily="34" charset="0"/>
                          <a:cs typeface="Arial" panose="020B0604020202020204" pitchFamily="34" charset="0"/>
                        </a:rPr>
                        <a:t>SOES2040 Zooplank</a:t>
                      </a:r>
                    </a:p>
                  </a:txBody>
                  <a:tcPr marL="3491" marR="3491" marT="3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5007F"/>
                    </a:solidFill>
                  </a:tcPr>
                </a:tc>
                <a:tc hMerge="1">
                  <a:txBody>
                    <a:bodyPr/>
                    <a:lstStyle/>
                    <a:p>
                      <a:endParaRPr lang="en-GB"/>
                    </a:p>
                  </a:txBody>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491" marR="3491" marT="3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ctr"/>
                      <a:r>
                        <a:rPr lang="en-GB" sz="900" b="0" i="0" u="none" strike="noStrike" dirty="0">
                          <a:solidFill>
                            <a:srgbClr val="FFFFFF"/>
                          </a:solidFill>
                          <a:effectLst/>
                          <a:latin typeface="Arial" panose="020B0604020202020204" pitchFamily="34" charset="0"/>
                          <a:cs typeface="Arial" panose="020B0604020202020204" pitchFamily="34" charset="0"/>
                        </a:rPr>
                        <a:t>SOES2026</a:t>
                      </a:r>
                      <a:r>
                        <a:rPr lang="en-GB" sz="1000" b="0" i="0" u="none" strike="noStrike" dirty="0">
                          <a:solidFill>
                            <a:srgbClr val="FFFFFF"/>
                          </a:solidFill>
                          <a:effectLst/>
                          <a:latin typeface="Arial" panose="020B0604020202020204" pitchFamily="34" charset="0"/>
                          <a:cs typeface="Arial" panose="020B0604020202020204" pitchFamily="34" charset="0"/>
                        </a:rPr>
                        <a:t> Molecular tools</a:t>
                      </a:r>
                    </a:p>
                  </a:txBody>
                  <a:tcPr marL="3491" marR="3491" marT="3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8D3970"/>
                    </a:solid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491" marR="3491" marT="3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491" marR="3491" marT="3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491" marR="3491" marT="3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000" b="0" i="0" u="none" strike="noStrike" dirty="0">
                          <a:solidFill>
                            <a:srgbClr val="000000"/>
                          </a:solidFill>
                          <a:effectLst/>
                          <a:latin typeface="Arial" panose="020B0604020202020204" pitchFamily="34" charset="0"/>
                          <a:cs typeface="Arial" panose="020B0604020202020204" pitchFamily="34" charset="0"/>
                        </a:rPr>
                        <a:t> </a:t>
                      </a:r>
                    </a:p>
                  </a:txBody>
                  <a:tcPr marL="3491" marR="3491" marT="3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491" marR="3491" marT="3491" marB="0" anchor="ctr">
                    <a:lnL w="6350" cap="flat" cmpd="sng" algn="ctr">
                      <a:solidFill>
                        <a:srgbClr val="000000"/>
                      </a:solidFill>
                      <a:prstDash val="solid"/>
                      <a:round/>
                      <a:headEnd type="none" w="med" len="med"/>
                      <a:tailEnd type="none" w="med" len="med"/>
                    </a:lnL>
                    <a:lnR w="28575" cap="flat" cmpd="sng" algn="ctr">
                      <a:solidFill>
                        <a:srgbClr val="3CB9C6"/>
                      </a:solidFill>
                      <a:prstDash val="solid"/>
                      <a:round/>
                      <a:headEnd type="none" w="med" len="med"/>
                      <a:tailEnd type="none" w="med" len="med"/>
                    </a:lnR>
                    <a:lnT>
                      <a:noFill/>
                    </a:lnT>
                    <a:lnB>
                      <a:noFill/>
                    </a:lnB>
                  </a:tcPr>
                </a:tc>
                <a:extLst>
                  <a:ext uri="{0D108BD9-81ED-4DB2-BD59-A6C34878D82A}">
                    <a16:rowId xmlns:a16="http://schemas.microsoft.com/office/drawing/2014/main" val="4069541581"/>
                  </a:ext>
                </a:extLst>
              </a:tr>
              <a:tr h="185401">
                <a:tc vMerge="1">
                  <a:txBody>
                    <a:bodyPr/>
                    <a:lstStyle/>
                    <a:p>
                      <a:endParaRPr lang="en-GB"/>
                    </a:p>
                  </a:txBody>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491" marR="3491" marT="3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SOES2027 Coastal &amp; Est</a:t>
                      </a:r>
                    </a:p>
                  </a:txBody>
                  <a:tcPr marL="3491" marR="3491" marT="3491" marB="0" anchor="ctr">
                    <a:lnL w="6350" cap="flat" cmpd="sng" algn="ctr">
                      <a:solidFill>
                        <a:srgbClr val="000000"/>
                      </a:solidFill>
                      <a:prstDash val="solid"/>
                      <a:round/>
                      <a:headEnd type="none" w="med" len="med"/>
                      <a:tailEnd type="none" w="med" len="med"/>
                    </a:lnL>
                    <a:lnR>
                      <a:noFill/>
                    </a:lnR>
                    <a:lnT>
                      <a:noFill/>
                    </a:lnT>
                    <a:lnB>
                      <a:noFill/>
                    </a:lnB>
                    <a:solidFill>
                      <a:srgbClr val="C1D100"/>
                    </a:solidFill>
                  </a:tcPr>
                </a:tc>
                <a:tc hMerge="1">
                  <a:txBody>
                    <a:bodyPr/>
                    <a:lstStyle/>
                    <a:p>
                      <a:endParaRPr lang="en-GB"/>
                    </a:p>
                  </a:txBody>
                  <a:tcPr/>
                </a:tc>
                <a:tc hMerge="1">
                  <a:txBody>
                    <a:bodyPr/>
                    <a:lstStyle/>
                    <a:p>
                      <a:endParaRPr lang="en-GB"/>
                    </a:p>
                  </a:txBody>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491" marR="3491" marT="3491"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491" marR="3491" marT="3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000" b="0" i="0" u="none" strike="noStrike" dirty="0">
                          <a:solidFill>
                            <a:srgbClr val="000000"/>
                          </a:solidFill>
                          <a:effectLst/>
                          <a:latin typeface="Arial" panose="020B0604020202020204" pitchFamily="34" charset="0"/>
                          <a:cs typeface="Arial" panose="020B0604020202020204" pitchFamily="34" charset="0"/>
                        </a:rPr>
                        <a:t> </a:t>
                      </a:r>
                    </a:p>
                  </a:txBody>
                  <a:tcPr marL="3491" marR="3491" marT="3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491" marR="3491" marT="3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491" marR="3491" marT="3491" marB="0" anchor="ctr">
                    <a:lnL w="6350" cap="flat" cmpd="sng" algn="ctr">
                      <a:solidFill>
                        <a:srgbClr val="000000"/>
                      </a:solidFill>
                      <a:prstDash val="solid"/>
                      <a:round/>
                      <a:headEnd type="none" w="med" len="med"/>
                      <a:tailEnd type="none" w="med" len="med"/>
                    </a:lnL>
                    <a:lnR w="28575" cap="flat" cmpd="sng" algn="ctr">
                      <a:solidFill>
                        <a:srgbClr val="3CB9C6"/>
                      </a:solidFill>
                      <a:prstDash val="solid"/>
                      <a:round/>
                      <a:headEnd type="none" w="med" len="med"/>
                      <a:tailEnd type="none" w="med" len="med"/>
                    </a:lnR>
                    <a:lnT>
                      <a:noFill/>
                    </a:lnT>
                    <a:lnB>
                      <a:noFill/>
                    </a:lnB>
                  </a:tcPr>
                </a:tc>
                <a:extLst>
                  <a:ext uri="{0D108BD9-81ED-4DB2-BD59-A6C34878D82A}">
                    <a16:rowId xmlns:a16="http://schemas.microsoft.com/office/drawing/2014/main" val="4142887306"/>
                  </a:ext>
                </a:extLst>
              </a:tr>
              <a:tr h="185401">
                <a:tc vMerge="1">
                  <a:txBody>
                    <a:bodyPr/>
                    <a:lstStyle/>
                    <a:p>
                      <a:endParaRPr lang="en-GB"/>
                    </a:p>
                  </a:txBody>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491" marR="3491" marT="3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ctr"/>
                      <a:r>
                        <a:rPr lang="en-GB" sz="1000" b="0" i="0" u="none" strike="noStrike">
                          <a:solidFill>
                            <a:srgbClr val="FFFFFF"/>
                          </a:solidFill>
                          <a:effectLst/>
                          <a:latin typeface="Arial" panose="020B0604020202020204" pitchFamily="34" charset="0"/>
                          <a:cs typeface="Arial" panose="020B0604020202020204" pitchFamily="34" charset="0"/>
                        </a:rPr>
                        <a:t>SOES2032 Palaeobiol</a:t>
                      </a:r>
                    </a:p>
                  </a:txBody>
                  <a:tcPr marL="3491" marR="3491" marT="3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5C84"/>
                    </a:solidFill>
                  </a:tcPr>
                </a:tc>
                <a:tc hMerge="1">
                  <a:txBody>
                    <a:bodyPr/>
                    <a:lstStyle/>
                    <a:p>
                      <a:endParaRPr lang="en-GB"/>
                    </a:p>
                  </a:txBody>
                  <a:tcPr/>
                </a:tc>
                <a:tc hMerge="1">
                  <a:txBody>
                    <a:bodyPr/>
                    <a:lstStyle/>
                    <a:p>
                      <a:endParaRPr lang="en-GB"/>
                    </a:p>
                  </a:txBody>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491" marR="3491" marT="3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491" marR="3491" marT="3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491" marR="3491" marT="3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491" marR="3491" marT="3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491" marR="3491" marT="3491" marB="0" anchor="ctr">
                    <a:lnL w="6350" cap="flat" cmpd="sng" algn="ctr">
                      <a:solidFill>
                        <a:srgbClr val="000000"/>
                      </a:solidFill>
                      <a:prstDash val="solid"/>
                      <a:round/>
                      <a:headEnd type="none" w="med" len="med"/>
                      <a:tailEnd type="none" w="med" len="med"/>
                    </a:lnL>
                    <a:lnR w="28575" cap="flat" cmpd="sng" algn="ctr">
                      <a:solidFill>
                        <a:srgbClr val="3CB9C6"/>
                      </a:solidFill>
                      <a:prstDash val="solid"/>
                      <a:round/>
                      <a:headEnd type="none" w="med" len="med"/>
                      <a:tailEnd type="none" w="med" len="med"/>
                    </a:lnR>
                    <a:lnT>
                      <a:noFill/>
                    </a:lnT>
                    <a:lnB>
                      <a:noFill/>
                    </a:lnB>
                  </a:tcPr>
                </a:tc>
                <a:extLst>
                  <a:ext uri="{0D108BD9-81ED-4DB2-BD59-A6C34878D82A}">
                    <a16:rowId xmlns:a16="http://schemas.microsoft.com/office/drawing/2014/main" val="1797033648"/>
                  </a:ext>
                </a:extLst>
              </a:tr>
              <a:tr h="194672">
                <a:tc vMerge="1">
                  <a:txBody>
                    <a:bodyPr/>
                    <a:lstStyle/>
                    <a:p>
                      <a:endParaRPr lang="en-GB"/>
                    </a:p>
                  </a:txBody>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491" marR="3491" marT="3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491" marR="3491" marT="3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gridSpan="2">
                  <a:txBody>
                    <a:bodyPr/>
                    <a:lstStyle/>
                    <a:p>
                      <a:pPr algn="ctr" fontAlgn="ctr"/>
                      <a:r>
                        <a:rPr lang="en-GB" sz="1000" b="0" i="0" u="none" strike="noStrike">
                          <a:solidFill>
                            <a:srgbClr val="FFFFFF"/>
                          </a:solidFill>
                          <a:effectLst/>
                          <a:latin typeface="Arial" panose="020B0604020202020204" pitchFamily="34" charset="0"/>
                          <a:cs typeface="Arial" panose="020B0604020202020204" pitchFamily="34" charset="0"/>
                        </a:rPr>
                        <a:t>SOES3031 Mar Microbe</a:t>
                      </a:r>
                    </a:p>
                  </a:txBody>
                  <a:tcPr marL="3491" marR="3491" marT="3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4BB694"/>
                    </a:solidFill>
                  </a:tcPr>
                </a:tc>
                <a:tc hMerge="1">
                  <a:txBody>
                    <a:bodyPr/>
                    <a:lstStyle/>
                    <a:p>
                      <a:endParaRPr lang="en-GB"/>
                    </a:p>
                  </a:txBody>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491" marR="3491" marT="3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491" marR="3491" marT="3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491" marR="3491" marT="3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491" marR="3491" marT="3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491" marR="3491" marT="3491" marB="0" anchor="ctr">
                    <a:lnL w="6350" cap="flat" cmpd="sng" algn="ctr">
                      <a:solidFill>
                        <a:srgbClr val="000000"/>
                      </a:solidFill>
                      <a:prstDash val="solid"/>
                      <a:round/>
                      <a:headEnd type="none" w="med" len="med"/>
                      <a:tailEnd type="none" w="med" len="med"/>
                    </a:lnL>
                    <a:lnR w="28575" cap="flat" cmpd="sng" algn="ctr">
                      <a:solidFill>
                        <a:srgbClr val="3CB9C6"/>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4170044"/>
                  </a:ext>
                </a:extLst>
              </a:tr>
              <a:tr h="185401">
                <a:tc rowSpan="3">
                  <a:txBody>
                    <a:bodyPr/>
                    <a:lstStyle/>
                    <a:p>
                      <a:pPr algn="ctr" fontAlgn="ctr"/>
                      <a:r>
                        <a:rPr lang="en-GB" sz="1000" b="1" i="0" u="none" strike="noStrike">
                          <a:solidFill>
                            <a:srgbClr val="000000"/>
                          </a:solidFill>
                          <a:effectLst/>
                          <a:latin typeface="Arial" panose="020B0604020202020204" pitchFamily="34" charset="0"/>
                          <a:cs typeface="Arial" panose="020B0604020202020204" pitchFamily="34" charset="0"/>
                        </a:rPr>
                        <a:t>Thursday</a:t>
                      </a:r>
                    </a:p>
                  </a:txBody>
                  <a:tcPr marL="3491" marR="3491" marT="3491" marB="0" anchor="ctr">
                    <a:lnL w="28575" cap="flat" cmpd="sng" algn="ctr">
                      <a:solidFill>
                        <a:srgbClr val="3CB9C6"/>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3">
                  <a:txBody>
                    <a:bodyPr/>
                    <a:lstStyle/>
                    <a:p>
                      <a:pPr algn="ctr" fontAlgn="ctr"/>
                      <a:r>
                        <a:rPr lang="en-GB" sz="1000" b="0" i="0" u="none" strike="noStrike">
                          <a:solidFill>
                            <a:srgbClr val="FFFFFF"/>
                          </a:solidFill>
                          <a:effectLst/>
                          <a:latin typeface="Arial" panose="020B0604020202020204" pitchFamily="34" charset="0"/>
                          <a:cs typeface="Arial" panose="020B0604020202020204" pitchFamily="34" charset="0"/>
                        </a:rPr>
                        <a:t>SOES2006 Phytoplank</a:t>
                      </a:r>
                    </a:p>
                  </a:txBody>
                  <a:tcPr marL="3491" marR="3491" marT="3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E73037"/>
                    </a:solidFill>
                  </a:tcPr>
                </a:tc>
                <a:tc hMerge="1">
                  <a:txBody>
                    <a:bodyPr/>
                    <a:lstStyle/>
                    <a:p>
                      <a:endParaRPr lang="en-GB"/>
                    </a:p>
                  </a:txBody>
                  <a:tcPr/>
                </a:tc>
                <a:tc hMerge="1">
                  <a:txBody>
                    <a:bodyPr/>
                    <a:lstStyle/>
                    <a:p>
                      <a:endParaRPr lang="en-GB"/>
                    </a:p>
                  </a:txBody>
                  <a:tcPr/>
                </a:tc>
                <a:tc rowSpan="2" gridSpan="2">
                  <a:txBody>
                    <a:bodyPr/>
                    <a:lstStyle/>
                    <a:p>
                      <a:pPr algn="ctr" fontAlgn="ctr"/>
                      <a:r>
                        <a:rPr lang="en-GB" sz="1000" b="0" i="0" u="none" strike="noStrike">
                          <a:solidFill>
                            <a:srgbClr val="FFFFFF"/>
                          </a:solidFill>
                          <a:effectLst/>
                          <a:latin typeface="Arial" panose="020B0604020202020204" pitchFamily="34" charset="0"/>
                          <a:cs typeface="Arial" panose="020B0604020202020204" pitchFamily="34" charset="0"/>
                        </a:rPr>
                        <a:t>SOES2026 Molecular tools</a:t>
                      </a:r>
                    </a:p>
                  </a:txBody>
                  <a:tcPr marL="3491" marR="3491" marT="3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8D3970"/>
                    </a:solidFill>
                  </a:tcPr>
                </a:tc>
                <a:tc rowSpan="2" hMerge="1">
                  <a:txBody>
                    <a:bodyPr/>
                    <a:lstStyle/>
                    <a:p>
                      <a:endParaRPr lang="en-GB"/>
                    </a:p>
                  </a:txBody>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491" marR="3491" marT="3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491" marR="3491" marT="3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gridSpan="2">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SOES2017 Benthic Ecol</a:t>
                      </a:r>
                    </a:p>
                  </a:txBody>
                  <a:tcPr marL="3491" marR="3491" marT="3491" marB="0" anchor="ctr">
                    <a:lnL w="6350" cap="flat" cmpd="sng" algn="ctr">
                      <a:solidFill>
                        <a:srgbClr val="000000"/>
                      </a:solidFill>
                      <a:prstDash val="solid"/>
                      <a:round/>
                      <a:headEnd type="none" w="med" len="med"/>
                      <a:tailEnd type="none" w="med" len="med"/>
                    </a:lnL>
                    <a:lnR w="28575" cap="flat" cmpd="sng" algn="ctr">
                      <a:solidFill>
                        <a:srgbClr val="3CB9C6"/>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CBC00"/>
                    </a:solidFill>
                  </a:tcPr>
                </a:tc>
                <a:tc hMerge="1">
                  <a:txBody>
                    <a:bodyPr/>
                    <a:lstStyle/>
                    <a:p>
                      <a:endParaRPr lang="en-GB"/>
                    </a:p>
                  </a:txBody>
                  <a:tcPr/>
                </a:tc>
                <a:extLst>
                  <a:ext uri="{0D108BD9-81ED-4DB2-BD59-A6C34878D82A}">
                    <a16:rowId xmlns:a16="http://schemas.microsoft.com/office/drawing/2014/main" val="1947284128"/>
                  </a:ext>
                </a:extLst>
              </a:tr>
              <a:tr h="185401">
                <a:tc vMerge="1">
                  <a:txBody>
                    <a:bodyPr/>
                    <a:lstStyle/>
                    <a:p>
                      <a:endParaRPr lang="en-GB"/>
                    </a:p>
                  </a:txBody>
                  <a:tcPr/>
                </a:tc>
                <a:tc gridSpan="2">
                  <a:txBody>
                    <a:bodyPr/>
                    <a:lstStyle/>
                    <a:p>
                      <a:pPr algn="ctr" fontAlgn="ctr"/>
                      <a:r>
                        <a:rPr lang="en-GB" sz="1000" b="0" i="0" u="none" strike="noStrike">
                          <a:solidFill>
                            <a:srgbClr val="FFFFFF"/>
                          </a:solidFill>
                          <a:effectLst/>
                          <a:latin typeface="Arial" panose="020B0604020202020204" pitchFamily="34" charset="0"/>
                          <a:cs typeface="Arial" panose="020B0604020202020204" pitchFamily="34" charset="0"/>
                        </a:rPr>
                        <a:t>SOES2010 Dynamic Oc</a:t>
                      </a:r>
                    </a:p>
                  </a:txBody>
                  <a:tcPr marL="3491" marR="3491" marT="3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3CBAC6"/>
                    </a:solidFill>
                  </a:tcPr>
                </a:tc>
                <a:tc hMerge="1">
                  <a:txBody>
                    <a:bodyPr/>
                    <a:lstStyle/>
                    <a:p>
                      <a:endParaRPr lang="en-GB"/>
                    </a:p>
                  </a:txBody>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491" marR="3491" marT="3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vMerge="1">
                  <a:txBody>
                    <a:bodyPr/>
                    <a:lstStyle/>
                    <a:p>
                      <a:endParaRPr lang="en-GB"/>
                    </a:p>
                  </a:txBody>
                  <a:tcPr/>
                </a:tc>
                <a:tc hMerge="1" vMerge="1">
                  <a:txBody>
                    <a:bodyPr/>
                    <a:lstStyle/>
                    <a:p>
                      <a:endParaRPr lang="en-GB"/>
                    </a:p>
                  </a:txBody>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491" marR="3491" marT="3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GB" sz="1000" b="0" i="0" u="none" strike="noStrike">
                          <a:solidFill>
                            <a:srgbClr val="FFFFFF"/>
                          </a:solidFill>
                          <a:effectLst/>
                          <a:latin typeface="Arial" panose="020B0604020202020204" pitchFamily="34" charset="0"/>
                          <a:cs typeface="Arial" panose="020B0604020202020204" pitchFamily="34" charset="0"/>
                        </a:rPr>
                        <a:t>SOES2040 Zooplank</a:t>
                      </a:r>
                    </a:p>
                  </a:txBody>
                  <a:tcPr marL="3491" marR="3491" marT="3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5007F"/>
                    </a:solidFill>
                  </a:tcPr>
                </a:tc>
                <a:tc hMerge="1">
                  <a:txBody>
                    <a:bodyPr/>
                    <a:lstStyle/>
                    <a:p>
                      <a:endParaRPr lang="en-GB"/>
                    </a:p>
                  </a:txBody>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491" marR="3491" marT="3491" marB="0" anchor="ctr">
                    <a:lnL w="6350" cap="flat" cmpd="sng" algn="ctr">
                      <a:solidFill>
                        <a:srgbClr val="000000"/>
                      </a:solidFill>
                      <a:prstDash val="solid"/>
                      <a:round/>
                      <a:headEnd type="none" w="med" len="med"/>
                      <a:tailEnd type="none" w="med" len="med"/>
                    </a:lnL>
                    <a:lnR w="28575" cap="flat" cmpd="sng" algn="ctr">
                      <a:solidFill>
                        <a:srgbClr val="3CB9C6"/>
                      </a:solidFill>
                      <a:prstDash val="solid"/>
                      <a:round/>
                      <a:headEnd type="none" w="med" len="med"/>
                      <a:tailEnd type="none" w="med" len="med"/>
                    </a:lnR>
                    <a:lnT>
                      <a:noFill/>
                    </a:lnT>
                    <a:lnB>
                      <a:noFill/>
                    </a:lnB>
                  </a:tcPr>
                </a:tc>
                <a:extLst>
                  <a:ext uri="{0D108BD9-81ED-4DB2-BD59-A6C34878D82A}">
                    <a16:rowId xmlns:a16="http://schemas.microsoft.com/office/drawing/2014/main" val="1880746983"/>
                  </a:ext>
                </a:extLst>
              </a:tr>
              <a:tr h="380073">
                <a:tc vMerge="1">
                  <a:txBody>
                    <a:bodyPr/>
                    <a:lstStyle/>
                    <a:p>
                      <a:endParaRPr lang="en-GB"/>
                    </a:p>
                  </a:txBody>
                  <a:tcPr/>
                </a:tc>
                <a:tc>
                  <a:txBody>
                    <a:bodyPr/>
                    <a:lstStyle/>
                    <a:p>
                      <a:pPr algn="ctr" fontAlgn="ctr"/>
                      <a:r>
                        <a:rPr lang="en-GB" sz="900" b="0" i="0" u="none" strike="noStrike" dirty="0">
                          <a:solidFill>
                            <a:srgbClr val="000000"/>
                          </a:solidFill>
                          <a:effectLst/>
                          <a:latin typeface="Arial" panose="020B0604020202020204" pitchFamily="34" charset="0"/>
                          <a:cs typeface="Arial" panose="020B0604020202020204" pitchFamily="34" charset="0"/>
                        </a:rPr>
                        <a:t>SOES3053</a:t>
                      </a:r>
                      <a:r>
                        <a:rPr lang="en-GB" sz="1000" b="0" i="0" u="none" strike="noStrike" dirty="0">
                          <a:solidFill>
                            <a:srgbClr val="000000"/>
                          </a:solidFill>
                          <a:effectLst/>
                          <a:latin typeface="Arial" panose="020B0604020202020204" pitchFamily="34" charset="0"/>
                          <a:cs typeface="Arial" panose="020B0604020202020204" pitchFamily="34" charset="0"/>
                        </a:rPr>
                        <a:t> Coral Reefs</a:t>
                      </a:r>
                    </a:p>
                  </a:txBody>
                  <a:tcPr marL="3491" marR="3491" marT="3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B3DBD2"/>
                    </a:solidFill>
                  </a:tcPr>
                </a:tc>
                <a:tc gridSpan="2">
                  <a:txBody>
                    <a:bodyPr/>
                    <a:lstStyle/>
                    <a:p>
                      <a:pPr algn="ctr" fontAlgn="ctr"/>
                      <a:r>
                        <a:rPr lang="en-GB" sz="1000" b="0" i="0" u="none" strike="noStrike">
                          <a:solidFill>
                            <a:srgbClr val="FFFFFF"/>
                          </a:solidFill>
                          <a:effectLst/>
                          <a:latin typeface="Arial" panose="020B0604020202020204" pitchFamily="34" charset="0"/>
                          <a:cs typeface="Arial" panose="020B0604020202020204" pitchFamily="34" charset="0"/>
                        </a:rPr>
                        <a:t>SOES2032 Palaeobiol</a:t>
                      </a:r>
                    </a:p>
                  </a:txBody>
                  <a:tcPr marL="3491" marR="3491" marT="3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005C84"/>
                    </a:solidFill>
                  </a:tcPr>
                </a:tc>
                <a:tc hMerge="1">
                  <a:txBody>
                    <a:bodyPr/>
                    <a:lstStyle/>
                    <a:p>
                      <a:endParaRPr lang="en-GB"/>
                    </a:p>
                  </a:txBody>
                  <a:tcPr/>
                </a:tc>
                <a:tc gridSpan="3">
                  <a:txBody>
                    <a:bodyPr/>
                    <a:lstStyle/>
                    <a:p>
                      <a:pPr algn="ctr" fontAlgn="ctr"/>
                      <a:r>
                        <a:rPr lang="en-GB" sz="1000" b="0" i="0" u="none" strike="noStrike">
                          <a:solidFill>
                            <a:srgbClr val="FFFFFF"/>
                          </a:solidFill>
                          <a:effectLst/>
                          <a:latin typeface="Arial" panose="020B0604020202020204" pitchFamily="34" charset="0"/>
                          <a:cs typeface="Arial" panose="020B0604020202020204" pitchFamily="34" charset="0"/>
                        </a:rPr>
                        <a:t>SOES3015 Paleoclim</a:t>
                      </a:r>
                    </a:p>
                  </a:txBody>
                  <a:tcPr marL="3491" marR="3491" marT="3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EF7D00"/>
                    </a:solidFill>
                  </a:tcPr>
                </a:tc>
                <a:tc hMerge="1">
                  <a:txBody>
                    <a:bodyPr/>
                    <a:lstStyle/>
                    <a:p>
                      <a:endParaRPr lang="en-GB"/>
                    </a:p>
                  </a:txBody>
                  <a:tcPr/>
                </a:tc>
                <a:tc hMerge="1">
                  <a:txBody>
                    <a:bodyPr/>
                    <a:lstStyle/>
                    <a:p>
                      <a:endParaRPr lang="en-GB"/>
                    </a:p>
                  </a:txBody>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491" marR="3491" marT="3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gridSpan="2">
                  <a:txBody>
                    <a:bodyPr/>
                    <a:lstStyle/>
                    <a:p>
                      <a:pPr algn="ctr" fontAlgn="ctr"/>
                      <a:r>
                        <a:rPr lang="en-GB" sz="1000" b="0" i="0" u="none" strike="noStrike">
                          <a:solidFill>
                            <a:srgbClr val="FFFFFF"/>
                          </a:solidFill>
                          <a:effectLst/>
                          <a:latin typeface="Arial" panose="020B0604020202020204" pitchFamily="34" charset="0"/>
                          <a:cs typeface="Arial" panose="020B0604020202020204" pitchFamily="34" charset="0"/>
                        </a:rPr>
                        <a:t>SOES3031 Mar Microbe</a:t>
                      </a:r>
                    </a:p>
                  </a:txBody>
                  <a:tcPr marL="3491" marR="3491" marT="3491" marB="0" anchor="ctr">
                    <a:lnL w="6350" cap="flat" cmpd="sng" algn="ctr">
                      <a:solidFill>
                        <a:srgbClr val="000000"/>
                      </a:solidFill>
                      <a:prstDash val="solid"/>
                      <a:round/>
                      <a:headEnd type="none" w="med" len="med"/>
                      <a:tailEnd type="none" w="med" len="med"/>
                    </a:lnL>
                    <a:lnR w="28575" cap="flat" cmpd="sng" algn="ctr">
                      <a:solidFill>
                        <a:srgbClr val="3CB9C6"/>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4BB694"/>
                    </a:solidFill>
                  </a:tcPr>
                </a:tc>
                <a:tc hMerge="1">
                  <a:txBody>
                    <a:bodyPr/>
                    <a:lstStyle/>
                    <a:p>
                      <a:endParaRPr lang="en-GB"/>
                    </a:p>
                  </a:txBody>
                  <a:tcPr/>
                </a:tc>
                <a:extLst>
                  <a:ext uri="{0D108BD9-81ED-4DB2-BD59-A6C34878D82A}">
                    <a16:rowId xmlns:a16="http://schemas.microsoft.com/office/drawing/2014/main" val="2849724678"/>
                  </a:ext>
                </a:extLst>
              </a:tr>
              <a:tr h="194672">
                <a:tc rowSpan="3">
                  <a:txBody>
                    <a:bodyPr/>
                    <a:lstStyle/>
                    <a:p>
                      <a:pPr algn="ctr" fontAlgn="ctr"/>
                      <a:r>
                        <a:rPr lang="en-GB" sz="1000" b="1" i="0" u="none" strike="noStrike" dirty="0">
                          <a:solidFill>
                            <a:srgbClr val="000000"/>
                          </a:solidFill>
                          <a:effectLst/>
                          <a:latin typeface="Arial" panose="020B0604020202020204" pitchFamily="34" charset="0"/>
                          <a:cs typeface="Arial" panose="020B0604020202020204" pitchFamily="34" charset="0"/>
                        </a:rPr>
                        <a:t>Friday</a:t>
                      </a:r>
                    </a:p>
                  </a:txBody>
                  <a:tcPr marL="3491" marR="3491" marT="3491" marB="0" anchor="ctr">
                    <a:lnL w="28575" cap="flat" cmpd="sng" algn="ctr">
                      <a:solidFill>
                        <a:srgbClr val="3CB9C6"/>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3CB9C6"/>
                      </a:solidFill>
                      <a:prstDash val="solid"/>
                      <a:round/>
                      <a:headEnd type="none" w="med" len="med"/>
                      <a:tailEnd type="none" w="med" len="med"/>
                    </a:lnB>
                  </a:tcPr>
                </a:tc>
                <a:tc gridSpan="3">
                  <a:txBody>
                    <a:bodyPr/>
                    <a:lstStyle/>
                    <a:p>
                      <a:pPr algn="ctr" fontAlgn="ctr"/>
                      <a:r>
                        <a:rPr lang="en-GB" sz="1000" b="0" i="0" u="none" strike="noStrike">
                          <a:solidFill>
                            <a:srgbClr val="FFFFFF"/>
                          </a:solidFill>
                          <a:effectLst/>
                          <a:latin typeface="Arial" panose="020B0604020202020204" pitchFamily="34" charset="0"/>
                          <a:cs typeface="Arial" panose="020B0604020202020204" pitchFamily="34" charset="0"/>
                        </a:rPr>
                        <a:t>SOES2006 Phytoplank</a:t>
                      </a:r>
                    </a:p>
                  </a:txBody>
                  <a:tcPr marL="3491" marR="3491" marT="3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E73037"/>
                    </a:solidFill>
                  </a:tcPr>
                </a:tc>
                <a:tc hMerge="1">
                  <a:txBody>
                    <a:bodyPr/>
                    <a:lstStyle/>
                    <a:p>
                      <a:endParaRPr lang="en-GB"/>
                    </a:p>
                  </a:txBody>
                  <a:tcPr/>
                </a:tc>
                <a:tc hMerge="1">
                  <a:txBody>
                    <a:bodyPr/>
                    <a:lstStyle/>
                    <a:p>
                      <a:endParaRPr lang="en-GB"/>
                    </a:p>
                  </a:txBody>
                  <a:tcPr/>
                </a:tc>
                <a:tc rowSpan="3">
                  <a:txBody>
                    <a:bodyPr/>
                    <a:lstStyle/>
                    <a:p>
                      <a:pPr algn="ctr" fontAlgn="ctr"/>
                      <a:r>
                        <a:rPr lang="en-GB" sz="900" b="0" i="0" u="none" strike="noStrike" dirty="0">
                          <a:solidFill>
                            <a:srgbClr val="000000"/>
                          </a:solidFill>
                          <a:effectLst/>
                          <a:latin typeface="Arial" panose="020B0604020202020204" pitchFamily="34" charset="0"/>
                          <a:cs typeface="Arial" panose="020B0604020202020204" pitchFamily="34" charset="0"/>
                        </a:rPr>
                        <a:t>SOES2017</a:t>
                      </a:r>
                      <a:r>
                        <a:rPr lang="en-GB" sz="1000" b="0" i="0" u="none" strike="noStrike" dirty="0">
                          <a:solidFill>
                            <a:srgbClr val="000000"/>
                          </a:solidFill>
                          <a:effectLst/>
                          <a:latin typeface="Arial" panose="020B0604020202020204" pitchFamily="34" charset="0"/>
                          <a:cs typeface="Arial" panose="020B0604020202020204" pitchFamily="34" charset="0"/>
                        </a:rPr>
                        <a:t> Benthic </a:t>
                      </a:r>
                      <a:r>
                        <a:rPr lang="en-GB" sz="1000" b="0" i="0" u="none" strike="noStrike" dirty="0" err="1">
                          <a:solidFill>
                            <a:srgbClr val="000000"/>
                          </a:solidFill>
                          <a:effectLst/>
                          <a:latin typeface="Arial" panose="020B0604020202020204" pitchFamily="34" charset="0"/>
                          <a:cs typeface="Arial" panose="020B0604020202020204" pitchFamily="34" charset="0"/>
                        </a:rPr>
                        <a:t>Ecol</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3491" marR="3491" marT="3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3CB9C6"/>
                      </a:solidFill>
                      <a:prstDash val="solid"/>
                      <a:round/>
                      <a:headEnd type="none" w="med" len="med"/>
                      <a:tailEnd type="none" w="med" len="med"/>
                    </a:lnB>
                    <a:solidFill>
                      <a:srgbClr val="FCBC00"/>
                    </a:solid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491" marR="3491" marT="3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491" marR="3491" marT="3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491" marR="3491" marT="3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491" marR="3491" marT="3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491" marR="3491" marT="3491" marB="0" anchor="ctr">
                    <a:lnL w="6350" cap="flat" cmpd="sng" algn="ctr">
                      <a:solidFill>
                        <a:srgbClr val="000000"/>
                      </a:solidFill>
                      <a:prstDash val="solid"/>
                      <a:round/>
                      <a:headEnd type="none" w="med" len="med"/>
                      <a:tailEnd type="none" w="med" len="med"/>
                    </a:lnL>
                    <a:lnR w="28575" cap="flat" cmpd="sng" algn="ctr">
                      <a:solidFill>
                        <a:srgbClr val="3CB9C6"/>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891326427"/>
                  </a:ext>
                </a:extLst>
              </a:tr>
              <a:tr h="185401">
                <a:tc vMerge="1">
                  <a:txBody>
                    <a:bodyPr/>
                    <a:lstStyle/>
                    <a:p>
                      <a:endParaRPr lang="en-GB"/>
                    </a:p>
                  </a:txBody>
                  <a:tcPr/>
                </a:tc>
                <a:tc gridSpan="3">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SOES3053 Coral Reefs</a:t>
                      </a:r>
                    </a:p>
                  </a:txBody>
                  <a:tcPr marL="3491" marR="3491" marT="3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3DBD2"/>
                    </a:solidFill>
                  </a:tcPr>
                </a:tc>
                <a:tc hMerge="1">
                  <a:txBody>
                    <a:bodyPr/>
                    <a:lstStyle/>
                    <a:p>
                      <a:endParaRPr lang="en-GB"/>
                    </a:p>
                  </a:txBody>
                  <a:tcPr/>
                </a:tc>
                <a:tc hMerge="1">
                  <a:txBody>
                    <a:bodyPr/>
                    <a:lstStyle/>
                    <a:p>
                      <a:endParaRPr lang="en-GB"/>
                    </a:p>
                  </a:txBody>
                  <a:tcPr/>
                </a:tc>
                <a:tc vMerge="1">
                  <a:txBody>
                    <a:bodyPr/>
                    <a:lstStyle/>
                    <a:p>
                      <a:endParaRPr lang="en-GB"/>
                    </a:p>
                  </a:txBody>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491" marR="3491" marT="3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491" marR="3491" marT="3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491" marR="3491" marT="3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 </a:t>
                      </a:r>
                    </a:p>
                  </a:txBody>
                  <a:tcPr marL="3491" marR="3491" marT="3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000" b="0" i="0" u="none" strike="noStrike" dirty="0">
                          <a:solidFill>
                            <a:srgbClr val="000000"/>
                          </a:solidFill>
                          <a:effectLst/>
                          <a:latin typeface="Arial" panose="020B0604020202020204" pitchFamily="34" charset="0"/>
                          <a:cs typeface="Arial" panose="020B0604020202020204" pitchFamily="34" charset="0"/>
                        </a:rPr>
                        <a:t> </a:t>
                      </a:r>
                    </a:p>
                  </a:txBody>
                  <a:tcPr marL="3491" marR="3491" marT="3491" marB="0" anchor="ctr">
                    <a:lnL w="6350" cap="flat" cmpd="sng" algn="ctr">
                      <a:solidFill>
                        <a:srgbClr val="000000"/>
                      </a:solidFill>
                      <a:prstDash val="solid"/>
                      <a:round/>
                      <a:headEnd type="none" w="med" len="med"/>
                      <a:tailEnd type="none" w="med" len="med"/>
                    </a:lnL>
                    <a:lnR w="28575" cap="flat" cmpd="sng" algn="ctr">
                      <a:solidFill>
                        <a:srgbClr val="3CB9C6"/>
                      </a:solidFill>
                      <a:prstDash val="solid"/>
                      <a:round/>
                      <a:headEnd type="none" w="med" len="med"/>
                      <a:tailEnd type="none" w="med" len="med"/>
                    </a:lnR>
                    <a:lnT>
                      <a:noFill/>
                    </a:lnT>
                    <a:lnB>
                      <a:noFill/>
                    </a:lnB>
                  </a:tcPr>
                </a:tc>
                <a:extLst>
                  <a:ext uri="{0D108BD9-81ED-4DB2-BD59-A6C34878D82A}">
                    <a16:rowId xmlns:a16="http://schemas.microsoft.com/office/drawing/2014/main" val="1157007374"/>
                  </a:ext>
                </a:extLst>
              </a:tr>
              <a:tr h="194672">
                <a:tc vMerge="1">
                  <a:txBody>
                    <a:bodyPr/>
                    <a:lstStyle/>
                    <a:p>
                      <a:endParaRPr lang="en-GB"/>
                    </a:p>
                  </a:txBody>
                  <a:tcPr/>
                </a:tc>
                <a:tc>
                  <a:txBody>
                    <a:bodyPr/>
                    <a:lstStyle/>
                    <a:p>
                      <a:pPr algn="ctr" fontAlgn="ctr"/>
                      <a:r>
                        <a:rPr lang="en-GB" sz="400" b="0" i="0" u="none" strike="noStrike">
                          <a:solidFill>
                            <a:srgbClr val="000000"/>
                          </a:solidFill>
                          <a:effectLst/>
                          <a:latin typeface="Calibri" panose="020F0502020204030204" pitchFamily="34" charset="0"/>
                        </a:rPr>
                        <a:t> </a:t>
                      </a:r>
                    </a:p>
                  </a:txBody>
                  <a:tcPr marL="3491" marR="3491" marT="3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8575" cap="flat" cmpd="sng" algn="ctr">
                      <a:solidFill>
                        <a:srgbClr val="3CB9C6"/>
                      </a:solidFill>
                      <a:prstDash val="solid"/>
                      <a:round/>
                      <a:headEnd type="none" w="med" len="med"/>
                      <a:tailEnd type="none" w="med" len="med"/>
                    </a:lnB>
                  </a:tcPr>
                </a:tc>
                <a:tc gridSpan="2">
                  <a:txBody>
                    <a:bodyPr/>
                    <a:lstStyle/>
                    <a:p>
                      <a:pPr algn="ctr" fontAlgn="ctr"/>
                      <a:r>
                        <a:rPr lang="en-GB" sz="1000" b="0" i="0" u="none" strike="noStrike" dirty="0">
                          <a:solidFill>
                            <a:srgbClr val="000000"/>
                          </a:solidFill>
                          <a:effectLst/>
                          <a:latin typeface="Arial" panose="020B0604020202020204" pitchFamily="34" charset="0"/>
                          <a:cs typeface="Arial" panose="020B0604020202020204" pitchFamily="34" charset="0"/>
                        </a:rPr>
                        <a:t>SOES2027 Coastal &amp; Est</a:t>
                      </a:r>
                    </a:p>
                  </a:txBody>
                  <a:tcPr marL="3491" marR="3491" marT="3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8575" cap="flat" cmpd="sng" algn="ctr">
                      <a:solidFill>
                        <a:srgbClr val="3CB9C6"/>
                      </a:solidFill>
                      <a:prstDash val="solid"/>
                      <a:round/>
                      <a:headEnd type="none" w="med" len="med"/>
                      <a:tailEnd type="none" w="med" len="med"/>
                    </a:lnB>
                    <a:solidFill>
                      <a:srgbClr val="C1D100"/>
                    </a:solidFill>
                  </a:tcPr>
                </a:tc>
                <a:tc hMerge="1">
                  <a:txBody>
                    <a:bodyPr/>
                    <a:lstStyle/>
                    <a:p>
                      <a:endParaRPr lang="en-GB"/>
                    </a:p>
                  </a:txBody>
                  <a:tcPr/>
                </a:tc>
                <a:tc vMerge="1">
                  <a:txBody>
                    <a:bodyPr/>
                    <a:lstStyle/>
                    <a:p>
                      <a:endParaRPr lang="en-GB"/>
                    </a:p>
                  </a:txBody>
                  <a:tcPr/>
                </a:tc>
                <a:tc>
                  <a:txBody>
                    <a:bodyPr/>
                    <a:lstStyle/>
                    <a:p>
                      <a:pPr algn="ctr" fontAlgn="ctr"/>
                      <a:r>
                        <a:rPr lang="en-GB" sz="400" b="0" i="0" u="none" strike="noStrike">
                          <a:solidFill>
                            <a:srgbClr val="000000"/>
                          </a:solidFill>
                          <a:effectLst/>
                          <a:latin typeface="Calibri" panose="020F0502020204030204" pitchFamily="34" charset="0"/>
                        </a:rPr>
                        <a:t> </a:t>
                      </a:r>
                    </a:p>
                  </a:txBody>
                  <a:tcPr marL="3491" marR="3491" marT="3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8575" cap="flat" cmpd="sng" algn="ctr">
                      <a:solidFill>
                        <a:srgbClr val="3CB9C6"/>
                      </a:solidFill>
                      <a:prstDash val="solid"/>
                      <a:round/>
                      <a:headEnd type="none" w="med" len="med"/>
                      <a:tailEnd type="none" w="med" len="med"/>
                    </a:lnB>
                  </a:tcPr>
                </a:tc>
                <a:tc>
                  <a:txBody>
                    <a:bodyPr/>
                    <a:lstStyle/>
                    <a:p>
                      <a:pPr algn="ctr" fontAlgn="ctr"/>
                      <a:r>
                        <a:rPr lang="en-GB" sz="400" b="0" i="0" u="none" strike="noStrike">
                          <a:solidFill>
                            <a:srgbClr val="000000"/>
                          </a:solidFill>
                          <a:effectLst/>
                          <a:latin typeface="Calibri" panose="020F0502020204030204" pitchFamily="34" charset="0"/>
                        </a:rPr>
                        <a:t> </a:t>
                      </a:r>
                    </a:p>
                  </a:txBody>
                  <a:tcPr marL="3491" marR="3491" marT="3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8575" cap="flat" cmpd="sng" algn="ctr">
                      <a:solidFill>
                        <a:srgbClr val="3CB9C6"/>
                      </a:solidFill>
                      <a:prstDash val="solid"/>
                      <a:round/>
                      <a:headEnd type="none" w="med" len="med"/>
                      <a:tailEnd type="none" w="med" len="med"/>
                    </a:lnB>
                  </a:tcPr>
                </a:tc>
                <a:tc>
                  <a:txBody>
                    <a:bodyPr/>
                    <a:lstStyle/>
                    <a:p>
                      <a:pPr algn="ctr" fontAlgn="ctr"/>
                      <a:r>
                        <a:rPr lang="en-GB" sz="400" b="0" i="0" u="none" strike="noStrike">
                          <a:solidFill>
                            <a:srgbClr val="000000"/>
                          </a:solidFill>
                          <a:effectLst/>
                          <a:latin typeface="Calibri" panose="020F0502020204030204" pitchFamily="34" charset="0"/>
                        </a:rPr>
                        <a:t> </a:t>
                      </a:r>
                    </a:p>
                  </a:txBody>
                  <a:tcPr marL="3491" marR="3491" marT="3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8575" cap="flat" cmpd="sng" algn="ctr">
                      <a:solidFill>
                        <a:srgbClr val="3CB9C6"/>
                      </a:solidFill>
                      <a:prstDash val="solid"/>
                      <a:round/>
                      <a:headEnd type="none" w="med" len="med"/>
                      <a:tailEnd type="none" w="med" len="med"/>
                    </a:lnB>
                  </a:tcPr>
                </a:tc>
                <a:tc>
                  <a:txBody>
                    <a:bodyPr/>
                    <a:lstStyle/>
                    <a:p>
                      <a:pPr algn="ctr" fontAlgn="ctr"/>
                      <a:r>
                        <a:rPr lang="en-GB" sz="400" b="0" i="0" u="none" strike="noStrike">
                          <a:solidFill>
                            <a:srgbClr val="000000"/>
                          </a:solidFill>
                          <a:effectLst/>
                          <a:latin typeface="Calibri" panose="020F0502020204030204" pitchFamily="34" charset="0"/>
                        </a:rPr>
                        <a:t> </a:t>
                      </a:r>
                    </a:p>
                  </a:txBody>
                  <a:tcPr marL="3491" marR="3491" marT="3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8575" cap="flat" cmpd="sng" algn="ctr">
                      <a:solidFill>
                        <a:srgbClr val="3CB9C6"/>
                      </a:solidFill>
                      <a:prstDash val="solid"/>
                      <a:round/>
                      <a:headEnd type="none" w="med" len="med"/>
                      <a:tailEnd type="none" w="med" len="med"/>
                    </a:lnB>
                  </a:tcPr>
                </a:tc>
                <a:tc>
                  <a:txBody>
                    <a:bodyPr/>
                    <a:lstStyle/>
                    <a:p>
                      <a:pPr algn="ctr" fontAlgn="ctr"/>
                      <a:r>
                        <a:rPr lang="en-GB" sz="400" b="0" i="0" u="none" strike="noStrike" dirty="0">
                          <a:solidFill>
                            <a:srgbClr val="000000"/>
                          </a:solidFill>
                          <a:effectLst/>
                          <a:latin typeface="Calibri" panose="020F0502020204030204" pitchFamily="34" charset="0"/>
                        </a:rPr>
                        <a:t> </a:t>
                      </a:r>
                    </a:p>
                  </a:txBody>
                  <a:tcPr marL="3491" marR="3491" marT="3491" marB="0" anchor="ctr">
                    <a:lnL w="6350" cap="flat" cmpd="sng" algn="ctr">
                      <a:solidFill>
                        <a:srgbClr val="000000"/>
                      </a:solidFill>
                      <a:prstDash val="solid"/>
                      <a:round/>
                      <a:headEnd type="none" w="med" len="med"/>
                      <a:tailEnd type="none" w="med" len="med"/>
                    </a:lnL>
                    <a:lnR w="28575" cap="flat" cmpd="sng" algn="ctr">
                      <a:solidFill>
                        <a:srgbClr val="3CB9C6"/>
                      </a:solidFill>
                      <a:prstDash val="solid"/>
                      <a:round/>
                      <a:headEnd type="none" w="med" len="med"/>
                      <a:tailEnd type="none" w="med" len="med"/>
                    </a:lnR>
                    <a:lnT>
                      <a:noFill/>
                    </a:lnT>
                    <a:lnB w="28575" cap="flat" cmpd="sng" algn="ctr">
                      <a:solidFill>
                        <a:srgbClr val="3CB9C6"/>
                      </a:solidFill>
                      <a:prstDash val="solid"/>
                      <a:round/>
                      <a:headEnd type="none" w="med" len="med"/>
                      <a:tailEnd type="none" w="med" len="med"/>
                    </a:lnB>
                  </a:tcPr>
                </a:tc>
                <a:extLst>
                  <a:ext uri="{0D108BD9-81ED-4DB2-BD59-A6C34878D82A}">
                    <a16:rowId xmlns:a16="http://schemas.microsoft.com/office/drawing/2014/main" val="4046908598"/>
                  </a:ext>
                </a:extLst>
              </a:tr>
            </a:tbl>
          </a:graphicData>
        </a:graphic>
      </p:graphicFrame>
    </p:spTree>
    <p:extLst>
      <p:ext uri="{BB962C8B-B14F-4D97-AF65-F5344CB8AC3E}">
        <p14:creationId xmlns:p14="http://schemas.microsoft.com/office/powerpoint/2010/main" val="32652486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rgbClr val="3CB9C6"/>
        </a:solidFill>
      </a:spPr>
      <a:bodyPr vert="horz" wrap="square" lIns="0" tIns="40640" rIns="0" bIns="0" rtlCol="0">
        <a:spAutoFit/>
      </a:bodyPr>
      <a:lstStyle>
        <a:defPPr marL="67310" algn="l">
          <a:lnSpc>
            <a:spcPct val="100000"/>
          </a:lnSpc>
          <a:spcBef>
            <a:spcPts val="320"/>
          </a:spcBef>
          <a:defRPr sz="1000" dirty="0">
            <a:solidFill>
              <a:srgbClr val="FFFFFF"/>
            </a:solidFill>
            <a:latin typeface="Gill Sans MT"/>
            <a:cs typeface="Gill Sans MT"/>
          </a:defRPr>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2E2CE46ACBA040A60D745EA16B7FF7" ma:contentTypeVersion="17" ma:contentTypeDescription="Create a new document." ma:contentTypeScope="" ma:versionID="f7191f8343637422ddbb96c2190f7caa">
  <xsd:schema xmlns:xsd="http://www.w3.org/2001/XMLSchema" xmlns:xs="http://www.w3.org/2001/XMLSchema" xmlns:p="http://schemas.microsoft.com/office/2006/metadata/properties" xmlns:ns2="139da16a-24f3-46fb-837c-ee66a8f9e546" xmlns:ns3="be4ad2b6-a47a-4a39-bc4f-c5f302f0c1cd" targetNamespace="http://schemas.microsoft.com/office/2006/metadata/properties" ma:root="true" ma:fieldsID="802983f2b0d2ca61a82525062dee0a92" ns2:_="" ns3:_="">
    <xsd:import namespace="139da16a-24f3-46fb-837c-ee66a8f9e546"/>
    <xsd:import namespace="be4ad2b6-a47a-4a39-bc4f-c5f302f0c1c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DateTaken" minOccurs="0"/>
                <xsd:element ref="ns2:MediaServiceLocation"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9da16a-24f3-46fb-837c-ee66a8f9e5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bf2f534-9c3d-494b-83fb-768e807180cb"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4ad2b6-a47a-4a39-bc4f-c5f302f0c1c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58faf15-064b-4722-927e-7c5a25f7567a}" ma:internalName="TaxCatchAll" ma:showField="CatchAllData" ma:web="be4ad2b6-a47a-4a39-bc4f-c5f302f0c1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e4ad2b6-a47a-4a39-bc4f-c5f302f0c1cd" xsi:nil="true"/>
    <lcf76f155ced4ddcb4097134ff3c332f xmlns="139da16a-24f3-46fb-837c-ee66a8f9e546">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D30253A-38A4-455F-B5AA-7C0F63FD11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9da16a-24f3-46fb-837c-ee66a8f9e546"/>
    <ds:schemaRef ds:uri="be4ad2b6-a47a-4a39-bc4f-c5f302f0c1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AB95927-54DA-4334-89A8-ED5626055E3C}">
  <ds:schemaRefs>
    <ds:schemaRef ds:uri="http://schemas.microsoft.com/office/2006/metadata/properties"/>
    <ds:schemaRef ds:uri="http://schemas.microsoft.com/office/infopath/2007/PartnerControls"/>
    <ds:schemaRef ds:uri="be4ad2b6-a47a-4a39-bc4f-c5f302f0c1cd"/>
    <ds:schemaRef ds:uri="139da16a-24f3-46fb-837c-ee66a8f9e546"/>
  </ds:schemaRefs>
</ds:datastoreItem>
</file>

<file path=customXml/itemProps3.xml><?xml version="1.0" encoding="utf-8"?>
<ds:datastoreItem xmlns:ds="http://schemas.openxmlformats.org/officeDocument/2006/customXml" ds:itemID="{48290BB8-0F55-4A78-B56E-1964A6BCD75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1854</Words>
  <Application>Microsoft Office PowerPoint</Application>
  <PresentationFormat>Custom</PresentationFormat>
  <Paragraphs>503</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Gill Sans MT</vt:lpstr>
      <vt:lpstr>Lucida Sans</vt:lpstr>
      <vt:lpstr>Tahoma</vt:lpstr>
      <vt:lpstr>Office Theme</vt:lpstr>
      <vt:lpstr>Fact Sheet 2023/24</vt:lpstr>
      <vt:lpstr>CONTACT INFORMATION </vt:lpstr>
      <vt:lpstr>COURSES </vt:lpstr>
      <vt:lpstr>NOMINATION AND</vt:lpstr>
      <vt:lpstr>VISA APPLICATION PROCESS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Fact Sheet 2023/24</dc:title>
  <dc:creator>Riah.Hogan</dc:creator>
  <cp:lastModifiedBy>Riah.Hogan</cp:lastModifiedBy>
  <cp:revision>6</cp:revision>
  <dcterms:created xsi:type="dcterms:W3CDTF">2023-02-09T09:32:07Z</dcterms:created>
  <dcterms:modified xsi:type="dcterms:W3CDTF">2023-08-15T08:43:32Z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0x010100902E2CE46ACBA040A60D745EA16B7FF7</vt:lpwstr>
  </property>
  <property fmtid="{D5CDD505-2E9C-101B-9397-08002B2CF9AE}" pid="3" name="MediaServiceImageTags">
    <vt:lpwstr/>
  </property>
</Properties>
</file>