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5" r:id="rId3"/>
    <p:sldId id="266" r:id="rId4"/>
    <p:sldId id="263" r:id="rId5"/>
    <p:sldId id="267" r:id="rId6"/>
    <p:sldId id="268" r:id="rId7"/>
    <p:sldId id="269" r:id="rId8"/>
    <p:sldId id="270" r:id="rId9"/>
    <p:sldId id="271" r:id="rId10"/>
    <p:sldId id="257" r:id="rId11"/>
    <p:sldId id="259" r:id="rId12"/>
    <p:sldId id="262" r:id="rId13"/>
    <p:sldId id="264"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57525" autoAdjust="0"/>
  </p:normalViewPr>
  <p:slideViewPr>
    <p:cSldViewPr>
      <p:cViewPr varScale="1">
        <p:scale>
          <a:sx n="75" d="100"/>
          <a:sy n="75" d="100"/>
        </p:scale>
        <p:origin x="182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02A1A-39DB-447C-BF89-BE487342CAF3}" type="datetimeFigureOut">
              <a:rPr lang="en-GB" smtClean="0"/>
              <a:t>26/02/2019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66490E-55B9-4FEE-90CD-52C3A6829E66}" type="slidenum">
              <a:rPr lang="en-GB" smtClean="0"/>
              <a:t>‹#›</a:t>
            </a:fld>
            <a:endParaRPr lang="en-GB"/>
          </a:p>
        </p:txBody>
      </p:sp>
    </p:spTree>
    <p:extLst>
      <p:ext uri="{BB962C8B-B14F-4D97-AF65-F5344CB8AC3E}">
        <p14:creationId xmlns:p14="http://schemas.microsoft.com/office/powerpoint/2010/main" val="1081639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8C66490E-55B9-4FEE-90CD-52C3A6829E66}" type="slidenum">
              <a:rPr lang="en-GB" smtClean="0"/>
              <a:t>1</a:t>
            </a:fld>
            <a:endParaRPr lang="en-GB"/>
          </a:p>
        </p:txBody>
      </p:sp>
    </p:spTree>
    <p:extLst>
      <p:ext uri="{BB962C8B-B14F-4D97-AF65-F5344CB8AC3E}">
        <p14:creationId xmlns:p14="http://schemas.microsoft.com/office/powerpoint/2010/main" val="6611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https://www.ul.ie/artsoc/content/fyp</a:t>
            </a:r>
          </a:p>
        </p:txBody>
      </p:sp>
      <p:sp>
        <p:nvSpPr>
          <p:cNvPr id="4" name="Slide Number Placeholder 3"/>
          <p:cNvSpPr>
            <a:spLocks noGrp="1"/>
          </p:cNvSpPr>
          <p:nvPr>
            <p:ph type="sldNum" sz="quarter" idx="5"/>
          </p:nvPr>
        </p:nvSpPr>
        <p:spPr/>
        <p:txBody>
          <a:bodyPr/>
          <a:lstStyle/>
          <a:p>
            <a:fld id="{8C66490E-55B9-4FEE-90CD-52C3A6829E66}" type="slidenum">
              <a:rPr lang="en-GB" smtClean="0"/>
              <a:t>4</a:t>
            </a:fld>
            <a:endParaRPr lang="en-GB"/>
          </a:p>
        </p:txBody>
      </p:sp>
    </p:spTree>
    <p:extLst>
      <p:ext uri="{BB962C8B-B14F-4D97-AF65-F5344CB8AC3E}">
        <p14:creationId xmlns:p14="http://schemas.microsoft.com/office/powerpoint/2010/main" val="3914699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structure of the research brief</a:t>
            </a:r>
          </a:p>
          <a:p>
            <a:endParaRPr lang="en-IE" dirty="0"/>
          </a:p>
          <a:p>
            <a:r>
              <a:rPr lang="en-IE" dirty="0"/>
              <a:t>Your research brief should contain the following five elements: </a:t>
            </a:r>
          </a:p>
          <a:p>
            <a:endParaRPr lang="en-IE" dirty="0"/>
          </a:p>
          <a:p>
            <a:r>
              <a:rPr lang="en-IE" b="1" dirty="0"/>
              <a:t>Background</a:t>
            </a:r>
            <a:r>
              <a:rPr lang="en-IE" dirty="0"/>
              <a:t>: What do we know about the topic in general, and what brought</a:t>
            </a:r>
            <a:r>
              <a:rPr lang="en-IE" baseline="0" dirty="0"/>
              <a:t> the attention of those interested in the topic to be interested in the problem you wish to address?</a:t>
            </a:r>
            <a:endParaRPr lang="en-IE" dirty="0"/>
          </a:p>
          <a:p>
            <a:r>
              <a:rPr lang="en-IE" b="1" dirty="0"/>
              <a:t>Research objectives: </a:t>
            </a:r>
            <a:r>
              <a:rPr lang="en-IE" dirty="0"/>
              <a:t>What question do you</a:t>
            </a:r>
            <a:r>
              <a:rPr lang="en-IE" baseline="0" dirty="0"/>
              <a:t> want to answer</a:t>
            </a:r>
            <a:r>
              <a:rPr lang="en-IE" dirty="0"/>
              <a:t>? What do you need to know in order to answer it? Is it possible to know that</a:t>
            </a:r>
            <a:r>
              <a:rPr lang="en-IE" baseline="0" dirty="0"/>
              <a:t> thing that you need to know? If not, what can you know and how much of your question can you answer, given what you can know? How are you going to come to know what you can know?</a:t>
            </a:r>
            <a:endParaRPr lang="en-IE" dirty="0"/>
          </a:p>
          <a:p>
            <a:r>
              <a:rPr lang="en-IE" dirty="0"/>
              <a:t>Select a target market within each of these countries to focus your research and marketing efforts on </a:t>
            </a:r>
          </a:p>
          <a:p>
            <a:r>
              <a:rPr lang="en-IE" b="1" dirty="0"/>
              <a:t>Research methodology: </a:t>
            </a:r>
            <a:r>
              <a:rPr lang="en-IE" dirty="0"/>
              <a:t>What do you need to know? IN</a:t>
            </a:r>
            <a:r>
              <a:rPr lang="en-IE" baseline="0" dirty="0"/>
              <a:t> what way can you come to know it? What method will you use to get information and what methods will you use to analyse information. </a:t>
            </a:r>
          </a:p>
          <a:p>
            <a:r>
              <a:rPr lang="en-IE" b="1" dirty="0"/>
              <a:t>Research schedule: </a:t>
            </a:r>
            <a:r>
              <a:rPr lang="en-IE" dirty="0"/>
              <a:t>The research schedule should indicate how long this research will take to complete and when the various outputs of the research can be expected. </a:t>
            </a:r>
          </a:p>
          <a:p>
            <a:r>
              <a:rPr lang="en-IE" b="1" dirty="0"/>
              <a:t>Conclusion: </a:t>
            </a:r>
            <a:r>
              <a:rPr lang="en-IE" dirty="0"/>
              <a:t>The brief will end with a conclusion, summarising the purpose of the research and indicating that all of the outcomes generated by this brief will be compiled into a</a:t>
            </a:r>
            <a:r>
              <a:rPr lang="en-IE" baseline="0" dirty="0"/>
              <a:t> final year project report.</a:t>
            </a:r>
            <a:endParaRPr lang="en-IE" dirty="0"/>
          </a:p>
          <a:p>
            <a:endParaRPr lang="en-IE" dirty="0"/>
          </a:p>
          <a:p>
            <a:endParaRPr lang="en-GB" dirty="0"/>
          </a:p>
        </p:txBody>
      </p:sp>
      <p:sp>
        <p:nvSpPr>
          <p:cNvPr id="4" name="Slide Number Placeholder 3"/>
          <p:cNvSpPr>
            <a:spLocks noGrp="1"/>
          </p:cNvSpPr>
          <p:nvPr>
            <p:ph type="sldNum" sz="quarter" idx="10"/>
          </p:nvPr>
        </p:nvSpPr>
        <p:spPr/>
        <p:txBody>
          <a:bodyPr/>
          <a:lstStyle/>
          <a:p>
            <a:fld id="{8C66490E-55B9-4FEE-90CD-52C3A6829E66}" type="slidenum">
              <a:rPr lang="en-GB" smtClean="0"/>
              <a:t>11</a:t>
            </a:fld>
            <a:endParaRPr lang="en-GB"/>
          </a:p>
        </p:txBody>
      </p:sp>
    </p:spTree>
    <p:extLst>
      <p:ext uri="{BB962C8B-B14F-4D97-AF65-F5344CB8AC3E}">
        <p14:creationId xmlns:p14="http://schemas.microsoft.com/office/powerpoint/2010/main" val="651627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685817" indent="-263776" eaLnBrk="0" hangingPunct="0">
              <a:defRPr>
                <a:solidFill>
                  <a:schemeClr val="tx1"/>
                </a:solidFill>
                <a:latin typeface="Verdana" pitchFamily="34" charset="0"/>
              </a:defRPr>
            </a:lvl2pPr>
            <a:lvl3pPr marL="1055103" indent="-211021" eaLnBrk="0" hangingPunct="0">
              <a:defRPr>
                <a:solidFill>
                  <a:schemeClr val="tx1"/>
                </a:solidFill>
                <a:latin typeface="Verdana" pitchFamily="34" charset="0"/>
              </a:defRPr>
            </a:lvl3pPr>
            <a:lvl4pPr marL="1477145" indent="-211021" eaLnBrk="0" hangingPunct="0">
              <a:defRPr>
                <a:solidFill>
                  <a:schemeClr val="tx1"/>
                </a:solidFill>
                <a:latin typeface="Verdana" pitchFamily="34" charset="0"/>
              </a:defRPr>
            </a:lvl4pPr>
            <a:lvl5pPr marL="1899186" indent="-211021" eaLnBrk="0" hangingPunct="0">
              <a:defRPr>
                <a:solidFill>
                  <a:schemeClr val="tx1"/>
                </a:solidFill>
                <a:latin typeface="Verdana" pitchFamily="34" charset="0"/>
              </a:defRPr>
            </a:lvl5pPr>
            <a:lvl6pPr marL="2321227" indent="-211021" eaLnBrk="0" fontAlgn="base" hangingPunct="0">
              <a:spcBef>
                <a:spcPct val="0"/>
              </a:spcBef>
              <a:spcAft>
                <a:spcPct val="0"/>
              </a:spcAft>
              <a:defRPr>
                <a:solidFill>
                  <a:schemeClr val="tx1"/>
                </a:solidFill>
                <a:latin typeface="Verdana" pitchFamily="34" charset="0"/>
              </a:defRPr>
            </a:lvl6pPr>
            <a:lvl7pPr marL="2743269" indent="-211021" eaLnBrk="0" fontAlgn="base" hangingPunct="0">
              <a:spcBef>
                <a:spcPct val="0"/>
              </a:spcBef>
              <a:spcAft>
                <a:spcPct val="0"/>
              </a:spcAft>
              <a:defRPr>
                <a:solidFill>
                  <a:schemeClr val="tx1"/>
                </a:solidFill>
                <a:latin typeface="Verdana" pitchFamily="34" charset="0"/>
              </a:defRPr>
            </a:lvl7pPr>
            <a:lvl8pPr marL="3165310" indent="-211021" eaLnBrk="0" fontAlgn="base" hangingPunct="0">
              <a:spcBef>
                <a:spcPct val="0"/>
              </a:spcBef>
              <a:spcAft>
                <a:spcPct val="0"/>
              </a:spcAft>
              <a:defRPr>
                <a:solidFill>
                  <a:schemeClr val="tx1"/>
                </a:solidFill>
                <a:latin typeface="Verdana" pitchFamily="34" charset="0"/>
              </a:defRPr>
            </a:lvl8pPr>
            <a:lvl9pPr marL="3587351" indent="-211021" eaLnBrk="0" fontAlgn="base" hangingPunct="0">
              <a:spcBef>
                <a:spcPct val="0"/>
              </a:spcBef>
              <a:spcAft>
                <a:spcPct val="0"/>
              </a:spcAft>
              <a:defRPr>
                <a:solidFill>
                  <a:schemeClr val="tx1"/>
                </a:solidFill>
                <a:latin typeface="Verdana" pitchFamily="34" charset="0"/>
              </a:defRPr>
            </a:lvl9pPr>
          </a:lstStyle>
          <a:p>
            <a:pPr eaLnBrk="1" hangingPunct="1"/>
            <a:fld id="{B5907913-39CC-4159-9C29-9FF22CBDCB61}" type="slidenum">
              <a:rPr lang="en-GB" smtClean="0">
                <a:latin typeface="Arial" charset="0"/>
              </a:rPr>
              <a:pPr eaLnBrk="1" hangingPunct="1"/>
              <a:t>24</a:t>
            </a:fld>
            <a:endParaRPr lang="en-GB">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What do you know about this</a:t>
            </a:r>
            <a:r>
              <a:rPr lang="en-US" baseline="0" dirty="0"/>
              <a:t> area/topic? Who talks about it? And what kinds of problems are associated with it?</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685817" indent="-263776" eaLnBrk="0" hangingPunct="0">
              <a:defRPr>
                <a:solidFill>
                  <a:schemeClr val="tx1"/>
                </a:solidFill>
                <a:latin typeface="Verdana" pitchFamily="34" charset="0"/>
              </a:defRPr>
            </a:lvl2pPr>
            <a:lvl3pPr marL="1055103" indent="-211021" eaLnBrk="0" hangingPunct="0">
              <a:defRPr>
                <a:solidFill>
                  <a:schemeClr val="tx1"/>
                </a:solidFill>
                <a:latin typeface="Verdana" pitchFamily="34" charset="0"/>
              </a:defRPr>
            </a:lvl3pPr>
            <a:lvl4pPr marL="1477145" indent="-211021" eaLnBrk="0" hangingPunct="0">
              <a:defRPr>
                <a:solidFill>
                  <a:schemeClr val="tx1"/>
                </a:solidFill>
                <a:latin typeface="Verdana" pitchFamily="34" charset="0"/>
              </a:defRPr>
            </a:lvl4pPr>
            <a:lvl5pPr marL="1899186" indent="-211021" eaLnBrk="0" hangingPunct="0">
              <a:defRPr>
                <a:solidFill>
                  <a:schemeClr val="tx1"/>
                </a:solidFill>
                <a:latin typeface="Verdana" pitchFamily="34" charset="0"/>
              </a:defRPr>
            </a:lvl5pPr>
            <a:lvl6pPr marL="2321227" indent="-211021" eaLnBrk="0" fontAlgn="base" hangingPunct="0">
              <a:spcBef>
                <a:spcPct val="0"/>
              </a:spcBef>
              <a:spcAft>
                <a:spcPct val="0"/>
              </a:spcAft>
              <a:defRPr>
                <a:solidFill>
                  <a:schemeClr val="tx1"/>
                </a:solidFill>
                <a:latin typeface="Verdana" pitchFamily="34" charset="0"/>
              </a:defRPr>
            </a:lvl6pPr>
            <a:lvl7pPr marL="2743269" indent="-211021" eaLnBrk="0" fontAlgn="base" hangingPunct="0">
              <a:spcBef>
                <a:spcPct val="0"/>
              </a:spcBef>
              <a:spcAft>
                <a:spcPct val="0"/>
              </a:spcAft>
              <a:defRPr>
                <a:solidFill>
                  <a:schemeClr val="tx1"/>
                </a:solidFill>
                <a:latin typeface="Verdana" pitchFamily="34" charset="0"/>
              </a:defRPr>
            </a:lvl7pPr>
            <a:lvl8pPr marL="3165310" indent="-211021" eaLnBrk="0" fontAlgn="base" hangingPunct="0">
              <a:spcBef>
                <a:spcPct val="0"/>
              </a:spcBef>
              <a:spcAft>
                <a:spcPct val="0"/>
              </a:spcAft>
              <a:defRPr>
                <a:solidFill>
                  <a:schemeClr val="tx1"/>
                </a:solidFill>
                <a:latin typeface="Verdana" pitchFamily="34" charset="0"/>
              </a:defRPr>
            </a:lvl8pPr>
            <a:lvl9pPr marL="3587351" indent="-211021" eaLnBrk="0" fontAlgn="base" hangingPunct="0">
              <a:spcBef>
                <a:spcPct val="0"/>
              </a:spcBef>
              <a:spcAft>
                <a:spcPct val="0"/>
              </a:spcAft>
              <a:defRPr>
                <a:solidFill>
                  <a:schemeClr val="tx1"/>
                </a:solidFill>
                <a:latin typeface="Verdana" pitchFamily="34" charset="0"/>
              </a:defRPr>
            </a:lvl9pPr>
          </a:lstStyle>
          <a:p>
            <a:pPr eaLnBrk="1" hangingPunct="1"/>
            <a:fld id="{B0784013-6131-4BD8-8655-97C6E85C9466}" type="slidenum">
              <a:rPr lang="en-GB" smtClean="0">
                <a:latin typeface="Arial" charset="0"/>
              </a:rPr>
              <a:pPr eaLnBrk="1" hangingPunct="1"/>
              <a:t>25</a:t>
            </a:fld>
            <a:endParaRPr lang="en-GB">
              <a:latin typeface="Arial" charset="0"/>
            </a:endParaRPr>
          </a:p>
        </p:txBody>
      </p:sp>
      <p:sp>
        <p:nvSpPr>
          <p:cNvPr id="69635" name="Rectangle 2"/>
          <p:cNvSpPr>
            <a:spLocks noGrp="1" noRot="1" noChangeAspect="1" noChangeArrowheads="1" noTextEdit="1"/>
          </p:cNvSpPr>
          <p:nvPr>
            <p:ph type="sldImg"/>
          </p:nvPr>
        </p:nvSpPr>
        <p:spPr>
          <a:xfrm>
            <a:off x="1144588" y="685800"/>
            <a:ext cx="4572000" cy="3429000"/>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300"/>
              <a:t>Early: to establish direction/focus</a:t>
            </a:r>
          </a:p>
          <a:p>
            <a:pPr eaLnBrk="1" hangingPunct="1"/>
            <a:r>
              <a:rPr lang="en-US" sz="1300"/>
              <a:t>Associate your project with the literature</a:t>
            </a:r>
          </a:p>
          <a:p>
            <a:pPr eaLnBrk="1" hangingPunct="1"/>
            <a:r>
              <a:rPr lang="en-US" sz="1300"/>
              <a:t>Distinguish your project from the literature</a:t>
            </a:r>
          </a:p>
          <a:p>
            <a:pPr eaLnBrk="1" hangingPunct="1"/>
            <a:r>
              <a:rPr lang="en-US" sz="1300"/>
              <a:t>Build on research question/hypothesis</a:t>
            </a:r>
          </a:p>
          <a:p>
            <a:pPr eaLnBrk="1" hangingPunct="1"/>
            <a:r>
              <a:rPr lang="en-US" sz="1300"/>
              <a:t>Focus reading/thinking</a:t>
            </a:r>
          </a:p>
          <a:p>
            <a:pPr eaLnBrk="1" hangingPunct="1"/>
            <a:r>
              <a:rPr lang="en-US" sz="1300"/>
              <a:t>Manageable writing task: 325 words</a:t>
            </a:r>
          </a:p>
          <a:p>
            <a:pPr eaLnBrk="1" hangingPunct="1"/>
            <a:r>
              <a:rPr lang="en-US" sz="1300"/>
              <a:t>To develop thinking about your thesis thesis?</a:t>
            </a:r>
          </a:p>
          <a:p>
            <a:pPr eaLnBrk="1" hangingPunct="1"/>
            <a:r>
              <a:rPr lang="en-US" sz="1300"/>
              <a:t>Late: to focus thinking as you draft conclusion and revise your introduction</a:t>
            </a:r>
          </a:p>
          <a:p>
            <a:pPr algn="r" eaLnBrk="1" hangingPunct="1"/>
            <a:r>
              <a:rPr lang="en-US" sz="1300"/>
              <a:t>(Murray, 2006: 105)</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FBF9CE-E5FC-4407-A778-542824A2AAEE}" type="datetimeFigureOut">
              <a:rPr lang="en-GB" smtClean="0"/>
              <a:t>26/02/2019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4034637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FBF9CE-E5FC-4407-A778-542824A2AAEE}" type="datetimeFigureOut">
              <a:rPr lang="en-GB" smtClean="0"/>
              <a:t>26/02/2019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366889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FBF9CE-E5FC-4407-A778-542824A2AAEE}" type="datetimeFigureOut">
              <a:rPr lang="en-GB" smtClean="0"/>
              <a:t>26/02/2019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687973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FBF9CE-E5FC-4407-A778-542824A2AAEE}" type="datetimeFigureOut">
              <a:rPr lang="en-GB" smtClean="0"/>
              <a:t>26/02/2019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1482348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FBF9CE-E5FC-4407-A778-542824A2AAEE}" type="datetimeFigureOut">
              <a:rPr lang="en-GB" smtClean="0"/>
              <a:t>26/02/2019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1116549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FBF9CE-E5FC-4407-A778-542824A2AAEE}" type="datetimeFigureOut">
              <a:rPr lang="en-GB" smtClean="0"/>
              <a:t>26/02/2019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514337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FBF9CE-E5FC-4407-A778-542824A2AAEE}" type="datetimeFigureOut">
              <a:rPr lang="en-GB" smtClean="0"/>
              <a:t>26/02/2019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264876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FBF9CE-E5FC-4407-A778-542824A2AAEE}" type="datetimeFigureOut">
              <a:rPr lang="en-GB" smtClean="0"/>
              <a:t>26/02/2019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1183979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FBF9CE-E5FC-4407-A778-542824A2AAEE}" type="datetimeFigureOut">
              <a:rPr lang="en-GB" smtClean="0"/>
              <a:t>26/02/2019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249754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FBF9CE-E5FC-4407-A778-542824A2AAEE}" type="datetimeFigureOut">
              <a:rPr lang="en-GB" smtClean="0"/>
              <a:t>26/02/2019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171511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FBF9CE-E5FC-4407-A778-542824A2AAEE}" type="datetimeFigureOut">
              <a:rPr lang="en-GB" smtClean="0"/>
              <a:t>26/02/2019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EEA615-A3C6-45FA-8099-F2338510D0B8}" type="slidenum">
              <a:rPr lang="en-GB" smtClean="0"/>
              <a:t>‹#›</a:t>
            </a:fld>
            <a:endParaRPr lang="en-GB"/>
          </a:p>
        </p:txBody>
      </p:sp>
    </p:spTree>
    <p:extLst>
      <p:ext uri="{BB962C8B-B14F-4D97-AF65-F5344CB8AC3E}">
        <p14:creationId xmlns:p14="http://schemas.microsoft.com/office/powerpoint/2010/main" val="3162843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FBF9CE-E5FC-4407-A778-542824A2AAEE}" type="datetimeFigureOut">
              <a:rPr lang="en-GB" smtClean="0"/>
              <a:t>26/02/2019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EA615-A3C6-45FA-8099-F2338510D0B8}" type="slidenum">
              <a:rPr lang="en-GB" smtClean="0"/>
              <a:t>‹#›</a:t>
            </a:fld>
            <a:endParaRPr lang="en-GB"/>
          </a:p>
        </p:txBody>
      </p:sp>
    </p:spTree>
    <p:extLst>
      <p:ext uri="{BB962C8B-B14F-4D97-AF65-F5344CB8AC3E}">
        <p14:creationId xmlns:p14="http://schemas.microsoft.com/office/powerpoint/2010/main" val="1051005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l.ie/rw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witter.com/coolcatteacher/status/72403795836658073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uefap.com/index.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ul.ie/artsoc/content/fy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FYP Research: Defining a Project</a:t>
            </a:r>
          </a:p>
        </p:txBody>
      </p:sp>
      <p:sp>
        <p:nvSpPr>
          <p:cNvPr id="3" name="Subtitle 2"/>
          <p:cNvSpPr>
            <a:spLocks noGrp="1"/>
          </p:cNvSpPr>
          <p:nvPr>
            <p:ph type="subTitle" idx="1"/>
          </p:nvPr>
        </p:nvSpPr>
        <p:spPr/>
        <p:txBody>
          <a:bodyPr>
            <a:normAutofit fontScale="92500" lnSpcReduction="20000"/>
          </a:bodyPr>
          <a:lstStyle/>
          <a:p>
            <a:r>
              <a:rPr lang="en-GB" dirty="0"/>
              <a:t>Lawrence Cleary &amp; </a:t>
            </a:r>
            <a:r>
              <a:rPr lang="en-GB" dirty="0" err="1"/>
              <a:t>Íde</a:t>
            </a:r>
            <a:r>
              <a:rPr lang="en-GB" dirty="0"/>
              <a:t> O’Sullivan</a:t>
            </a:r>
          </a:p>
          <a:p>
            <a:r>
              <a:rPr lang="en-GB" dirty="0"/>
              <a:t>Co-Directors, Regional Writing Centre, UL</a:t>
            </a:r>
          </a:p>
          <a:p>
            <a:r>
              <a:rPr lang="en-GB" dirty="0">
                <a:hlinkClick r:id="rId3"/>
              </a:rPr>
              <a:t>www.ul.ie/rwc</a:t>
            </a:r>
            <a:r>
              <a:rPr lang="en-GB" dirty="0"/>
              <a:t> </a:t>
            </a:r>
          </a:p>
        </p:txBody>
      </p:sp>
    </p:spTree>
    <p:extLst>
      <p:ext uri="{BB962C8B-B14F-4D97-AF65-F5344CB8AC3E}">
        <p14:creationId xmlns:p14="http://schemas.microsoft.com/office/powerpoint/2010/main" val="2976059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IE" dirty="0"/>
              <a:t>The Research Brief (Week 9)</a:t>
            </a:r>
          </a:p>
        </p:txBody>
      </p:sp>
      <p:sp>
        <p:nvSpPr>
          <p:cNvPr id="27651" name="Content Placeholder 2"/>
          <p:cNvSpPr>
            <a:spLocks noGrp="1"/>
          </p:cNvSpPr>
          <p:nvPr>
            <p:ph idx="1"/>
          </p:nvPr>
        </p:nvSpPr>
        <p:spPr/>
        <p:txBody>
          <a:bodyPr>
            <a:normAutofit fontScale="85000" lnSpcReduction="10000"/>
          </a:bodyPr>
          <a:lstStyle/>
          <a:p>
            <a:pPr marL="0" indent="0">
              <a:buNone/>
            </a:pPr>
            <a:r>
              <a:rPr lang="en-IE" dirty="0"/>
              <a:t>“The process of selection of a project title, submission of a project brief and of a progress report shall occur in the third year of the undergraduate programme….</a:t>
            </a:r>
            <a:r>
              <a:rPr lang="en-GB" dirty="0"/>
              <a:t>The research brief shall include a resume of the subject matter and scope of the project, a review of sources, an outline of the methodology to be employed, a forecast of any anticipated difficulties and a core bibliography. A Project Title which is unsupported by a Research Brief is incomplete and shall not be accepted for submission. Students should receive a receipt on submission of work.” </a:t>
            </a:r>
          </a:p>
          <a:p>
            <a:pPr algn="r">
              <a:buFont typeface="Wingdings" pitchFamily="2" charset="2"/>
              <a:buNone/>
            </a:pPr>
            <a:r>
              <a:rPr lang="en-GB" dirty="0"/>
              <a:t>(AHSS FYP Booklet)</a:t>
            </a:r>
          </a:p>
        </p:txBody>
      </p:sp>
      <p:sp>
        <p:nvSpPr>
          <p:cNvPr id="2765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GB"/>
              <a:t>Regional Writing Centre</a:t>
            </a:r>
          </a:p>
        </p:txBody>
      </p:sp>
      <p:sp>
        <p:nvSpPr>
          <p:cNvPr id="276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68B97D7A-1010-4ACF-B786-3A63135146F6}" type="slidenum">
              <a:rPr lang="en-GB" smtClean="0"/>
              <a:pPr eaLnBrk="1" hangingPunct="1"/>
              <a:t>10</a:t>
            </a:fld>
            <a:endParaRPr lang="en-GB"/>
          </a:p>
        </p:txBody>
      </p:sp>
    </p:spTree>
    <p:extLst>
      <p:ext uri="{BB962C8B-B14F-4D97-AF65-F5344CB8AC3E}">
        <p14:creationId xmlns:p14="http://schemas.microsoft.com/office/powerpoint/2010/main" val="3679985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GB"/>
              <a:t>Regional Writing Centre</a:t>
            </a:r>
          </a:p>
        </p:txBody>
      </p:sp>
      <p:sp>
        <p:nvSpPr>
          <p:cNvPr id="296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fld id="{2B50B4C3-A907-49EC-B6FA-08DFB54359F6}" type="slidenum">
              <a:rPr lang="en-GB" smtClean="0"/>
              <a:pPr eaLnBrk="1" hangingPunct="1"/>
              <a:t>11</a:t>
            </a:fld>
            <a:endParaRPr lang="en-GB"/>
          </a:p>
        </p:txBody>
      </p:sp>
      <p:sp>
        <p:nvSpPr>
          <p:cNvPr id="29700" name="Rectangle 2"/>
          <p:cNvSpPr>
            <a:spLocks noGrp="1" noChangeArrowheads="1"/>
          </p:cNvSpPr>
          <p:nvPr>
            <p:ph type="title"/>
          </p:nvPr>
        </p:nvSpPr>
        <p:spPr/>
        <p:txBody>
          <a:bodyPr/>
          <a:lstStyle/>
          <a:p>
            <a:pPr eaLnBrk="1" hangingPunct="1"/>
            <a:r>
              <a:rPr lang="en-IE" dirty="0"/>
              <a:t>Research Brief (Week 9)</a:t>
            </a:r>
            <a:endParaRPr lang="en-GB" dirty="0"/>
          </a:p>
        </p:txBody>
      </p:sp>
      <p:sp>
        <p:nvSpPr>
          <p:cNvPr id="29701" name="Rectangle 3"/>
          <p:cNvSpPr>
            <a:spLocks noGrp="1" noChangeArrowheads="1"/>
          </p:cNvSpPr>
          <p:nvPr>
            <p:ph type="body" idx="1"/>
          </p:nvPr>
        </p:nvSpPr>
        <p:spPr/>
        <p:txBody>
          <a:bodyPr/>
          <a:lstStyle/>
          <a:p>
            <a:pPr eaLnBrk="1" hangingPunct="1"/>
            <a:r>
              <a:rPr lang="en-IE" dirty="0"/>
              <a:t>Important considerations?</a:t>
            </a:r>
          </a:p>
          <a:p>
            <a:pPr lvl="1" eaLnBrk="1" hangingPunct="1"/>
            <a:r>
              <a:rPr lang="en-IE" dirty="0"/>
              <a:t>Project title</a:t>
            </a:r>
          </a:p>
          <a:p>
            <a:pPr lvl="1" eaLnBrk="1" hangingPunct="1"/>
            <a:r>
              <a:rPr lang="en-IE" dirty="0"/>
              <a:t>Background: resumé of the subject matter (the problem) and the scope</a:t>
            </a:r>
          </a:p>
          <a:p>
            <a:pPr lvl="1" eaLnBrk="1" hangingPunct="1"/>
            <a:r>
              <a:rPr lang="en-IE" dirty="0"/>
              <a:t>Research question, aims &amp; objectives</a:t>
            </a:r>
          </a:p>
          <a:p>
            <a:pPr lvl="1" eaLnBrk="1" hangingPunct="1"/>
            <a:r>
              <a:rPr lang="en-IE" dirty="0"/>
              <a:t>Methodology</a:t>
            </a:r>
          </a:p>
          <a:p>
            <a:pPr lvl="1" eaLnBrk="1" hangingPunct="1"/>
            <a:r>
              <a:rPr lang="en-IE" dirty="0"/>
              <a:t>Anticipated difficulties</a:t>
            </a:r>
          </a:p>
          <a:p>
            <a:pPr lvl="1" eaLnBrk="1" hangingPunct="1"/>
            <a:r>
              <a:rPr lang="en-IE" dirty="0"/>
              <a:t>Initial bibliography</a:t>
            </a:r>
            <a:endParaRPr lang="en-GB" dirty="0"/>
          </a:p>
        </p:txBody>
      </p:sp>
    </p:spTree>
    <p:extLst>
      <p:ext uri="{BB962C8B-B14F-4D97-AF65-F5344CB8AC3E}">
        <p14:creationId xmlns:p14="http://schemas.microsoft.com/office/powerpoint/2010/main" val="268074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Submission of title and brief</a:t>
            </a:r>
          </a:p>
        </p:txBody>
      </p:sp>
      <p:sp>
        <p:nvSpPr>
          <p:cNvPr id="3" name="Content Placeholder 2"/>
          <p:cNvSpPr>
            <a:spLocks noGrp="1"/>
          </p:cNvSpPr>
          <p:nvPr>
            <p:ph idx="1"/>
          </p:nvPr>
        </p:nvSpPr>
        <p:spPr/>
        <p:txBody>
          <a:bodyPr/>
          <a:lstStyle/>
          <a:p>
            <a:r>
              <a:rPr lang="en-IE" dirty="0"/>
              <a:t>YR3 SS WK 6 Student, with the signed consent of supervisor, submits project title and a 500 word research brief to departmental office of the relevant Course Director. </a:t>
            </a:r>
          </a:p>
          <a:p>
            <a:r>
              <a:rPr lang="en-IE" dirty="0"/>
              <a:t>What is Project Title are you contemplating or have you selected?</a:t>
            </a:r>
            <a:endParaRPr lang="en-GB" dirty="0"/>
          </a:p>
        </p:txBody>
      </p:sp>
    </p:spTree>
    <p:extLst>
      <p:ext uri="{BB962C8B-B14F-4D97-AF65-F5344CB8AC3E}">
        <p14:creationId xmlns:p14="http://schemas.microsoft.com/office/powerpoint/2010/main" val="181353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E3616-08EE-4AD3-A301-2E0E78FD6172}"/>
              </a:ext>
            </a:extLst>
          </p:cNvPr>
          <p:cNvSpPr>
            <a:spLocks noGrp="1"/>
          </p:cNvSpPr>
          <p:nvPr>
            <p:ph type="title"/>
          </p:nvPr>
        </p:nvSpPr>
        <p:spPr/>
        <p:txBody>
          <a:bodyPr>
            <a:normAutofit/>
          </a:bodyPr>
          <a:lstStyle/>
          <a:p>
            <a:r>
              <a:rPr lang="en-GB" b="1" dirty="0"/>
              <a:t>The Research Proposal (Week 13)</a:t>
            </a:r>
            <a:endParaRPr lang="en-IE" dirty="0"/>
          </a:p>
        </p:txBody>
      </p:sp>
      <p:sp>
        <p:nvSpPr>
          <p:cNvPr id="3" name="Content Placeholder 2">
            <a:extLst>
              <a:ext uri="{FF2B5EF4-FFF2-40B4-BE49-F238E27FC236}">
                <a16:creationId xmlns:a16="http://schemas.microsoft.com/office/drawing/2014/main" id="{18C5F466-6330-4E32-B006-FB8FD81A3036}"/>
              </a:ext>
            </a:extLst>
          </p:cNvPr>
          <p:cNvSpPr>
            <a:spLocks noGrp="1"/>
          </p:cNvSpPr>
          <p:nvPr>
            <p:ph sz="half" idx="1"/>
          </p:nvPr>
        </p:nvSpPr>
        <p:spPr/>
        <p:txBody>
          <a:bodyPr>
            <a:normAutofit fontScale="92500" lnSpcReduction="10000"/>
          </a:bodyPr>
          <a:lstStyle/>
          <a:p>
            <a:r>
              <a:rPr lang="en-GB" b="1" dirty="0"/>
              <a:t>Should be approximately 2,000 words and </a:t>
            </a:r>
            <a:r>
              <a:rPr lang="en-GB" dirty="0"/>
              <a:t>should include the following information:</a:t>
            </a:r>
            <a:endParaRPr lang="en-IE" dirty="0"/>
          </a:p>
          <a:p>
            <a:r>
              <a:rPr lang="en-GB" dirty="0"/>
              <a:t>Title</a:t>
            </a:r>
            <a:endParaRPr lang="en-IE" dirty="0"/>
          </a:p>
          <a:p>
            <a:r>
              <a:rPr lang="en-GB" dirty="0"/>
              <a:t>Name of supervisor</a:t>
            </a:r>
            <a:endParaRPr lang="en-IE" dirty="0"/>
          </a:p>
          <a:p>
            <a:r>
              <a:rPr lang="en-GB" dirty="0"/>
              <a:t>General area of research</a:t>
            </a:r>
            <a:endParaRPr lang="en-IE" dirty="0"/>
          </a:p>
          <a:p>
            <a:r>
              <a:rPr lang="en-GB" dirty="0"/>
              <a:t>Research Question</a:t>
            </a:r>
            <a:endParaRPr lang="en-IE" dirty="0"/>
          </a:p>
          <a:p>
            <a:r>
              <a:rPr lang="en-GB" dirty="0"/>
              <a:t>Hypothesis/Claim (where applicable)</a:t>
            </a:r>
            <a:br>
              <a:rPr lang="en-GB" dirty="0"/>
            </a:br>
            <a:endParaRPr lang="en-IE" dirty="0"/>
          </a:p>
        </p:txBody>
      </p:sp>
      <p:sp>
        <p:nvSpPr>
          <p:cNvPr id="4" name="Content Placeholder 3">
            <a:extLst>
              <a:ext uri="{FF2B5EF4-FFF2-40B4-BE49-F238E27FC236}">
                <a16:creationId xmlns:a16="http://schemas.microsoft.com/office/drawing/2014/main" id="{9DEFAA97-D1DD-4A29-90C3-3A01052D0CC7}"/>
              </a:ext>
            </a:extLst>
          </p:cNvPr>
          <p:cNvSpPr>
            <a:spLocks noGrp="1"/>
          </p:cNvSpPr>
          <p:nvPr>
            <p:ph sz="half" idx="2"/>
          </p:nvPr>
        </p:nvSpPr>
        <p:spPr/>
        <p:txBody>
          <a:bodyPr>
            <a:normAutofit fontScale="92500" lnSpcReduction="10000"/>
          </a:bodyPr>
          <a:lstStyle/>
          <a:p>
            <a:r>
              <a:rPr lang="en-GB" dirty="0"/>
              <a:t>Brief literature review</a:t>
            </a:r>
          </a:p>
          <a:p>
            <a:r>
              <a:rPr lang="en-GB" dirty="0"/>
              <a:t>Methodology (where applicable)</a:t>
            </a:r>
            <a:endParaRPr lang="en-IE" dirty="0"/>
          </a:p>
          <a:p>
            <a:r>
              <a:rPr lang="en-GB" dirty="0"/>
              <a:t>Structure, i.e. chapter breakdown</a:t>
            </a:r>
            <a:endParaRPr lang="en-IE" dirty="0"/>
          </a:p>
          <a:p>
            <a:r>
              <a:rPr lang="en-GB" dirty="0"/>
              <a:t>Reference Page/Bibliography</a:t>
            </a:r>
            <a:endParaRPr lang="en-IE" dirty="0"/>
          </a:p>
          <a:p>
            <a:endParaRPr lang="en-IE" dirty="0"/>
          </a:p>
        </p:txBody>
      </p:sp>
    </p:spTree>
    <p:extLst>
      <p:ext uri="{BB962C8B-B14F-4D97-AF65-F5344CB8AC3E}">
        <p14:creationId xmlns:p14="http://schemas.microsoft.com/office/powerpoint/2010/main" val="2795263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CD561-E632-44C3-BFA3-8513C5C25521}"/>
              </a:ext>
            </a:extLst>
          </p:cNvPr>
          <p:cNvSpPr>
            <a:spLocks noGrp="1"/>
          </p:cNvSpPr>
          <p:nvPr>
            <p:ph type="title"/>
          </p:nvPr>
        </p:nvSpPr>
        <p:spPr/>
        <p:txBody>
          <a:bodyPr/>
          <a:lstStyle/>
          <a:p>
            <a:r>
              <a:rPr lang="en-IE" dirty="0"/>
              <a:t>The Topic</a:t>
            </a:r>
          </a:p>
        </p:txBody>
      </p:sp>
      <p:sp>
        <p:nvSpPr>
          <p:cNvPr id="3" name="Content Placeholder 2">
            <a:extLst>
              <a:ext uri="{FF2B5EF4-FFF2-40B4-BE49-F238E27FC236}">
                <a16:creationId xmlns:a16="http://schemas.microsoft.com/office/drawing/2014/main" id="{44895732-9C65-4F40-B084-5B4B6D544D17}"/>
              </a:ext>
            </a:extLst>
          </p:cNvPr>
          <p:cNvSpPr>
            <a:spLocks noGrp="1"/>
          </p:cNvSpPr>
          <p:nvPr>
            <p:ph idx="1"/>
          </p:nvPr>
        </p:nvSpPr>
        <p:spPr/>
        <p:txBody>
          <a:bodyPr>
            <a:normAutofit fontScale="92500" lnSpcReduction="10000"/>
          </a:bodyPr>
          <a:lstStyle/>
          <a:p>
            <a:r>
              <a:rPr lang="en-IE" dirty="0"/>
              <a:t>As demonstrated earlier, the topic in an academic context is a problem, either:</a:t>
            </a:r>
          </a:p>
          <a:p>
            <a:pPr lvl="1"/>
            <a:r>
              <a:rPr lang="en-IE" dirty="0"/>
              <a:t>something about which people disagree or</a:t>
            </a:r>
          </a:p>
          <a:p>
            <a:pPr lvl="1"/>
            <a:r>
              <a:rPr lang="en-IE" dirty="0"/>
              <a:t>something that is not well understood, some gap in the field of knowledge.</a:t>
            </a:r>
          </a:p>
          <a:p>
            <a:r>
              <a:rPr lang="en-IE" dirty="0"/>
              <a:t>Who talks about this problem?</a:t>
            </a:r>
          </a:p>
          <a:p>
            <a:pPr lvl="1"/>
            <a:r>
              <a:rPr lang="en-IE" dirty="0"/>
              <a:t>What did they do to address it?</a:t>
            </a:r>
          </a:p>
          <a:p>
            <a:pPr lvl="1"/>
            <a:r>
              <a:rPr lang="en-IE" dirty="0"/>
              <a:t>How did they do it?</a:t>
            </a:r>
          </a:p>
          <a:p>
            <a:pPr lvl="1"/>
            <a:r>
              <a:rPr lang="en-IE" dirty="0"/>
              <a:t>What did they discover?</a:t>
            </a:r>
          </a:p>
          <a:p>
            <a:pPr lvl="1"/>
            <a:r>
              <a:rPr lang="en-IE" dirty="0"/>
              <a:t>What remains problematic?</a:t>
            </a:r>
          </a:p>
        </p:txBody>
      </p:sp>
    </p:spTree>
    <p:extLst>
      <p:ext uri="{BB962C8B-B14F-4D97-AF65-F5344CB8AC3E}">
        <p14:creationId xmlns:p14="http://schemas.microsoft.com/office/powerpoint/2010/main" val="2813007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5CE8-02DB-41E2-89EB-D7189498667C}"/>
              </a:ext>
            </a:extLst>
          </p:cNvPr>
          <p:cNvSpPr>
            <a:spLocks noGrp="1"/>
          </p:cNvSpPr>
          <p:nvPr>
            <p:ph type="title"/>
          </p:nvPr>
        </p:nvSpPr>
        <p:spPr/>
        <p:txBody>
          <a:bodyPr/>
          <a:lstStyle/>
          <a:p>
            <a:r>
              <a:rPr lang="en-IE" dirty="0"/>
              <a:t>Thesis Statement</a:t>
            </a:r>
          </a:p>
        </p:txBody>
      </p:sp>
      <p:sp>
        <p:nvSpPr>
          <p:cNvPr id="3" name="Content Placeholder 2">
            <a:extLst>
              <a:ext uri="{FF2B5EF4-FFF2-40B4-BE49-F238E27FC236}">
                <a16:creationId xmlns:a16="http://schemas.microsoft.com/office/drawing/2014/main" id="{DA812A24-8E56-4A99-A10C-2E834D3D49BD}"/>
              </a:ext>
            </a:extLst>
          </p:cNvPr>
          <p:cNvSpPr>
            <a:spLocks noGrp="1"/>
          </p:cNvSpPr>
          <p:nvPr>
            <p:ph idx="1"/>
          </p:nvPr>
        </p:nvSpPr>
        <p:spPr/>
        <p:txBody>
          <a:bodyPr/>
          <a:lstStyle/>
          <a:p>
            <a:r>
              <a:rPr lang="en-IE" dirty="0"/>
              <a:t>A writing exercise:</a:t>
            </a:r>
          </a:p>
          <a:p>
            <a:pPr lvl="1"/>
            <a:endParaRPr lang="en-IE" dirty="0"/>
          </a:p>
          <a:p>
            <a:pPr lvl="1"/>
            <a:r>
              <a:rPr lang="en-IE" dirty="0"/>
              <a:t>In one sentence, state the problem that your FYP will defend, answer, solve or affirm/negate.</a:t>
            </a:r>
          </a:p>
          <a:p>
            <a:pPr lvl="1"/>
            <a:r>
              <a:rPr lang="en-IE" dirty="0"/>
              <a:t>This is your thesis statement.</a:t>
            </a:r>
          </a:p>
          <a:p>
            <a:pPr lvl="1"/>
            <a:r>
              <a:rPr lang="en-IE" dirty="0"/>
              <a:t>The defence of the claim, the answer, the solution or the affirmation or negation is what organises the argument, hence organises the paper. </a:t>
            </a:r>
          </a:p>
        </p:txBody>
      </p:sp>
    </p:spTree>
    <p:extLst>
      <p:ext uri="{BB962C8B-B14F-4D97-AF65-F5344CB8AC3E}">
        <p14:creationId xmlns:p14="http://schemas.microsoft.com/office/powerpoint/2010/main" val="3705490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9AFAC-983D-4AE9-A94C-8CD79F5C2BFD}"/>
              </a:ext>
            </a:extLst>
          </p:cNvPr>
          <p:cNvSpPr>
            <a:spLocks noGrp="1"/>
          </p:cNvSpPr>
          <p:nvPr>
            <p:ph type="title"/>
          </p:nvPr>
        </p:nvSpPr>
        <p:spPr/>
        <p:txBody>
          <a:bodyPr/>
          <a:lstStyle/>
          <a:p>
            <a:r>
              <a:rPr lang="en-IE" dirty="0"/>
              <a:t>The Audience</a:t>
            </a:r>
          </a:p>
        </p:txBody>
      </p:sp>
      <p:sp>
        <p:nvSpPr>
          <p:cNvPr id="3" name="Content Placeholder 2">
            <a:extLst>
              <a:ext uri="{FF2B5EF4-FFF2-40B4-BE49-F238E27FC236}">
                <a16:creationId xmlns:a16="http://schemas.microsoft.com/office/drawing/2014/main" id="{7660CF50-6B5A-484E-91E7-B1AD2E615B25}"/>
              </a:ext>
            </a:extLst>
          </p:cNvPr>
          <p:cNvSpPr>
            <a:spLocks noGrp="1"/>
          </p:cNvSpPr>
          <p:nvPr>
            <p:ph idx="1"/>
          </p:nvPr>
        </p:nvSpPr>
        <p:spPr/>
        <p:txBody>
          <a:bodyPr>
            <a:normAutofit fontScale="77500" lnSpcReduction="20000"/>
          </a:bodyPr>
          <a:lstStyle/>
          <a:p>
            <a:r>
              <a:rPr lang="en-IE" dirty="0"/>
              <a:t>Those who assess the FYP</a:t>
            </a:r>
          </a:p>
          <a:p>
            <a:pPr lvl="1"/>
            <a:r>
              <a:rPr lang="en-IE" dirty="0"/>
              <a:t>What do they want to know about what you know?</a:t>
            </a:r>
          </a:p>
          <a:p>
            <a:pPr lvl="2"/>
            <a:r>
              <a:rPr lang="en-IE" dirty="0"/>
              <a:t>Evidence that you can perform the programme goals</a:t>
            </a:r>
          </a:p>
          <a:p>
            <a:pPr lvl="2"/>
            <a:r>
              <a:rPr lang="en-IE" dirty="0"/>
              <a:t>Evidence of your ability to perform many of the learning outcomes of the modules you have taken over the course of your programme</a:t>
            </a:r>
          </a:p>
          <a:p>
            <a:pPr lvl="2"/>
            <a:r>
              <a:rPr lang="en-IE" dirty="0"/>
              <a:t>Evidence high-order cognitive processing appropriate to your level (undergraduate degree) (See </a:t>
            </a:r>
            <a:r>
              <a:rPr lang="en-IE" dirty="0">
                <a:hlinkClick r:id="rId2"/>
              </a:rPr>
              <a:t>Bloom’s Taxonomy</a:t>
            </a:r>
            <a:r>
              <a:rPr lang="en-IE" dirty="0"/>
              <a:t>)</a:t>
            </a:r>
          </a:p>
          <a:p>
            <a:pPr lvl="2"/>
            <a:r>
              <a:rPr lang="en-IE" dirty="0"/>
              <a:t>Evidence that you have engaged with the discourse of those in your field who talk about problems that interest you</a:t>
            </a:r>
            <a:r>
              <a:rPr lang="en-IE" dirty="0">
                <a:sym typeface="Wingdings" panose="05000000000000000000" pitchFamily="2" charset="2"/>
              </a:rPr>
              <a:t></a:t>
            </a:r>
            <a:endParaRPr lang="en-IE" dirty="0"/>
          </a:p>
          <a:p>
            <a:r>
              <a:rPr lang="en-IE" dirty="0"/>
              <a:t>Those in the field who talk about the problem you tackled</a:t>
            </a:r>
          </a:p>
          <a:p>
            <a:pPr lvl="1"/>
            <a:r>
              <a:rPr lang="en-IE" dirty="0"/>
              <a:t>Are you engaged in the conversations out there?</a:t>
            </a:r>
          </a:p>
          <a:p>
            <a:pPr lvl="1"/>
            <a:r>
              <a:rPr lang="en-IE" dirty="0"/>
              <a:t>Do you talk like them?</a:t>
            </a:r>
          </a:p>
          <a:p>
            <a:pPr lvl="1"/>
            <a:r>
              <a:rPr lang="en-IE" dirty="0"/>
              <a:t>Do you demonstrate your understanding of the values of those in your field, etc.</a:t>
            </a:r>
          </a:p>
        </p:txBody>
      </p:sp>
    </p:spTree>
    <p:extLst>
      <p:ext uri="{BB962C8B-B14F-4D97-AF65-F5344CB8AC3E}">
        <p14:creationId xmlns:p14="http://schemas.microsoft.com/office/powerpoint/2010/main" val="1385899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A8968-DABA-40D8-BBFE-A9B05C8F7757}"/>
              </a:ext>
            </a:extLst>
          </p:cNvPr>
          <p:cNvSpPr>
            <a:spLocks noGrp="1"/>
          </p:cNvSpPr>
          <p:nvPr>
            <p:ph type="title"/>
          </p:nvPr>
        </p:nvSpPr>
        <p:spPr/>
        <p:txBody>
          <a:bodyPr/>
          <a:lstStyle/>
          <a:p>
            <a:r>
              <a:rPr lang="en-IE" dirty="0"/>
              <a:t>Your Purpose</a:t>
            </a:r>
          </a:p>
        </p:txBody>
      </p:sp>
      <p:sp>
        <p:nvSpPr>
          <p:cNvPr id="3" name="Content Placeholder 2">
            <a:extLst>
              <a:ext uri="{FF2B5EF4-FFF2-40B4-BE49-F238E27FC236}">
                <a16:creationId xmlns:a16="http://schemas.microsoft.com/office/drawing/2014/main" id="{9863379F-5420-433A-B5F4-75FF92635094}"/>
              </a:ext>
            </a:extLst>
          </p:cNvPr>
          <p:cNvSpPr>
            <a:spLocks noGrp="1"/>
          </p:cNvSpPr>
          <p:nvPr>
            <p:ph idx="1"/>
          </p:nvPr>
        </p:nvSpPr>
        <p:spPr/>
        <p:txBody>
          <a:bodyPr/>
          <a:lstStyle/>
          <a:p>
            <a:r>
              <a:rPr lang="en-IE" dirty="0"/>
              <a:t>To get an A</a:t>
            </a:r>
          </a:p>
          <a:p>
            <a:r>
              <a:rPr lang="en-IE" dirty="0"/>
              <a:t>…and maybe more…</a:t>
            </a:r>
          </a:p>
        </p:txBody>
      </p:sp>
    </p:spTree>
    <p:extLst>
      <p:ext uri="{BB962C8B-B14F-4D97-AF65-F5344CB8AC3E}">
        <p14:creationId xmlns:p14="http://schemas.microsoft.com/office/powerpoint/2010/main" val="1482582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473CE-0153-4FED-A174-66CE3078A55F}"/>
              </a:ext>
            </a:extLst>
          </p:cNvPr>
          <p:cNvSpPr>
            <a:spLocks noGrp="1"/>
          </p:cNvSpPr>
          <p:nvPr>
            <p:ph type="title"/>
          </p:nvPr>
        </p:nvSpPr>
        <p:spPr/>
        <p:txBody>
          <a:bodyPr/>
          <a:lstStyle/>
          <a:p>
            <a:r>
              <a:rPr lang="en-IE" dirty="0"/>
              <a:t>The Writer</a:t>
            </a:r>
          </a:p>
        </p:txBody>
      </p:sp>
      <p:sp>
        <p:nvSpPr>
          <p:cNvPr id="3" name="Content Placeholder 2">
            <a:extLst>
              <a:ext uri="{FF2B5EF4-FFF2-40B4-BE49-F238E27FC236}">
                <a16:creationId xmlns:a16="http://schemas.microsoft.com/office/drawing/2014/main" id="{9FEEE46F-9F9B-4AF0-B1C4-517C29F7244E}"/>
              </a:ext>
            </a:extLst>
          </p:cNvPr>
          <p:cNvSpPr>
            <a:spLocks noGrp="1"/>
          </p:cNvSpPr>
          <p:nvPr>
            <p:ph idx="1"/>
          </p:nvPr>
        </p:nvSpPr>
        <p:spPr/>
        <p:txBody>
          <a:bodyPr>
            <a:normAutofit fontScale="85000" lnSpcReduction="20000"/>
          </a:bodyPr>
          <a:lstStyle/>
          <a:p>
            <a:r>
              <a:rPr lang="en-IE" dirty="0"/>
              <a:t>What do you already know about the topic?</a:t>
            </a:r>
          </a:p>
          <a:p>
            <a:r>
              <a:rPr lang="en-IE" dirty="0"/>
              <a:t>What are your strengths and weaknesses as a </a:t>
            </a:r>
          </a:p>
          <a:p>
            <a:pPr lvl="1"/>
            <a:r>
              <a:rPr lang="en-IE" dirty="0"/>
              <a:t>Researcher? </a:t>
            </a:r>
          </a:p>
          <a:p>
            <a:pPr lvl="1"/>
            <a:r>
              <a:rPr lang="en-IE" dirty="0"/>
              <a:t>Reader? </a:t>
            </a:r>
          </a:p>
          <a:p>
            <a:pPr lvl="1"/>
            <a:r>
              <a:rPr lang="en-IE" dirty="0"/>
              <a:t>Writer?</a:t>
            </a:r>
          </a:p>
          <a:p>
            <a:r>
              <a:rPr lang="en-IE" dirty="0"/>
              <a:t>What do you know about your process? Your strategies? </a:t>
            </a:r>
          </a:p>
          <a:p>
            <a:r>
              <a:rPr lang="en-IE" dirty="0"/>
              <a:t>Given what you know about yourself, what part of this task causes you concern? </a:t>
            </a:r>
          </a:p>
          <a:p>
            <a:pPr lvl="1"/>
            <a:r>
              <a:rPr lang="en-IE" dirty="0"/>
              <a:t>What should you prepare for? </a:t>
            </a:r>
          </a:p>
          <a:p>
            <a:pPr lvl="1"/>
            <a:r>
              <a:rPr lang="en-IE" dirty="0"/>
              <a:t>And how can you do to cut the bandits off at the pass?</a:t>
            </a:r>
          </a:p>
        </p:txBody>
      </p:sp>
    </p:spTree>
    <p:extLst>
      <p:ext uri="{BB962C8B-B14F-4D97-AF65-F5344CB8AC3E}">
        <p14:creationId xmlns:p14="http://schemas.microsoft.com/office/powerpoint/2010/main" val="821582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47783-1F49-40BF-AC84-538EBD043422}"/>
              </a:ext>
            </a:extLst>
          </p:cNvPr>
          <p:cNvSpPr>
            <a:spLocks noGrp="1"/>
          </p:cNvSpPr>
          <p:nvPr>
            <p:ph type="title"/>
          </p:nvPr>
        </p:nvSpPr>
        <p:spPr/>
        <p:txBody>
          <a:bodyPr/>
          <a:lstStyle/>
          <a:p>
            <a:r>
              <a:rPr lang="en-IE" dirty="0"/>
              <a:t>A Writer’s Process (1)</a:t>
            </a:r>
          </a:p>
        </p:txBody>
      </p:sp>
      <p:sp>
        <p:nvSpPr>
          <p:cNvPr id="3" name="Content Placeholder 2">
            <a:extLst>
              <a:ext uri="{FF2B5EF4-FFF2-40B4-BE49-F238E27FC236}">
                <a16:creationId xmlns:a16="http://schemas.microsoft.com/office/drawing/2014/main" id="{8F5DF74F-8766-45B9-ADBB-37C05FAE9EB8}"/>
              </a:ext>
            </a:extLst>
          </p:cNvPr>
          <p:cNvSpPr>
            <a:spLocks noGrp="1"/>
          </p:cNvSpPr>
          <p:nvPr>
            <p:ph idx="1"/>
          </p:nvPr>
        </p:nvSpPr>
        <p:spPr/>
        <p:txBody>
          <a:bodyPr>
            <a:normAutofit fontScale="77500" lnSpcReduction="20000"/>
            <a:scene3d>
              <a:camera prst="orthographicFront"/>
              <a:lightRig rig="threePt" dir="t"/>
            </a:scene3d>
            <a:sp3d extrusionH="57150">
              <a:bevelT w="38100" h="38100" prst="convex"/>
            </a:sp3d>
          </a:bodyPr>
          <a:lstStyle/>
          <a:p>
            <a:r>
              <a:rPr lang="en-IE" dirty="0"/>
              <a:t>The initial stages of the process, good writers </a:t>
            </a:r>
          </a:p>
          <a:p>
            <a:pPr lvl="1"/>
            <a:r>
              <a:rPr lang="en-IE" dirty="0"/>
              <a:t>Assess their situation, </a:t>
            </a:r>
          </a:p>
          <a:p>
            <a:pPr lvl="1"/>
            <a:r>
              <a:rPr lang="en-IE" dirty="0"/>
              <a:t>plan, </a:t>
            </a:r>
          </a:p>
          <a:p>
            <a:pPr lvl="1"/>
            <a:r>
              <a:rPr lang="en-IE" dirty="0"/>
              <a:t>work to identify a problem to investigate, and </a:t>
            </a:r>
          </a:p>
          <a:p>
            <a:pPr lvl="1"/>
            <a:r>
              <a:rPr lang="en-IE" dirty="0"/>
              <a:t>Begin to gather information (from the literature—secondary sources—and from research that you design and conduct—primary sources)</a:t>
            </a:r>
          </a:p>
          <a:p>
            <a:pPr lvl="2"/>
            <a:r>
              <a:rPr lang="en-IE" dirty="0"/>
              <a:t>You make notes</a:t>
            </a:r>
          </a:p>
          <a:p>
            <a:pPr lvl="2"/>
            <a:r>
              <a:rPr lang="en-IE" dirty="0"/>
              <a:t>You start scratching out an outline, dividing the paper into spaces</a:t>
            </a:r>
          </a:p>
          <a:p>
            <a:pPr lvl="2"/>
            <a:r>
              <a:rPr lang="en-IE" dirty="0"/>
              <a:t>You begin filling in those spaces</a:t>
            </a:r>
          </a:p>
          <a:p>
            <a:pPr lvl="1"/>
            <a:r>
              <a:rPr lang="en-IE" dirty="0"/>
              <a:t>…all in an attempt to figure out </a:t>
            </a:r>
            <a:r>
              <a:rPr lang="en-IE" sz="3600" b="1" i="1" dirty="0">
                <a:solidFill>
                  <a:srgbClr val="FF0000"/>
                </a:solidFill>
                <a:effectLst>
                  <a:outerShdw blurRad="38100" dist="38100" dir="2700000" algn="tl">
                    <a:srgbClr val="000000">
                      <a:alpha val="43137"/>
                    </a:srgbClr>
                  </a:outerShdw>
                </a:effectLst>
              </a:rPr>
              <a:t>what</a:t>
            </a:r>
            <a:r>
              <a:rPr lang="en-IE" sz="3600" dirty="0"/>
              <a:t> </a:t>
            </a:r>
            <a:r>
              <a:rPr lang="en-IE" dirty="0"/>
              <a:t>it is that you’re trying to say.</a:t>
            </a:r>
          </a:p>
          <a:p>
            <a:r>
              <a:rPr lang="en-IE" dirty="0"/>
              <a:t>This is </a:t>
            </a:r>
            <a:r>
              <a:rPr lang="en-IE" sz="3800" b="1" dirty="0">
                <a:solidFill>
                  <a:schemeClr val="accent4"/>
                </a:solidFill>
                <a:effectLst>
                  <a:outerShdw blurRad="38100" dist="38100" dir="2700000" algn="tl">
                    <a:srgbClr val="000000">
                      <a:alpha val="43137"/>
                    </a:srgbClr>
                  </a:outerShdw>
                </a:effectLst>
              </a:rPr>
              <a:t>Writer-based Writing</a:t>
            </a:r>
          </a:p>
        </p:txBody>
      </p:sp>
    </p:spTree>
    <p:extLst>
      <p:ext uri="{BB962C8B-B14F-4D97-AF65-F5344CB8AC3E}">
        <p14:creationId xmlns:p14="http://schemas.microsoft.com/office/powerpoint/2010/main" val="1696256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B3580-68C8-4074-B5B4-4BF18F8FFC06}"/>
              </a:ext>
            </a:extLst>
          </p:cNvPr>
          <p:cNvSpPr>
            <a:spLocks noGrp="1"/>
          </p:cNvSpPr>
          <p:nvPr>
            <p:ph type="title"/>
          </p:nvPr>
        </p:nvSpPr>
        <p:spPr/>
        <p:txBody>
          <a:bodyPr/>
          <a:lstStyle/>
          <a:p>
            <a:r>
              <a:rPr lang="en-IE" dirty="0"/>
              <a:t>Organisation of the talk today</a:t>
            </a:r>
          </a:p>
        </p:txBody>
      </p:sp>
      <p:sp>
        <p:nvSpPr>
          <p:cNvPr id="3" name="Content Placeholder 2">
            <a:extLst>
              <a:ext uri="{FF2B5EF4-FFF2-40B4-BE49-F238E27FC236}">
                <a16:creationId xmlns:a16="http://schemas.microsoft.com/office/drawing/2014/main" id="{4A3E2EEA-1EE8-4852-B6AE-2E1B0F6C278A}"/>
              </a:ext>
            </a:extLst>
          </p:cNvPr>
          <p:cNvSpPr>
            <a:spLocks noGrp="1"/>
          </p:cNvSpPr>
          <p:nvPr>
            <p:ph idx="1"/>
          </p:nvPr>
        </p:nvSpPr>
        <p:spPr/>
        <p:txBody>
          <a:bodyPr/>
          <a:lstStyle/>
          <a:p>
            <a:r>
              <a:rPr lang="en-IE" dirty="0"/>
              <a:t>Processes (research and writing)</a:t>
            </a:r>
          </a:p>
          <a:p>
            <a:pPr lvl="1"/>
            <a:r>
              <a:rPr lang="en-IE" dirty="0"/>
              <a:t>Assessing the situation</a:t>
            </a:r>
          </a:p>
          <a:p>
            <a:r>
              <a:rPr lang="en-IE" dirty="0"/>
              <a:t>Strategies (for negotiating the process of research and text production and for better assessing of the occasion for writing)</a:t>
            </a:r>
          </a:p>
        </p:txBody>
      </p:sp>
    </p:spTree>
    <p:extLst>
      <p:ext uri="{BB962C8B-B14F-4D97-AF65-F5344CB8AC3E}">
        <p14:creationId xmlns:p14="http://schemas.microsoft.com/office/powerpoint/2010/main" val="9188086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DE6D6-D62D-456D-9A0D-84A14BE881EF}"/>
              </a:ext>
            </a:extLst>
          </p:cNvPr>
          <p:cNvSpPr>
            <a:spLocks noGrp="1"/>
          </p:cNvSpPr>
          <p:nvPr>
            <p:ph type="title"/>
          </p:nvPr>
        </p:nvSpPr>
        <p:spPr/>
        <p:txBody>
          <a:bodyPr/>
          <a:lstStyle/>
          <a:p>
            <a:r>
              <a:rPr lang="en-IE" dirty="0"/>
              <a:t>A Writer’s Process (2)</a:t>
            </a:r>
          </a:p>
        </p:txBody>
      </p:sp>
      <p:sp>
        <p:nvSpPr>
          <p:cNvPr id="3" name="Content Placeholder 2">
            <a:extLst>
              <a:ext uri="{FF2B5EF4-FFF2-40B4-BE49-F238E27FC236}">
                <a16:creationId xmlns:a16="http://schemas.microsoft.com/office/drawing/2014/main" id="{362BD9C3-3F04-4EA1-AA69-3C59C5C55B84}"/>
              </a:ext>
            </a:extLst>
          </p:cNvPr>
          <p:cNvSpPr>
            <a:spLocks noGrp="1"/>
          </p:cNvSpPr>
          <p:nvPr>
            <p:ph idx="1"/>
          </p:nvPr>
        </p:nvSpPr>
        <p:spPr/>
        <p:txBody>
          <a:bodyPr>
            <a:normAutofit fontScale="92500" lnSpcReduction="10000"/>
          </a:bodyPr>
          <a:lstStyle/>
          <a:p>
            <a:r>
              <a:rPr lang="en-IE" dirty="0"/>
              <a:t>It is important to get your ideas down in the Writer-based Writing stage of your process.</a:t>
            </a:r>
          </a:p>
          <a:p>
            <a:r>
              <a:rPr lang="en-IE" dirty="0"/>
              <a:t>It is important not to waste time worrying about how prosaic your expression is or how grammatical your text is or whether you spelled that word right or even it is the right word—just get the ideas down on paper.</a:t>
            </a:r>
          </a:p>
          <a:p>
            <a:r>
              <a:rPr lang="en-IE" dirty="0"/>
              <a:t>Generate text. Fill space.</a:t>
            </a:r>
          </a:p>
          <a:p>
            <a:r>
              <a:rPr lang="en-IE" dirty="0"/>
              <a:t>It is easier to edit than to start with a blank sheet of white A4 paper</a:t>
            </a:r>
          </a:p>
        </p:txBody>
      </p:sp>
    </p:spTree>
    <p:extLst>
      <p:ext uri="{BB962C8B-B14F-4D97-AF65-F5344CB8AC3E}">
        <p14:creationId xmlns:p14="http://schemas.microsoft.com/office/powerpoint/2010/main" val="1841052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F5FF3-F74E-48DC-823A-EC1CB7E2B6C9}"/>
              </a:ext>
            </a:extLst>
          </p:cNvPr>
          <p:cNvSpPr>
            <a:spLocks noGrp="1"/>
          </p:cNvSpPr>
          <p:nvPr>
            <p:ph type="title"/>
          </p:nvPr>
        </p:nvSpPr>
        <p:spPr/>
        <p:txBody>
          <a:bodyPr/>
          <a:lstStyle/>
          <a:p>
            <a:r>
              <a:rPr lang="en-IE" dirty="0"/>
              <a:t>A Writer’s Process (3)</a:t>
            </a:r>
          </a:p>
        </p:txBody>
      </p:sp>
      <p:sp>
        <p:nvSpPr>
          <p:cNvPr id="3" name="Content Placeholder 2">
            <a:extLst>
              <a:ext uri="{FF2B5EF4-FFF2-40B4-BE49-F238E27FC236}">
                <a16:creationId xmlns:a16="http://schemas.microsoft.com/office/drawing/2014/main" id="{74068D40-F12A-4B0D-B30C-296C1ACA086D}"/>
              </a:ext>
            </a:extLst>
          </p:cNvPr>
          <p:cNvSpPr>
            <a:spLocks noGrp="1"/>
          </p:cNvSpPr>
          <p:nvPr>
            <p:ph idx="1"/>
          </p:nvPr>
        </p:nvSpPr>
        <p:spPr/>
        <p:txBody>
          <a:bodyPr>
            <a:normAutofit fontScale="85000" lnSpcReduction="20000"/>
            <a:scene3d>
              <a:camera prst="orthographicFront"/>
              <a:lightRig rig="threePt" dir="t"/>
            </a:scene3d>
            <a:sp3d extrusionH="57150">
              <a:bevelT w="38100" h="38100" prst="slope"/>
            </a:sp3d>
          </a:bodyPr>
          <a:lstStyle/>
          <a:p>
            <a:r>
              <a:rPr lang="en-IE" dirty="0"/>
              <a:t>Eventually, thoughts come together. The plan for the defence is clear. You have an argument and an argumentative framework.</a:t>
            </a:r>
          </a:p>
          <a:p>
            <a:r>
              <a:rPr lang="en-IE" dirty="0"/>
              <a:t>Now, you move into </a:t>
            </a:r>
            <a:r>
              <a:rPr lang="en-IE" sz="3800" b="1" dirty="0">
                <a:solidFill>
                  <a:schemeClr val="accent6"/>
                </a:solidFill>
              </a:rPr>
              <a:t>Reader-based writing</a:t>
            </a:r>
            <a:r>
              <a:rPr lang="en-IE" dirty="0"/>
              <a:t>! Here, you know what you want to say, but you begin to be concerned about whether your meanings are clear to your audience. You begin to be concerned about </a:t>
            </a:r>
            <a:r>
              <a:rPr lang="en-IE" sz="2400" b="1" i="1" dirty="0">
                <a:solidFill>
                  <a:srgbClr val="FF0000"/>
                </a:solidFill>
              </a:rPr>
              <a:t>how</a:t>
            </a:r>
            <a:r>
              <a:rPr lang="en-IE" dirty="0"/>
              <a:t> to say what you mean.</a:t>
            </a:r>
          </a:p>
          <a:p>
            <a:r>
              <a:rPr lang="en-IE" dirty="0"/>
              <a:t>Here we’re looking at style, format, logical flow from section to section and paragraph to paragraph and sentence to sentence.</a:t>
            </a:r>
          </a:p>
          <a:p>
            <a:r>
              <a:rPr lang="en-IE" dirty="0"/>
              <a:t>Concision, precision with language. Explicitness. </a:t>
            </a:r>
            <a:r>
              <a:rPr lang="en-IE" dirty="0">
                <a:hlinkClick r:id="rId2"/>
              </a:rPr>
              <a:t>Etc.</a:t>
            </a:r>
            <a:endParaRPr lang="en-IE" dirty="0"/>
          </a:p>
        </p:txBody>
      </p:sp>
    </p:spTree>
    <p:extLst>
      <p:ext uri="{BB962C8B-B14F-4D97-AF65-F5344CB8AC3E}">
        <p14:creationId xmlns:p14="http://schemas.microsoft.com/office/powerpoint/2010/main" val="261049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1AC8-4137-428C-BBA8-B3D7E6FE83A9}"/>
              </a:ext>
            </a:extLst>
          </p:cNvPr>
          <p:cNvSpPr>
            <a:spLocks noGrp="1"/>
          </p:cNvSpPr>
          <p:nvPr>
            <p:ph type="title"/>
          </p:nvPr>
        </p:nvSpPr>
        <p:spPr/>
        <p:txBody>
          <a:bodyPr/>
          <a:lstStyle/>
          <a:p>
            <a:r>
              <a:rPr lang="en-IE" dirty="0"/>
              <a:t>A Writer’s Process (4)</a:t>
            </a:r>
          </a:p>
        </p:txBody>
      </p:sp>
      <p:sp>
        <p:nvSpPr>
          <p:cNvPr id="3" name="Content Placeholder 2">
            <a:extLst>
              <a:ext uri="{FF2B5EF4-FFF2-40B4-BE49-F238E27FC236}">
                <a16:creationId xmlns:a16="http://schemas.microsoft.com/office/drawing/2014/main" id="{878FC22A-DD46-4DAF-A5AD-C1518BDD1A3E}"/>
              </a:ext>
            </a:extLst>
          </p:cNvPr>
          <p:cNvSpPr>
            <a:spLocks noGrp="1"/>
          </p:cNvSpPr>
          <p:nvPr>
            <p:ph idx="1"/>
          </p:nvPr>
        </p:nvSpPr>
        <p:spPr/>
        <p:txBody>
          <a:bodyPr>
            <a:normAutofit fontScale="85000" lnSpcReduction="10000"/>
          </a:bodyPr>
          <a:lstStyle/>
          <a:p>
            <a:r>
              <a:rPr lang="en-IE" dirty="0"/>
              <a:t>Reader-based writing focuses on</a:t>
            </a:r>
          </a:p>
          <a:p>
            <a:pPr lvl="1"/>
            <a:r>
              <a:rPr lang="en-IE" dirty="0"/>
              <a:t>Global revision</a:t>
            </a:r>
          </a:p>
          <a:p>
            <a:pPr lvl="1"/>
            <a:r>
              <a:rPr lang="en-IE" dirty="0"/>
              <a:t>Local revision</a:t>
            </a:r>
          </a:p>
          <a:p>
            <a:pPr lvl="2"/>
            <a:r>
              <a:rPr lang="en-IE" dirty="0"/>
              <a:t>Editing, proofing</a:t>
            </a:r>
          </a:p>
          <a:p>
            <a:r>
              <a:rPr lang="en-IE" dirty="0"/>
              <a:t>Nobody’s process is linear; writing involves iteration and reiteration, advances and retreats, moving back and forth between planning and revision, revision and drafting, editing and gathering information. It is a back and forth process. </a:t>
            </a:r>
          </a:p>
          <a:p>
            <a:r>
              <a:rPr lang="en-IE" dirty="0"/>
              <a:t>Everyone’s process is unique because their strategies for negotiating the process is what works for them.</a:t>
            </a:r>
          </a:p>
          <a:p>
            <a:pPr lvl="2"/>
            <a:endParaRPr lang="en-IE" dirty="0"/>
          </a:p>
        </p:txBody>
      </p:sp>
    </p:spTree>
    <p:extLst>
      <p:ext uri="{BB962C8B-B14F-4D97-AF65-F5344CB8AC3E}">
        <p14:creationId xmlns:p14="http://schemas.microsoft.com/office/powerpoint/2010/main" val="534600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A783E-B43D-4974-A4CC-91FE838FA198}"/>
              </a:ext>
            </a:extLst>
          </p:cNvPr>
          <p:cNvSpPr>
            <a:spLocks noGrp="1"/>
          </p:cNvSpPr>
          <p:nvPr>
            <p:ph type="title"/>
          </p:nvPr>
        </p:nvSpPr>
        <p:spPr/>
        <p:txBody>
          <a:bodyPr/>
          <a:lstStyle/>
          <a:p>
            <a:r>
              <a:rPr lang="en-IE" dirty="0"/>
              <a:t>Strategies</a:t>
            </a:r>
          </a:p>
        </p:txBody>
      </p:sp>
      <p:sp>
        <p:nvSpPr>
          <p:cNvPr id="3" name="Content Placeholder 2">
            <a:extLst>
              <a:ext uri="{FF2B5EF4-FFF2-40B4-BE49-F238E27FC236}">
                <a16:creationId xmlns:a16="http://schemas.microsoft.com/office/drawing/2014/main" id="{0D81055A-DE03-4633-B6A7-EE5402532875}"/>
              </a:ext>
            </a:extLst>
          </p:cNvPr>
          <p:cNvSpPr>
            <a:spLocks noGrp="1"/>
          </p:cNvSpPr>
          <p:nvPr>
            <p:ph idx="1"/>
          </p:nvPr>
        </p:nvSpPr>
        <p:spPr/>
        <p:txBody>
          <a:bodyPr>
            <a:normAutofit fontScale="92500" lnSpcReduction="20000"/>
          </a:bodyPr>
          <a:lstStyle/>
          <a:p>
            <a:r>
              <a:rPr lang="en-IE" dirty="0"/>
              <a:t>Borrowing from Rebecca Oxford (1990), we talk about writing strategies using her categories to talk about language-learning strategies.</a:t>
            </a:r>
          </a:p>
          <a:p>
            <a:pPr lvl="1"/>
            <a:endParaRPr lang="en-IE" dirty="0"/>
          </a:p>
          <a:p>
            <a:pPr lvl="1"/>
            <a:r>
              <a:rPr lang="en-IE" dirty="0"/>
              <a:t>Metacognitive</a:t>
            </a:r>
          </a:p>
          <a:p>
            <a:pPr lvl="1"/>
            <a:r>
              <a:rPr lang="en-IE" dirty="0"/>
              <a:t>Procedural </a:t>
            </a:r>
          </a:p>
          <a:p>
            <a:pPr lvl="1"/>
            <a:r>
              <a:rPr lang="en-IE" dirty="0"/>
              <a:t>Cognitive</a:t>
            </a:r>
          </a:p>
          <a:p>
            <a:pPr lvl="1"/>
            <a:r>
              <a:rPr lang="en-IE" dirty="0"/>
              <a:t>Affective</a:t>
            </a:r>
          </a:p>
          <a:p>
            <a:pPr lvl="1"/>
            <a:r>
              <a:rPr lang="en-IE" dirty="0"/>
              <a:t>Social </a:t>
            </a:r>
          </a:p>
          <a:p>
            <a:endParaRPr lang="en-IE" dirty="0"/>
          </a:p>
          <a:p>
            <a:pPr marL="0" indent="0" algn="r">
              <a:buNone/>
            </a:pPr>
            <a:r>
              <a:rPr lang="en-IE" sz="1500" dirty="0"/>
              <a:t>Oxford, R. (1990). </a:t>
            </a:r>
            <a:r>
              <a:rPr lang="en-IE" sz="1500" i="1" dirty="0"/>
              <a:t>Language learning strategies</a:t>
            </a:r>
            <a:r>
              <a:rPr lang="en-IE" sz="1500" dirty="0"/>
              <a:t>. London: Longman.</a:t>
            </a:r>
          </a:p>
        </p:txBody>
      </p:sp>
    </p:spTree>
    <p:extLst>
      <p:ext uri="{BB962C8B-B14F-4D97-AF65-F5344CB8AC3E}">
        <p14:creationId xmlns:p14="http://schemas.microsoft.com/office/powerpoint/2010/main" val="1413562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557213" indent="-214313" eaLnBrk="0" hangingPunct="0">
              <a:defRPr>
                <a:solidFill>
                  <a:schemeClr val="tx1"/>
                </a:solidFill>
                <a:latin typeface="Verdana" pitchFamily="34" charset="0"/>
              </a:defRPr>
            </a:lvl2pPr>
            <a:lvl3pPr marL="857250" indent="-171450" eaLnBrk="0" hangingPunct="0">
              <a:defRPr>
                <a:solidFill>
                  <a:schemeClr val="tx1"/>
                </a:solidFill>
                <a:latin typeface="Verdana" pitchFamily="34" charset="0"/>
              </a:defRPr>
            </a:lvl3pPr>
            <a:lvl4pPr marL="1200150" indent="-171450" eaLnBrk="0" hangingPunct="0">
              <a:defRPr>
                <a:solidFill>
                  <a:schemeClr val="tx1"/>
                </a:solidFill>
                <a:latin typeface="Verdana" pitchFamily="34" charset="0"/>
              </a:defRPr>
            </a:lvl4pPr>
            <a:lvl5pPr marL="1543050" indent="-171450" eaLnBrk="0" hangingPunct="0">
              <a:defRPr>
                <a:solidFill>
                  <a:schemeClr val="tx1"/>
                </a:solidFill>
                <a:latin typeface="Verdana" pitchFamily="34" charset="0"/>
              </a:defRPr>
            </a:lvl5pPr>
            <a:lvl6pPr marL="1885950" indent="-171450" eaLnBrk="0" fontAlgn="base" hangingPunct="0">
              <a:spcBef>
                <a:spcPct val="0"/>
              </a:spcBef>
              <a:spcAft>
                <a:spcPct val="0"/>
              </a:spcAft>
              <a:defRPr>
                <a:solidFill>
                  <a:schemeClr val="tx1"/>
                </a:solidFill>
                <a:latin typeface="Verdana" pitchFamily="34" charset="0"/>
              </a:defRPr>
            </a:lvl6pPr>
            <a:lvl7pPr marL="2228850" indent="-171450" eaLnBrk="0" fontAlgn="base" hangingPunct="0">
              <a:spcBef>
                <a:spcPct val="0"/>
              </a:spcBef>
              <a:spcAft>
                <a:spcPct val="0"/>
              </a:spcAft>
              <a:defRPr>
                <a:solidFill>
                  <a:schemeClr val="tx1"/>
                </a:solidFill>
                <a:latin typeface="Verdana" pitchFamily="34" charset="0"/>
              </a:defRPr>
            </a:lvl7pPr>
            <a:lvl8pPr marL="2571750" indent="-171450" eaLnBrk="0" fontAlgn="base" hangingPunct="0">
              <a:spcBef>
                <a:spcPct val="0"/>
              </a:spcBef>
              <a:spcAft>
                <a:spcPct val="0"/>
              </a:spcAft>
              <a:defRPr>
                <a:solidFill>
                  <a:schemeClr val="tx1"/>
                </a:solidFill>
                <a:latin typeface="Verdana" pitchFamily="34" charset="0"/>
              </a:defRPr>
            </a:lvl8pPr>
            <a:lvl9pPr marL="2914650" indent="-171450" eaLnBrk="0" fontAlgn="base" hangingPunct="0">
              <a:spcBef>
                <a:spcPct val="0"/>
              </a:spcBef>
              <a:spcAft>
                <a:spcPct val="0"/>
              </a:spcAft>
              <a:defRPr>
                <a:solidFill>
                  <a:schemeClr val="tx1"/>
                </a:solidFill>
                <a:latin typeface="Verdana" pitchFamily="34" charset="0"/>
              </a:defRPr>
            </a:lvl9pPr>
          </a:lstStyle>
          <a:p>
            <a:pPr eaLnBrk="1" hangingPunct="1"/>
            <a:r>
              <a:rPr lang="en-GB"/>
              <a:t>Regional Writing Centre</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557213" indent="-214313" eaLnBrk="0" hangingPunct="0">
              <a:defRPr>
                <a:solidFill>
                  <a:schemeClr val="tx1"/>
                </a:solidFill>
                <a:latin typeface="Verdana" pitchFamily="34" charset="0"/>
              </a:defRPr>
            </a:lvl2pPr>
            <a:lvl3pPr marL="857250" indent="-171450" eaLnBrk="0" hangingPunct="0">
              <a:defRPr>
                <a:solidFill>
                  <a:schemeClr val="tx1"/>
                </a:solidFill>
                <a:latin typeface="Verdana" pitchFamily="34" charset="0"/>
              </a:defRPr>
            </a:lvl3pPr>
            <a:lvl4pPr marL="1200150" indent="-171450" eaLnBrk="0" hangingPunct="0">
              <a:defRPr>
                <a:solidFill>
                  <a:schemeClr val="tx1"/>
                </a:solidFill>
                <a:latin typeface="Verdana" pitchFamily="34" charset="0"/>
              </a:defRPr>
            </a:lvl4pPr>
            <a:lvl5pPr marL="1543050" indent="-171450" eaLnBrk="0" hangingPunct="0">
              <a:defRPr>
                <a:solidFill>
                  <a:schemeClr val="tx1"/>
                </a:solidFill>
                <a:latin typeface="Verdana" pitchFamily="34" charset="0"/>
              </a:defRPr>
            </a:lvl5pPr>
            <a:lvl6pPr marL="1885950" indent="-171450" eaLnBrk="0" fontAlgn="base" hangingPunct="0">
              <a:spcBef>
                <a:spcPct val="0"/>
              </a:spcBef>
              <a:spcAft>
                <a:spcPct val="0"/>
              </a:spcAft>
              <a:defRPr>
                <a:solidFill>
                  <a:schemeClr val="tx1"/>
                </a:solidFill>
                <a:latin typeface="Verdana" pitchFamily="34" charset="0"/>
              </a:defRPr>
            </a:lvl6pPr>
            <a:lvl7pPr marL="2228850" indent="-171450" eaLnBrk="0" fontAlgn="base" hangingPunct="0">
              <a:spcBef>
                <a:spcPct val="0"/>
              </a:spcBef>
              <a:spcAft>
                <a:spcPct val="0"/>
              </a:spcAft>
              <a:defRPr>
                <a:solidFill>
                  <a:schemeClr val="tx1"/>
                </a:solidFill>
                <a:latin typeface="Verdana" pitchFamily="34" charset="0"/>
              </a:defRPr>
            </a:lvl7pPr>
            <a:lvl8pPr marL="2571750" indent="-171450" eaLnBrk="0" fontAlgn="base" hangingPunct="0">
              <a:spcBef>
                <a:spcPct val="0"/>
              </a:spcBef>
              <a:spcAft>
                <a:spcPct val="0"/>
              </a:spcAft>
              <a:defRPr>
                <a:solidFill>
                  <a:schemeClr val="tx1"/>
                </a:solidFill>
                <a:latin typeface="Verdana" pitchFamily="34" charset="0"/>
              </a:defRPr>
            </a:lvl8pPr>
            <a:lvl9pPr marL="2914650" indent="-171450" eaLnBrk="0" fontAlgn="base" hangingPunct="0">
              <a:spcBef>
                <a:spcPct val="0"/>
              </a:spcBef>
              <a:spcAft>
                <a:spcPct val="0"/>
              </a:spcAft>
              <a:defRPr>
                <a:solidFill>
                  <a:schemeClr val="tx1"/>
                </a:solidFill>
                <a:latin typeface="Verdana" pitchFamily="34" charset="0"/>
              </a:defRPr>
            </a:lvl9pPr>
          </a:lstStyle>
          <a:p>
            <a:pPr eaLnBrk="1" hangingPunct="1"/>
            <a:fld id="{7F09AF3B-CADE-479F-B6C6-73BB001BAF6A}" type="slidenum">
              <a:rPr lang="en-GB" smtClean="0"/>
              <a:pPr eaLnBrk="1" hangingPunct="1"/>
              <a:t>24</a:t>
            </a:fld>
            <a:endParaRPr lang="en-GB"/>
          </a:p>
        </p:txBody>
      </p:sp>
      <p:sp>
        <p:nvSpPr>
          <p:cNvPr id="108546" name="Rectangle 2"/>
          <p:cNvSpPr>
            <a:spLocks noGrp="1" noChangeArrowheads="1"/>
          </p:cNvSpPr>
          <p:nvPr>
            <p:ph type="title"/>
          </p:nvPr>
        </p:nvSpPr>
        <p:spPr>
          <a:xfrm>
            <a:off x="755576" y="1065611"/>
            <a:ext cx="7560839" cy="854869"/>
          </a:xfrm>
        </p:spPr>
        <p:txBody>
          <a:bodyPr>
            <a:normAutofit fontScale="90000"/>
          </a:bodyPr>
          <a:lstStyle/>
          <a:p>
            <a:pPr eaLnBrk="1" hangingPunct="1"/>
            <a:r>
              <a:rPr lang="en-IE" dirty="0"/>
              <a:t>Writing to prompts (Murray 2005)</a:t>
            </a:r>
            <a:endParaRPr lang="en-GB" dirty="0"/>
          </a:p>
        </p:txBody>
      </p:sp>
      <p:sp>
        <p:nvSpPr>
          <p:cNvPr id="108547" name="Rectangle 3"/>
          <p:cNvSpPr>
            <a:spLocks noGrp="1" noChangeArrowheads="1"/>
          </p:cNvSpPr>
          <p:nvPr>
            <p:ph type="body" idx="1"/>
          </p:nvPr>
        </p:nvSpPr>
        <p:spPr>
          <a:xfrm>
            <a:off x="755576" y="2132856"/>
            <a:ext cx="7560840" cy="3888432"/>
          </a:xfrm>
        </p:spPr>
        <p:txBody>
          <a:bodyPr>
            <a:normAutofit fontScale="70000" lnSpcReduction="20000"/>
          </a:bodyPr>
          <a:lstStyle/>
          <a:p>
            <a:pPr eaLnBrk="1" hangingPunct="1"/>
            <a:r>
              <a:rPr lang="en-IE" dirty="0"/>
              <a:t>“A topic in my discipline that I would like to research is …” (Why?) or (if I know my research question)</a:t>
            </a:r>
          </a:p>
          <a:p>
            <a:pPr eaLnBrk="1" hangingPunct="1"/>
            <a:r>
              <a:rPr lang="en-IE" dirty="0"/>
              <a:t>“What am I arguing? And am I taking a position similar to some in the literature or verifying something that we already know? Or am I proposing new knowledge? Taking a position unique when compared to positions taken in the literature?”</a:t>
            </a:r>
          </a:p>
          <a:p>
            <a:pPr lvl="1"/>
            <a:r>
              <a:rPr lang="en-IE" dirty="0">
                <a:solidFill>
                  <a:schemeClr val="folHlink"/>
                </a:solidFill>
              </a:rPr>
              <a:t>Keep writing non-stop for 5 minutes.</a:t>
            </a:r>
          </a:p>
          <a:p>
            <a:pPr lvl="1"/>
            <a:r>
              <a:rPr lang="en-IE" dirty="0">
                <a:solidFill>
                  <a:schemeClr val="folHlink"/>
                </a:solidFill>
              </a:rPr>
              <a:t>Write in sentences.</a:t>
            </a:r>
          </a:p>
          <a:p>
            <a:pPr lvl="1"/>
            <a:r>
              <a:rPr lang="en-IE" dirty="0">
                <a:solidFill>
                  <a:schemeClr val="folHlink"/>
                </a:solidFill>
              </a:rPr>
              <a:t>Do not edit or censor your writing.</a:t>
            </a:r>
          </a:p>
          <a:p>
            <a:pPr lvl="1"/>
            <a:r>
              <a:rPr lang="en-IE" dirty="0">
                <a:solidFill>
                  <a:schemeClr val="folHlink"/>
                </a:solidFill>
              </a:rPr>
              <a:t>Discuss what you have written in pairs.</a:t>
            </a:r>
          </a:p>
          <a:p>
            <a:pPr marL="457200" lvl="1" indent="0" algn="r">
              <a:buNone/>
            </a:pPr>
            <a:endParaRPr lang="en-IE" sz="2000" dirty="0">
              <a:solidFill>
                <a:schemeClr val="folHlink"/>
              </a:solidFill>
            </a:endParaRPr>
          </a:p>
          <a:p>
            <a:pPr marL="457200" lvl="1" indent="0" algn="r">
              <a:buNone/>
            </a:pPr>
            <a:endParaRPr lang="en-IE" sz="2000" dirty="0">
              <a:solidFill>
                <a:schemeClr val="folHlink"/>
              </a:solidFill>
            </a:endParaRPr>
          </a:p>
          <a:p>
            <a:pPr marL="457200" lvl="1" indent="0" algn="r">
              <a:buNone/>
            </a:pPr>
            <a:r>
              <a:rPr lang="en-IE" sz="2000" dirty="0"/>
              <a:t>Murray, R. (2005). </a:t>
            </a:r>
            <a:r>
              <a:rPr lang="en-IE" sz="2000" i="1" dirty="0"/>
              <a:t>Writing for Academic Journals</a:t>
            </a:r>
            <a:r>
              <a:rPr lang="en-IE" sz="2000" dirty="0"/>
              <a:t>. Maidenhead, UK: Open University Press.</a:t>
            </a:r>
          </a:p>
          <a:p>
            <a:pPr eaLnBrk="1" hangingPunct="1"/>
            <a:endParaRPr lang="en-IE" dirty="0">
              <a:solidFill>
                <a:schemeClr val="folHlink"/>
              </a:solidFill>
            </a:endParaRPr>
          </a:p>
        </p:txBody>
      </p:sp>
    </p:spTree>
    <p:extLst>
      <p:ext uri="{BB962C8B-B14F-4D97-AF65-F5344CB8AC3E}">
        <p14:creationId xmlns:p14="http://schemas.microsoft.com/office/powerpoint/2010/main" val="2732057281"/>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08546"/>
                                        </p:tgtEl>
                                        <p:attrNameLst>
                                          <p:attrName>style.visibility</p:attrName>
                                        </p:attrNameLst>
                                      </p:cBhvr>
                                      <p:to>
                                        <p:strVal val="visible"/>
                                      </p:to>
                                    </p:set>
                                    <p:anim calcmode="lin" valueType="num">
                                      <p:cBhvr>
                                        <p:cTn id="7" dur="2000" fill="hold"/>
                                        <p:tgtEl>
                                          <p:spTgt spid="108546"/>
                                        </p:tgtEl>
                                        <p:attrNameLst>
                                          <p:attrName>ppt_w</p:attrName>
                                        </p:attrNameLst>
                                      </p:cBhvr>
                                      <p:tavLst>
                                        <p:tav tm="0">
                                          <p:val>
                                            <p:strVal val="#ppt_w*2.5"/>
                                          </p:val>
                                        </p:tav>
                                        <p:tav tm="100000">
                                          <p:val>
                                            <p:strVal val="#ppt_w"/>
                                          </p:val>
                                        </p:tav>
                                      </p:tavLst>
                                    </p:anim>
                                    <p:anim calcmode="lin" valueType="num">
                                      <p:cBhvr>
                                        <p:cTn id="8" dur="2000" fill="hold"/>
                                        <p:tgtEl>
                                          <p:spTgt spid="108546"/>
                                        </p:tgtEl>
                                        <p:attrNameLst>
                                          <p:attrName>ppt_h</p:attrName>
                                        </p:attrNameLst>
                                      </p:cBhvr>
                                      <p:tavLst>
                                        <p:tav tm="0">
                                          <p:val>
                                            <p:strVal val="#ppt_h"/>
                                          </p:val>
                                        </p:tav>
                                        <p:tav tm="100000">
                                          <p:val>
                                            <p:strVal val="#ppt_h"/>
                                          </p:val>
                                        </p:tav>
                                      </p:tavLst>
                                    </p:anim>
                                    <p:anim calcmode="lin" valueType="num">
                                      <p:cBhvr>
                                        <p:cTn id="9" dur="2000" fill="hold"/>
                                        <p:tgtEl>
                                          <p:spTgt spid="10854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0854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0854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08547">
                                            <p:txEl>
                                              <p:pRg st="0" end="0"/>
                                            </p:txEl>
                                          </p:spTgt>
                                        </p:tgtEl>
                                        <p:attrNameLst>
                                          <p:attrName>style.visibility</p:attrName>
                                        </p:attrNameLst>
                                      </p:cBhvr>
                                      <p:to>
                                        <p:strVal val="visible"/>
                                      </p:to>
                                    </p:set>
                                    <p:animEffect transition="in" filter="wipe(left)">
                                      <p:cBhvr>
                                        <p:cTn id="16" dur="500"/>
                                        <p:tgtEl>
                                          <p:spTgt spid="10854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08547">
                                            <p:txEl>
                                              <p:pRg st="1" end="1"/>
                                            </p:txEl>
                                          </p:spTgt>
                                        </p:tgtEl>
                                        <p:attrNameLst>
                                          <p:attrName>style.visibility</p:attrName>
                                        </p:attrNameLst>
                                      </p:cBhvr>
                                      <p:to>
                                        <p:strVal val="visible"/>
                                      </p:to>
                                    </p:set>
                                    <p:animEffect transition="in" filter="wipe(left)">
                                      <p:cBhvr>
                                        <p:cTn id="21" dur="500"/>
                                        <p:tgtEl>
                                          <p:spTgt spid="10854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08547">
                                            <p:txEl>
                                              <p:pRg st="2" end="2"/>
                                            </p:txEl>
                                          </p:spTgt>
                                        </p:tgtEl>
                                        <p:attrNameLst>
                                          <p:attrName>style.visibility</p:attrName>
                                        </p:attrNameLst>
                                      </p:cBhvr>
                                      <p:to>
                                        <p:strVal val="visible"/>
                                      </p:to>
                                    </p:set>
                                    <p:animEffect transition="in" filter="barn(inVertical)">
                                      <p:cBhvr>
                                        <p:cTn id="26" dur="500"/>
                                        <p:tgtEl>
                                          <p:spTgt spid="10854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8547">
                                            <p:txEl>
                                              <p:pRg st="3" end="3"/>
                                            </p:txEl>
                                          </p:spTgt>
                                        </p:tgtEl>
                                        <p:attrNameLst>
                                          <p:attrName>style.visibility</p:attrName>
                                        </p:attrNameLst>
                                      </p:cBhvr>
                                      <p:to>
                                        <p:strVal val="visible"/>
                                      </p:to>
                                    </p:set>
                                    <p:animEffect transition="in" filter="barn(inVertical)">
                                      <p:cBhvr>
                                        <p:cTn id="31" dur="500"/>
                                        <p:tgtEl>
                                          <p:spTgt spid="108547">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8547">
                                            <p:txEl>
                                              <p:pRg st="4" end="4"/>
                                            </p:txEl>
                                          </p:spTgt>
                                        </p:tgtEl>
                                        <p:attrNameLst>
                                          <p:attrName>style.visibility</p:attrName>
                                        </p:attrNameLst>
                                      </p:cBhvr>
                                      <p:to>
                                        <p:strVal val="visible"/>
                                      </p:to>
                                    </p:set>
                                    <p:animEffect transition="in" filter="barn(inVertical)">
                                      <p:cBhvr>
                                        <p:cTn id="36" dur="500"/>
                                        <p:tgtEl>
                                          <p:spTgt spid="108547">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08547">
                                            <p:txEl>
                                              <p:pRg st="5" end="5"/>
                                            </p:txEl>
                                          </p:spTgt>
                                        </p:tgtEl>
                                        <p:attrNameLst>
                                          <p:attrName>style.visibility</p:attrName>
                                        </p:attrNameLst>
                                      </p:cBhvr>
                                      <p:to>
                                        <p:strVal val="visible"/>
                                      </p:to>
                                    </p:set>
                                    <p:animEffect transition="in" filter="barn(inVertical)">
                                      <p:cBhvr>
                                        <p:cTn id="41" dur="500"/>
                                        <p:tgtEl>
                                          <p:spTgt spid="108547">
                                            <p:txEl>
                                              <p:pRg st="5" end="5"/>
                                            </p:txEl>
                                          </p:spTgt>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108547">
                                            <p:txEl>
                                              <p:pRg st="8" end="8"/>
                                            </p:txEl>
                                          </p:spTgt>
                                        </p:tgtEl>
                                        <p:attrNameLst>
                                          <p:attrName>style.visibility</p:attrName>
                                        </p:attrNameLst>
                                      </p:cBhvr>
                                      <p:to>
                                        <p:strVal val="visible"/>
                                      </p:to>
                                    </p:set>
                                    <p:animEffect transition="in" filter="barn(inVertical)">
                                      <p:cBhvr>
                                        <p:cTn id="44" dur="500"/>
                                        <p:tgtEl>
                                          <p:spTgt spid="1085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6" grpId="0"/>
      <p:bldP spid="10854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557213" indent="-214313" eaLnBrk="0" hangingPunct="0">
              <a:defRPr>
                <a:solidFill>
                  <a:schemeClr val="tx1"/>
                </a:solidFill>
                <a:latin typeface="Verdana" pitchFamily="34" charset="0"/>
              </a:defRPr>
            </a:lvl2pPr>
            <a:lvl3pPr marL="857250" indent="-171450" eaLnBrk="0" hangingPunct="0">
              <a:defRPr>
                <a:solidFill>
                  <a:schemeClr val="tx1"/>
                </a:solidFill>
                <a:latin typeface="Verdana" pitchFamily="34" charset="0"/>
              </a:defRPr>
            </a:lvl3pPr>
            <a:lvl4pPr marL="1200150" indent="-171450" eaLnBrk="0" hangingPunct="0">
              <a:defRPr>
                <a:solidFill>
                  <a:schemeClr val="tx1"/>
                </a:solidFill>
                <a:latin typeface="Verdana" pitchFamily="34" charset="0"/>
              </a:defRPr>
            </a:lvl4pPr>
            <a:lvl5pPr marL="1543050" indent="-171450" eaLnBrk="0" hangingPunct="0">
              <a:defRPr>
                <a:solidFill>
                  <a:schemeClr val="tx1"/>
                </a:solidFill>
                <a:latin typeface="Verdana" pitchFamily="34" charset="0"/>
              </a:defRPr>
            </a:lvl5pPr>
            <a:lvl6pPr marL="1885950" indent="-171450" eaLnBrk="0" fontAlgn="base" hangingPunct="0">
              <a:spcBef>
                <a:spcPct val="0"/>
              </a:spcBef>
              <a:spcAft>
                <a:spcPct val="0"/>
              </a:spcAft>
              <a:defRPr>
                <a:solidFill>
                  <a:schemeClr val="tx1"/>
                </a:solidFill>
                <a:latin typeface="Verdana" pitchFamily="34" charset="0"/>
              </a:defRPr>
            </a:lvl6pPr>
            <a:lvl7pPr marL="2228850" indent="-171450" eaLnBrk="0" fontAlgn="base" hangingPunct="0">
              <a:spcBef>
                <a:spcPct val="0"/>
              </a:spcBef>
              <a:spcAft>
                <a:spcPct val="0"/>
              </a:spcAft>
              <a:defRPr>
                <a:solidFill>
                  <a:schemeClr val="tx1"/>
                </a:solidFill>
                <a:latin typeface="Verdana" pitchFamily="34" charset="0"/>
              </a:defRPr>
            </a:lvl7pPr>
            <a:lvl8pPr marL="2571750" indent="-171450" eaLnBrk="0" fontAlgn="base" hangingPunct="0">
              <a:spcBef>
                <a:spcPct val="0"/>
              </a:spcBef>
              <a:spcAft>
                <a:spcPct val="0"/>
              </a:spcAft>
              <a:defRPr>
                <a:solidFill>
                  <a:schemeClr val="tx1"/>
                </a:solidFill>
                <a:latin typeface="Verdana" pitchFamily="34" charset="0"/>
              </a:defRPr>
            </a:lvl8pPr>
            <a:lvl9pPr marL="2914650" indent="-171450" eaLnBrk="0" fontAlgn="base" hangingPunct="0">
              <a:spcBef>
                <a:spcPct val="0"/>
              </a:spcBef>
              <a:spcAft>
                <a:spcPct val="0"/>
              </a:spcAft>
              <a:defRPr>
                <a:solidFill>
                  <a:schemeClr val="tx1"/>
                </a:solidFill>
                <a:latin typeface="Verdana" pitchFamily="34" charset="0"/>
              </a:defRPr>
            </a:lvl9pPr>
          </a:lstStyle>
          <a:p>
            <a:pPr eaLnBrk="1" hangingPunct="1"/>
            <a:r>
              <a:rPr lang="en-GB" dirty="0"/>
              <a:t>Regional Writing Centre</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defRPr>
            </a:lvl1pPr>
            <a:lvl2pPr marL="557213" indent="-214313" eaLnBrk="0" hangingPunct="0">
              <a:defRPr>
                <a:solidFill>
                  <a:schemeClr val="tx1"/>
                </a:solidFill>
                <a:latin typeface="Verdana" pitchFamily="34" charset="0"/>
              </a:defRPr>
            </a:lvl2pPr>
            <a:lvl3pPr marL="857250" indent="-171450" eaLnBrk="0" hangingPunct="0">
              <a:defRPr>
                <a:solidFill>
                  <a:schemeClr val="tx1"/>
                </a:solidFill>
                <a:latin typeface="Verdana" pitchFamily="34" charset="0"/>
              </a:defRPr>
            </a:lvl3pPr>
            <a:lvl4pPr marL="1200150" indent="-171450" eaLnBrk="0" hangingPunct="0">
              <a:defRPr>
                <a:solidFill>
                  <a:schemeClr val="tx1"/>
                </a:solidFill>
                <a:latin typeface="Verdana" pitchFamily="34" charset="0"/>
              </a:defRPr>
            </a:lvl4pPr>
            <a:lvl5pPr marL="1543050" indent="-171450" eaLnBrk="0" hangingPunct="0">
              <a:defRPr>
                <a:solidFill>
                  <a:schemeClr val="tx1"/>
                </a:solidFill>
                <a:latin typeface="Verdana" pitchFamily="34" charset="0"/>
              </a:defRPr>
            </a:lvl5pPr>
            <a:lvl6pPr marL="1885950" indent="-171450" eaLnBrk="0" fontAlgn="base" hangingPunct="0">
              <a:spcBef>
                <a:spcPct val="0"/>
              </a:spcBef>
              <a:spcAft>
                <a:spcPct val="0"/>
              </a:spcAft>
              <a:defRPr>
                <a:solidFill>
                  <a:schemeClr val="tx1"/>
                </a:solidFill>
                <a:latin typeface="Verdana" pitchFamily="34" charset="0"/>
              </a:defRPr>
            </a:lvl6pPr>
            <a:lvl7pPr marL="2228850" indent="-171450" eaLnBrk="0" fontAlgn="base" hangingPunct="0">
              <a:spcBef>
                <a:spcPct val="0"/>
              </a:spcBef>
              <a:spcAft>
                <a:spcPct val="0"/>
              </a:spcAft>
              <a:defRPr>
                <a:solidFill>
                  <a:schemeClr val="tx1"/>
                </a:solidFill>
                <a:latin typeface="Verdana" pitchFamily="34" charset="0"/>
              </a:defRPr>
            </a:lvl7pPr>
            <a:lvl8pPr marL="2571750" indent="-171450" eaLnBrk="0" fontAlgn="base" hangingPunct="0">
              <a:spcBef>
                <a:spcPct val="0"/>
              </a:spcBef>
              <a:spcAft>
                <a:spcPct val="0"/>
              </a:spcAft>
              <a:defRPr>
                <a:solidFill>
                  <a:schemeClr val="tx1"/>
                </a:solidFill>
                <a:latin typeface="Verdana" pitchFamily="34" charset="0"/>
              </a:defRPr>
            </a:lvl8pPr>
            <a:lvl9pPr marL="2914650" indent="-171450" eaLnBrk="0" fontAlgn="base" hangingPunct="0">
              <a:spcBef>
                <a:spcPct val="0"/>
              </a:spcBef>
              <a:spcAft>
                <a:spcPct val="0"/>
              </a:spcAft>
              <a:defRPr>
                <a:solidFill>
                  <a:schemeClr val="tx1"/>
                </a:solidFill>
                <a:latin typeface="Verdana" pitchFamily="34" charset="0"/>
              </a:defRPr>
            </a:lvl9pPr>
          </a:lstStyle>
          <a:p>
            <a:pPr eaLnBrk="1" hangingPunct="1"/>
            <a:fld id="{89C10448-E7D3-4BBB-B395-2260FE40C501}" type="slidenum">
              <a:rPr lang="en-GB" smtClean="0"/>
              <a:pPr eaLnBrk="1" hangingPunct="1"/>
              <a:t>25</a:t>
            </a:fld>
            <a:endParaRPr lang="en-GB"/>
          </a:p>
        </p:txBody>
      </p:sp>
      <p:sp>
        <p:nvSpPr>
          <p:cNvPr id="30724" name="Rectangle 2"/>
          <p:cNvSpPr>
            <a:spLocks noGrp="1" noChangeArrowheads="1"/>
          </p:cNvSpPr>
          <p:nvPr>
            <p:ph type="title"/>
          </p:nvPr>
        </p:nvSpPr>
        <p:spPr/>
        <p:txBody>
          <a:bodyPr/>
          <a:lstStyle/>
          <a:p>
            <a:pPr eaLnBrk="1" hangingPunct="1"/>
            <a:r>
              <a:rPr lang="en-US"/>
              <a:t>Writing a </a:t>
            </a:r>
            <a:r>
              <a:rPr lang="en-US">
                <a:latin typeface="Comic Sans MS" pitchFamily="66" charset="0"/>
              </a:rPr>
              <a:t>‘</a:t>
            </a:r>
            <a:r>
              <a:rPr lang="en-US"/>
              <a:t>page 98 paper</a:t>
            </a:r>
            <a:r>
              <a:rPr lang="en-US">
                <a:latin typeface="Comic Sans MS" pitchFamily="66" charset="0"/>
              </a:rPr>
              <a:t>’</a:t>
            </a:r>
            <a:endParaRPr lang="en-US"/>
          </a:p>
        </p:txBody>
      </p:sp>
      <p:sp>
        <p:nvSpPr>
          <p:cNvPr id="30725" name="Rectangle 3"/>
          <p:cNvSpPr>
            <a:spLocks noGrp="1" noChangeArrowheads="1"/>
          </p:cNvSpPr>
          <p:nvPr>
            <p:ph type="body" idx="1"/>
          </p:nvPr>
        </p:nvSpPr>
        <p:spPr>
          <a:xfrm>
            <a:off x="755576" y="1556792"/>
            <a:ext cx="7632848" cy="4140350"/>
          </a:xfrm>
        </p:spPr>
        <p:txBody>
          <a:bodyPr>
            <a:normAutofit fontScale="85000" lnSpcReduction="20000"/>
          </a:bodyPr>
          <a:lstStyle/>
          <a:p>
            <a:pPr eaLnBrk="1" hangingPunct="1">
              <a:lnSpc>
                <a:spcPct val="95000"/>
              </a:lnSpc>
              <a:spcBef>
                <a:spcPct val="25000"/>
              </a:spcBef>
            </a:pPr>
            <a:r>
              <a:rPr lang="en-US" dirty="0"/>
              <a:t>My research question is </a:t>
            </a:r>
            <a:r>
              <a:rPr lang="en-US" dirty="0">
                <a:latin typeface="Comic Sans MS" pitchFamily="66" charset="0"/>
              </a:rPr>
              <a:t>…</a:t>
            </a:r>
            <a:r>
              <a:rPr lang="en-US" dirty="0"/>
              <a:t> </a:t>
            </a:r>
          </a:p>
          <a:p>
            <a:pPr eaLnBrk="1" hangingPunct="1">
              <a:lnSpc>
                <a:spcPct val="95000"/>
              </a:lnSpc>
              <a:spcBef>
                <a:spcPct val="25000"/>
              </a:spcBef>
            </a:pPr>
            <a:r>
              <a:rPr lang="en-US" dirty="0"/>
              <a:t>Researchers who have looked at this subject are </a:t>
            </a:r>
            <a:r>
              <a:rPr lang="en-US" dirty="0">
                <a:latin typeface="Comic Sans MS" pitchFamily="66" charset="0"/>
              </a:rPr>
              <a:t>…</a:t>
            </a:r>
            <a:r>
              <a:rPr lang="en-US" dirty="0"/>
              <a:t> </a:t>
            </a:r>
          </a:p>
          <a:p>
            <a:pPr eaLnBrk="1" hangingPunct="1">
              <a:lnSpc>
                <a:spcPct val="95000"/>
              </a:lnSpc>
              <a:spcBef>
                <a:spcPct val="25000"/>
              </a:spcBef>
            </a:pPr>
            <a:r>
              <a:rPr lang="en-US" dirty="0"/>
              <a:t>They argue that </a:t>
            </a:r>
            <a:r>
              <a:rPr lang="en-US" dirty="0">
                <a:latin typeface="Comic Sans MS" pitchFamily="66" charset="0"/>
              </a:rPr>
              <a:t>…</a:t>
            </a:r>
            <a:r>
              <a:rPr lang="en-US" dirty="0"/>
              <a:t> </a:t>
            </a:r>
          </a:p>
          <a:p>
            <a:pPr eaLnBrk="1" hangingPunct="1">
              <a:lnSpc>
                <a:spcPct val="95000"/>
              </a:lnSpc>
              <a:spcBef>
                <a:spcPct val="25000"/>
              </a:spcBef>
            </a:pPr>
            <a:r>
              <a:rPr lang="en-US" dirty="0"/>
              <a:t>Debate </a:t>
            </a:r>
            <a:r>
              <a:rPr lang="en-US" dirty="0" err="1"/>
              <a:t>centres</a:t>
            </a:r>
            <a:r>
              <a:rPr lang="en-US" dirty="0"/>
              <a:t> on the issue of </a:t>
            </a:r>
            <a:r>
              <a:rPr lang="en-US" dirty="0">
                <a:latin typeface="Comic Sans MS" pitchFamily="66" charset="0"/>
              </a:rPr>
              <a:t>…</a:t>
            </a:r>
            <a:r>
              <a:rPr lang="en-US" dirty="0"/>
              <a:t> </a:t>
            </a:r>
          </a:p>
          <a:p>
            <a:pPr eaLnBrk="1" hangingPunct="1">
              <a:lnSpc>
                <a:spcPct val="95000"/>
              </a:lnSpc>
              <a:spcBef>
                <a:spcPct val="25000"/>
              </a:spcBef>
            </a:pPr>
            <a:r>
              <a:rPr lang="en-US" dirty="0"/>
              <a:t>There is work to be done on </a:t>
            </a:r>
            <a:r>
              <a:rPr lang="en-US" dirty="0">
                <a:latin typeface="Comic Sans MS" pitchFamily="66" charset="0"/>
              </a:rPr>
              <a:t>…</a:t>
            </a:r>
            <a:r>
              <a:rPr lang="en-US" dirty="0"/>
              <a:t> </a:t>
            </a:r>
          </a:p>
          <a:p>
            <a:pPr eaLnBrk="1" hangingPunct="1">
              <a:lnSpc>
                <a:spcPct val="95000"/>
              </a:lnSpc>
              <a:spcBef>
                <a:spcPct val="25000"/>
              </a:spcBef>
            </a:pPr>
            <a:r>
              <a:rPr lang="en-US" dirty="0"/>
              <a:t>My research is closest to that of X in that </a:t>
            </a:r>
            <a:r>
              <a:rPr lang="en-US" dirty="0">
                <a:latin typeface="Comic Sans MS" pitchFamily="66" charset="0"/>
              </a:rPr>
              <a:t>…</a:t>
            </a:r>
            <a:r>
              <a:rPr lang="en-US" dirty="0"/>
              <a:t> </a:t>
            </a:r>
          </a:p>
          <a:p>
            <a:pPr eaLnBrk="1" hangingPunct="1">
              <a:lnSpc>
                <a:spcPct val="95000"/>
              </a:lnSpc>
              <a:spcBef>
                <a:spcPct val="25000"/>
              </a:spcBef>
            </a:pPr>
            <a:r>
              <a:rPr lang="en-US" dirty="0"/>
              <a:t>My contribution will be </a:t>
            </a:r>
            <a:r>
              <a:rPr lang="en-US" dirty="0">
                <a:latin typeface="Comic Sans MS" pitchFamily="66" charset="0"/>
              </a:rPr>
              <a:t>…</a:t>
            </a:r>
            <a:r>
              <a:rPr lang="en-US" dirty="0"/>
              <a:t> </a:t>
            </a:r>
          </a:p>
          <a:p>
            <a:pPr marL="0" indent="0" algn="r">
              <a:lnSpc>
                <a:spcPct val="95000"/>
              </a:lnSpc>
              <a:spcBef>
                <a:spcPct val="25000"/>
              </a:spcBef>
              <a:buNone/>
            </a:pPr>
            <a:r>
              <a:rPr lang="en-US" dirty="0"/>
              <a:t>Murray (2006, p. 104)</a:t>
            </a:r>
          </a:p>
          <a:p>
            <a:pPr algn="r" eaLnBrk="1" hangingPunct="1">
              <a:lnSpc>
                <a:spcPct val="95000"/>
              </a:lnSpc>
              <a:spcBef>
                <a:spcPct val="25000"/>
              </a:spcBef>
              <a:buFont typeface="Wingdings" pitchFamily="2" charset="2"/>
              <a:buNone/>
            </a:pPr>
            <a:endParaRPr lang="en-US" sz="1050" dirty="0"/>
          </a:p>
          <a:p>
            <a:pPr algn="r" eaLnBrk="1" hangingPunct="1">
              <a:lnSpc>
                <a:spcPct val="95000"/>
              </a:lnSpc>
              <a:spcBef>
                <a:spcPct val="25000"/>
              </a:spcBef>
              <a:buFont typeface="Wingdings" pitchFamily="2" charset="2"/>
              <a:buNone/>
            </a:pPr>
            <a:endParaRPr lang="en-US" sz="1050" dirty="0"/>
          </a:p>
          <a:p>
            <a:pPr algn="r" eaLnBrk="1" hangingPunct="1">
              <a:lnSpc>
                <a:spcPct val="95000"/>
              </a:lnSpc>
              <a:spcBef>
                <a:spcPct val="25000"/>
              </a:spcBef>
              <a:buFont typeface="Wingdings" pitchFamily="2" charset="2"/>
              <a:buNone/>
            </a:pPr>
            <a:r>
              <a:rPr lang="en-US" sz="1600" dirty="0"/>
              <a:t>Murray, R. (2006). </a:t>
            </a:r>
            <a:r>
              <a:rPr lang="en-US" sz="1600" i="1" dirty="0"/>
              <a:t>How to Write a Thesis</a:t>
            </a:r>
            <a:r>
              <a:rPr lang="en-US" sz="1600" dirty="0"/>
              <a:t>, 2</a:t>
            </a:r>
            <a:r>
              <a:rPr lang="en-US" sz="1600" baseline="30000" dirty="0"/>
              <a:t>nd</a:t>
            </a:r>
            <a:r>
              <a:rPr lang="en-US" sz="1600" dirty="0"/>
              <a:t> Edition. Maidenhead: Open University Press</a:t>
            </a:r>
          </a:p>
        </p:txBody>
      </p:sp>
    </p:spTree>
    <p:extLst>
      <p:ext uri="{BB962C8B-B14F-4D97-AF65-F5344CB8AC3E}">
        <p14:creationId xmlns:p14="http://schemas.microsoft.com/office/powerpoint/2010/main" val="139725970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58898-78FA-49F9-B6C0-285D0EB0B9E8}"/>
              </a:ext>
            </a:extLst>
          </p:cNvPr>
          <p:cNvSpPr>
            <a:spLocks noGrp="1"/>
          </p:cNvSpPr>
          <p:nvPr>
            <p:ph type="title"/>
          </p:nvPr>
        </p:nvSpPr>
        <p:spPr/>
        <p:txBody>
          <a:bodyPr/>
          <a:lstStyle/>
          <a:p>
            <a:r>
              <a:rPr lang="en-IE" dirty="0"/>
              <a:t>Assessing the situation</a:t>
            </a:r>
          </a:p>
        </p:txBody>
      </p:sp>
      <p:sp>
        <p:nvSpPr>
          <p:cNvPr id="3" name="Content Placeholder 2">
            <a:extLst>
              <a:ext uri="{FF2B5EF4-FFF2-40B4-BE49-F238E27FC236}">
                <a16:creationId xmlns:a16="http://schemas.microsoft.com/office/drawing/2014/main" id="{EDB482A7-15A7-4355-B02F-CA9AE03FB0BD}"/>
              </a:ext>
            </a:extLst>
          </p:cNvPr>
          <p:cNvSpPr>
            <a:spLocks noGrp="1"/>
          </p:cNvSpPr>
          <p:nvPr>
            <p:ph idx="1"/>
          </p:nvPr>
        </p:nvSpPr>
        <p:spPr/>
        <p:txBody>
          <a:bodyPr>
            <a:normAutofit fontScale="92500" lnSpcReduction="10000"/>
          </a:bodyPr>
          <a:lstStyle/>
          <a:p>
            <a:r>
              <a:rPr lang="en-IE" dirty="0"/>
              <a:t>Good writers do this at the beginning of their process to get a sense of what they’re in for, what’s involved.</a:t>
            </a:r>
          </a:p>
          <a:p>
            <a:r>
              <a:rPr lang="en-IE" dirty="0"/>
              <a:t>Aristotle would organise the assessment of the writing situation around five topics:</a:t>
            </a:r>
          </a:p>
          <a:p>
            <a:pPr lvl="1"/>
            <a:r>
              <a:rPr lang="en-IE" dirty="0"/>
              <a:t>The occasion for writing</a:t>
            </a:r>
          </a:p>
          <a:p>
            <a:pPr lvl="1"/>
            <a:r>
              <a:rPr lang="en-IE" dirty="0"/>
              <a:t>The topic</a:t>
            </a:r>
          </a:p>
          <a:p>
            <a:pPr lvl="1"/>
            <a:r>
              <a:rPr lang="en-IE" dirty="0"/>
              <a:t>The audience</a:t>
            </a:r>
          </a:p>
          <a:p>
            <a:pPr lvl="1"/>
            <a:r>
              <a:rPr lang="en-IE" dirty="0"/>
              <a:t>The purpose</a:t>
            </a:r>
          </a:p>
          <a:p>
            <a:pPr lvl="1"/>
            <a:r>
              <a:rPr lang="en-IE" dirty="0"/>
              <a:t>The writer</a:t>
            </a:r>
          </a:p>
        </p:txBody>
      </p:sp>
    </p:spTree>
    <p:extLst>
      <p:ext uri="{BB962C8B-B14F-4D97-AF65-F5344CB8AC3E}">
        <p14:creationId xmlns:p14="http://schemas.microsoft.com/office/powerpoint/2010/main" val="1290386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7FECD-F1B1-43CD-942E-4E464E47F86A}"/>
              </a:ext>
            </a:extLst>
          </p:cNvPr>
          <p:cNvSpPr>
            <a:spLocks noGrp="1"/>
          </p:cNvSpPr>
          <p:nvPr>
            <p:ph type="title"/>
          </p:nvPr>
        </p:nvSpPr>
        <p:spPr/>
        <p:txBody>
          <a:bodyPr/>
          <a:lstStyle/>
          <a:p>
            <a:r>
              <a:rPr lang="en-IE" dirty="0">
                <a:hlinkClick r:id="rId3"/>
              </a:rPr>
              <a:t>From the FAHSS</a:t>
            </a:r>
            <a:endParaRPr lang="en-IE" dirty="0"/>
          </a:p>
        </p:txBody>
      </p:sp>
      <p:sp>
        <p:nvSpPr>
          <p:cNvPr id="3" name="Content Placeholder 2">
            <a:extLst>
              <a:ext uri="{FF2B5EF4-FFF2-40B4-BE49-F238E27FC236}">
                <a16:creationId xmlns:a16="http://schemas.microsoft.com/office/drawing/2014/main" id="{8FB258F0-26B9-48EA-82D6-DB23B382918B}"/>
              </a:ext>
            </a:extLst>
          </p:cNvPr>
          <p:cNvSpPr>
            <a:spLocks noGrp="1"/>
          </p:cNvSpPr>
          <p:nvPr>
            <p:ph idx="1"/>
          </p:nvPr>
        </p:nvSpPr>
        <p:spPr/>
        <p:txBody>
          <a:bodyPr>
            <a:normAutofit fontScale="77500" lnSpcReduction="20000"/>
          </a:bodyPr>
          <a:lstStyle/>
          <a:p>
            <a:pPr marL="0" indent="0">
              <a:buNone/>
            </a:pPr>
            <a:r>
              <a:rPr lang="en-IE" dirty="0"/>
              <a:t>The Final Year Project (FYP) is a distinctive feature of University of Limerick undergraduate experience. The FYP presents you with an opportunity for both personal and academic development. It is probably the longest and most focused piece of research that you will undertake in your degree, and it plays an important part in determining the final award classification.</a:t>
            </a:r>
          </a:p>
          <a:p>
            <a:pPr marL="0" indent="0">
              <a:buNone/>
            </a:pPr>
            <a:endParaRPr lang="en-IE" dirty="0"/>
          </a:p>
          <a:p>
            <a:pPr marL="0" indent="0">
              <a:buNone/>
            </a:pPr>
            <a:r>
              <a:rPr lang="en-IE" dirty="0"/>
              <a:t>The FYP is a student-driven learning experience, and it gives you the opportunity to study a topic of your own choosing in depth and at a point when you are reaching academic maturity. A successful FYP combines the skills of acquiring, managing and critically analysing information with those of planning, collating and communicating.</a:t>
            </a:r>
          </a:p>
        </p:txBody>
      </p:sp>
    </p:spTree>
    <p:extLst>
      <p:ext uri="{BB962C8B-B14F-4D97-AF65-F5344CB8AC3E}">
        <p14:creationId xmlns:p14="http://schemas.microsoft.com/office/powerpoint/2010/main" val="814807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4F427-00B4-4FE9-B615-FA971FC537C0}"/>
              </a:ext>
            </a:extLst>
          </p:cNvPr>
          <p:cNvSpPr>
            <a:spLocks noGrp="1"/>
          </p:cNvSpPr>
          <p:nvPr>
            <p:ph type="title"/>
          </p:nvPr>
        </p:nvSpPr>
        <p:spPr/>
        <p:txBody>
          <a:bodyPr/>
          <a:lstStyle/>
          <a:p>
            <a:r>
              <a:rPr lang="en-IE" dirty="0"/>
              <a:t>The Occasion: The FYP</a:t>
            </a:r>
          </a:p>
        </p:txBody>
      </p:sp>
      <p:sp>
        <p:nvSpPr>
          <p:cNvPr id="3" name="Content Placeholder 2">
            <a:extLst>
              <a:ext uri="{FF2B5EF4-FFF2-40B4-BE49-F238E27FC236}">
                <a16:creationId xmlns:a16="http://schemas.microsoft.com/office/drawing/2014/main" id="{D3AFEE21-2453-44F3-BFAE-78F8E57D0F34}"/>
              </a:ext>
            </a:extLst>
          </p:cNvPr>
          <p:cNvSpPr>
            <a:spLocks noGrp="1"/>
          </p:cNvSpPr>
          <p:nvPr>
            <p:ph idx="1"/>
          </p:nvPr>
        </p:nvSpPr>
        <p:spPr/>
        <p:txBody>
          <a:bodyPr>
            <a:normAutofit fontScale="70000" lnSpcReduction="20000"/>
          </a:bodyPr>
          <a:lstStyle/>
          <a:p>
            <a:r>
              <a:rPr lang="en-IE" dirty="0"/>
              <a:t>The FYP is </a:t>
            </a:r>
            <a:r>
              <a:rPr lang="en-IE" b="1" dirty="0"/>
              <a:t>an academic research project </a:t>
            </a:r>
            <a:r>
              <a:rPr lang="en-IE" dirty="0"/>
              <a:t>on which the student reports.</a:t>
            </a:r>
          </a:p>
          <a:p>
            <a:r>
              <a:rPr lang="en-IE" dirty="0"/>
              <a:t>A good FYP </a:t>
            </a:r>
            <a:r>
              <a:rPr lang="en-IE" b="1" dirty="0"/>
              <a:t>demonstrates the author’s ability to </a:t>
            </a:r>
            <a:r>
              <a:rPr lang="en-IE" dirty="0"/>
              <a:t>: </a:t>
            </a:r>
          </a:p>
          <a:p>
            <a:pPr lvl="1"/>
            <a:r>
              <a:rPr lang="en-IE" b="1" dirty="0"/>
              <a:t>identify relevant issues in the field,</a:t>
            </a:r>
          </a:p>
          <a:p>
            <a:pPr lvl="1"/>
            <a:r>
              <a:rPr lang="en-IE" b="1" dirty="0"/>
              <a:t>research the work that has already been done on the issue identified and summarise that work in a coherent, logical way,</a:t>
            </a:r>
          </a:p>
          <a:p>
            <a:pPr lvl="1"/>
            <a:r>
              <a:rPr lang="en-IE" b="1" dirty="0"/>
              <a:t>develop a method of inquiry that is appropriate for the questions asked,</a:t>
            </a:r>
          </a:p>
          <a:p>
            <a:pPr lvl="1"/>
            <a:r>
              <a:rPr lang="en-IE" b="1" dirty="0"/>
              <a:t>execute the inquiry and analyse the findings,</a:t>
            </a:r>
          </a:p>
          <a:p>
            <a:pPr lvl="1"/>
            <a:r>
              <a:rPr lang="en-IE" b="1" dirty="0"/>
              <a:t>discuss the findings in the context of what was learned from consulting both the literature and what has been learned in the past four years in the author’s discipline,</a:t>
            </a:r>
          </a:p>
          <a:p>
            <a:pPr lvl="1"/>
            <a:r>
              <a:rPr lang="en-IE" b="1" dirty="0"/>
              <a:t>come to conclusions that are consistent with what has already been established in the literature, what the findings revealed and what has been learned over the course of the programme.</a:t>
            </a:r>
          </a:p>
          <a:p>
            <a:endParaRPr lang="en-IE" dirty="0"/>
          </a:p>
        </p:txBody>
      </p:sp>
    </p:spTree>
    <p:extLst>
      <p:ext uri="{BB962C8B-B14F-4D97-AF65-F5344CB8AC3E}">
        <p14:creationId xmlns:p14="http://schemas.microsoft.com/office/powerpoint/2010/main" val="2581379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3D7C8-1F67-417E-8990-31CE7FA64FA6}"/>
              </a:ext>
            </a:extLst>
          </p:cNvPr>
          <p:cNvSpPr>
            <a:spLocks noGrp="1"/>
          </p:cNvSpPr>
          <p:nvPr>
            <p:ph type="title"/>
          </p:nvPr>
        </p:nvSpPr>
        <p:spPr/>
        <p:txBody>
          <a:bodyPr>
            <a:normAutofit fontScale="90000"/>
          </a:bodyPr>
          <a:lstStyle/>
          <a:p>
            <a:r>
              <a:rPr lang="en-IE" dirty="0"/>
              <a:t>Research in an Academic Context (1)</a:t>
            </a:r>
          </a:p>
        </p:txBody>
      </p:sp>
      <p:sp>
        <p:nvSpPr>
          <p:cNvPr id="3" name="Content Placeholder 2">
            <a:extLst>
              <a:ext uri="{FF2B5EF4-FFF2-40B4-BE49-F238E27FC236}">
                <a16:creationId xmlns:a16="http://schemas.microsoft.com/office/drawing/2014/main" id="{2C49460D-AEFD-43C3-96C1-EBB80E1EDC50}"/>
              </a:ext>
            </a:extLst>
          </p:cNvPr>
          <p:cNvSpPr>
            <a:spLocks noGrp="1"/>
          </p:cNvSpPr>
          <p:nvPr>
            <p:ph idx="1"/>
          </p:nvPr>
        </p:nvSpPr>
        <p:spPr/>
        <p:txBody>
          <a:bodyPr/>
          <a:lstStyle/>
          <a:p>
            <a:r>
              <a:rPr lang="en-IE" dirty="0"/>
              <a:t>Two typical activities of academic researchers:</a:t>
            </a:r>
          </a:p>
          <a:p>
            <a:pPr marL="0" indent="0">
              <a:buNone/>
            </a:pPr>
            <a:endParaRPr lang="en-IE" dirty="0"/>
          </a:p>
          <a:p>
            <a:pPr lvl="1"/>
            <a:r>
              <a:rPr lang="en-IE" dirty="0"/>
              <a:t>Taking a position on a point of contention, or</a:t>
            </a:r>
          </a:p>
          <a:p>
            <a:pPr marL="457200" lvl="1" indent="0">
              <a:buNone/>
            </a:pPr>
            <a:endParaRPr lang="en-IE" dirty="0"/>
          </a:p>
          <a:p>
            <a:pPr lvl="1"/>
            <a:r>
              <a:rPr lang="en-IE" dirty="0"/>
              <a:t>Filling a gap in the field of knowledge</a:t>
            </a:r>
          </a:p>
          <a:p>
            <a:pPr lvl="1"/>
            <a:endParaRPr lang="en-IE" dirty="0"/>
          </a:p>
        </p:txBody>
      </p:sp>
    </p:spTree>
    <p:extLst>
      <p:ext uri="{BB962C8B-B14F-4D97-AF65-F5344CB8AC3E}">
        <p14:creationId xmlns:p14="http://schemas.microsoft.com/office/powerpoint/2010/main" val="878321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40412-E65B-4757-B574-99676F69856C}"/>
              </a:ext>
            </a:extLst>
          </p:cNvPr>
          <p:cNvSpPr>
            <a:spLocks noGrp="1"/>
          </p:cNvSpPr>
          <p:nvPr>
            <p:ph type="title"/>
          </p:nvPr>
        </p:nvSpPr>
        <p:spPr/>
        <p:txBody>
          <a:bodyPr>
            <a:normAutofit fontScale="90000"/>
          </a:bodyPr>
          <a:lstStyle/>
          <a:p>
            <a:r>
              <a:rPr lang="en-IE" dirty="0"/>
              <a:t>Research in an Academic Context (2)</a:t>
            </a:r>
          </a:p>
        </p:txBody>
      </p:sp>
      <p:sp>
        <p:nvSpPr>
          <p:cNvPr id="3" name="Content Placeholder 2">
            <a:extLst>
              <a:ext uri="{FF2B5EF4-FFF2-40B4-BE49-F238E27FC236}">
                <a16:creationId xmlns:a16="http://schemas.microsoft.com/office/drawing/2014/main" id="{2F6FB5FB-057A-4FDF-A4C7-C8556EAC0C03}"/>
              </a:ext>
            </a:extLst>
          </p:cNvPr>
          <p:cNvSpPr>
            <a:spLocks noGrp="1"/>
          </p:cNvSpPr>
          <p:nvPr>
            <p:ph idx="1"/>
          </p:nvPr>
        </p:nvSpPr>
        <p:spPr/>
        <p:txBody>
          <a:bodyPr/>
          <a:lstStyle/>
          <a:p>
            <a:endParaRPr lang="en-IE" dirty="0"/>
          </a:p>
          <a:p>
            <a:r>
              <a:rPr lang="en-IE" dirty="0"/>
              <a:t>The inquiry can take a number of typical forms:</a:t>
            </a:r>
          </a:p>
          <a:p>
            <a:endParaRPr lang="en-IE" dirty="0"/>
          </a:p>
          <a:p>
            <a:pPr lvl="1"/>
            <a:r>
              <a:rPr lang="en-IE" dirty="0"/>
              <a:t>Claim </a:t>
            </a:r>
            <a:r>
              <a:rPr lang="en-IE" dirty="0">
                <a:sym typeface="Wingdings" panose="05000000000000000000" pitchFamily="2" charset="2"/>
              </a:rPr>
              <a:t> Defence</a:t>
            </a:r>
          </a:p>
          <a:p>
            <a:pPr lvl="1"/>
            <a:r>
              <a:rPr lang="en-IE" dirty="0">
                <a:sym typeface="Wingdings" panose="05000000000000000000" pitchFamily="2" charset="2"/>
              </a:rPr>
              <a:t>Question  Answer</a:t>
            </a:r>
          </a:p>
          <a:p>
            <a:pPr lvl="1"/>
            <a:r>
              <a:rPr lang="en-IE" dirty="0">
                <a:sym typeface="Wingdings" panose="05000000000000000000" pitchFamily="2" charset="2"/>
              </a:rPr>
              <a:t>Problem  Solution</a:t>
            </a:r>
          </a:p>
          <a:p>
            <a:pPr lvl="1"/>
            <a:r>
              <a:rPr lang="en-IE" dirty="0">
                <a:sym typeface="Wingdings" panose="05000000000000000000" pitchFamily="2" charset="2"/>
              </a:rPr>
              <a:t>Hypothesis  Test  Affirmation/Negation</a:t>
            </a:r>
            <a:endParaRPr lang="en-IE" dirty="0"/>
          </a:p>
          <a:p>
            <a:pPr marL="342900" lvl="1" indent="0">
              <a:buNone/>
            </a:pPr>
            <a:endParaRPr lang="en-IE" dirty="0"/>
          </a:p>
        </p:txBody>
      </p:sp>
    </p:spTree>
    <p:extLst>
      <p:ext uri="{BB962C8B-B14F-4D97-AF65-F5344CB8AC3E}">
        <p14:creationId xmlns:p14="http://schemas.microsoft.com/office/powerpoint/2010/main" val="3448316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FA94-925F-4EA8-B93F-0568791C36CA}"/>
              </a:ext>
            </a:extLst>
          </p:cNvPr>
          <p:cNvSpPr>
            <a:spLocks noGrp="1"/>
          </p:cNvSpPr>
          <p:nvPr>
            <p:ph type="title"/>
          </p:nvPr>
        </p:nvSpPr>
        <p:spPr/>
        <p:txBody>
          <a:bodyPr>
            <a:normAutofit fontScale="90000"/>
          </a:bodyPr>
          <a:lstStyle/>
          <a:p>
            <a:r>
              <a:rPr lang="en-IE" dirty="0"/>
              <a:t>Research in an Academic Context (3)</a:t>
            </a:r>
          </a:p>
        </p:txBody>
      </p:sp>
      <p:sp>
        <p:nvSpPr>
          <p:cNvPr id="3" name="Content Placeholder 2">
            <a:extLst>
              <a:ext uri="{FF2B5EF4-FFF2-40B4-BE49-F238E27FC236}">
                <a16:creationId xmlns:a16="http://schemas.microsoft.com/office/drawing/2014/main" id="{76C899AB-C0BA-4DA2-815F-BD7E45E7B61C}"/>
              </a:ext>
            </a:extLst>
          </p:cNvPr>
          <p:cNvSpPr>
            <a:spLocks noGrp="1"/>
          </p:cNvSpPr>
          <p:nvPr>
            <p:ph idx="1"/>
          </p:nvPr>
        </p:nvSpPr>
        <p:spPr/>
        <p:txBody>
          <a:bodyPr>
            <a:normAutofit fontScale="77500" lnSpcReduction="20000"/>
          </a:bodyPr>
          <a:lstStyle/>
          <a:p>
            <a:r>
              <a:rPr lang="en-IE" dirty="0"/>
              <a:t>It is not only about what you know, but also about whether you have demonstrated that you are a good scholar…a good scientist.</a:t>
            </a:r>
          </a:p>
          <a:p>
            <a:r>
              <a:rPr lang="en-IE" dirty="0"/>
              <a:t>Good science gets to the bottom of things: they choose problems that are difficult to solve, questions that may even be unanswerable—still, they try to understand the nature of things.</a:t>
            </a:r>
          </a:p>
          <a:p>
            <a:r>
              <a:rPr lang="en-IE" dirty="0"/>
              <a:t>The goal of the research is not about being right, it’s about coming to know the nature of things through sound, methodical inquiry leading to supportable, reasoned conclusions about the world and how it works</a:t>
            </a:r>
          </a:p>
          <a:p>
            <a:pPr marL="342900" lvl="1" indent="0">
              <a:buNone/>
            </a:pPr>
            <a:r>
              <a:rPr lang="en-IE" dirty="0"/>
              <a:t>—consequently, hypotheses tested and negated are as valuable as hypotheses tested and affirmed.</a:t>
            </a:r>
          </a:p>
          <a:p>
            <a:endParaRPr lang="en-IE" dirty="0"/>
          </a:p>
        </p:txBody>
      </p:sp>
    </p:spTree>
    <p:extLst>
      <p:ext uri="{BB962C8B-B14F-4D97-AF65-F5344CB8AC3E}">
        <p14:creationId xmlns:p14="http://schemas.microsoft.com/office/powerpoint/2010/main" val="3954997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1CE43-385F-4E39-A381-5B185D880374}"/>
              </a:ext>
            </a:extLst>
          </p:cNvPr>
          <p:cNvSpPr>
            <a:spLocks noGrp="1"/>
          </p:cNvSpPr>
          <p:nvPr>
            <p:ph type="title"/>
          </p:nvPr>
        </p:nvSpPr>
        <p:spPr/>
        <p:txBody>
          <a:bodyPr/>
          <a:lstStyle/>
          <a:p>
            <a:r>
              <a:rPr lang="en-IE" dirty="0"/>
              <a:t>More about the context </a:t>
            </a:r>
          </a:p>
        </p:txBody>
      </p:sp>
      <p:sp>
        <p:nvSpPr>
          <p:cNvPr id="3" name="Content Placeholder 2">
            <a:extLst>
              <a:ext uri="{FF2B5EF4-FFF2-40B4-BE49-F238E27FC236}">
                <a16:creationId xmlns:a16="http://schemas.microsoft.com/office/drawing/2014/main" id="{BD5A3B66-D1B2-4FF5-8529-0500A9410569}"/>
              </a:ext>
            </a:extLst>
          </p:cNvPr>
          <p:cNvSpPr>
            <a:spLocks noGrp="1"/>
          </p:cNvSpPr>
          <p:nvPr>
            <p:ph idx="1"/>
          </p:nvPr>
        </p:nvSpPr>
        <p:spPr/>
        <p:txBody>
          <a:bodyPr>
            <a:normAutofit fontScale="92500" lnSpcReduction="20000"/>
          </a:bodyPr>
          <a:lstStyle/>
          <a:p>
            <a:r>
              <a:rPr lang="en-IE" dirty="0"/>
              <a:t>How many words do you need to write? (space) </a:t>
            </a:r>
          </a:p>
          <a:p>
            <a:r>
              <a:rPr lang="en-IE" dirty="0"/>
              <a:t>What is due? When? (time) </a:t>
            </a:r>
          </a:p>
          <a:p>
            <a:pPr lvl="1"/>
            <a:r>
              <a:rPr lang="en-IE" dirty="0"/>
              <a:t>–both crucial to know for planning purposes</a:t>
            </a:r>
          </a:p>
          <a:p>
            <a:r>
              <a:rPr lang="en-IE" dirty="0"/>
              <a:t>What do people in your field argue about?</a:t>
            </a:r>
          </a:p>
          <a:p>
            <a:r>
              <a:rPr lang="en-IE" dirty="0"/>
              <a:t>What are their values? E.g. What constitutes knowledge? Who has access to it?</a:t>
            </a:r>
          </a:p>
          <a:p>
            <a:r>
              <a:rPr lang="en-IE" dirty="0"/>
              <a:t>How do they support their claims or evidence their conclusions?</a:t>
            </a:r>
          </a:p>
          <a:p>
            <a:r>
              <a:rPr lang="en-IE" dirty="0"/>
              <a:t>Who are the experts in your area? The major leaguers? </a:t>
            </a:r>
          </a:p>
          <a:p>
            <a:pPr lvl="1"/>
            <a:endParaRPr lang="en-IE" dirty="0"/>
          </a:p>
          <a:p>
            <a:pPr lvl="1"/>
            <a:endParaRPr lang="en-IE" dirty="0"/>
          </a:p>
        </p:txBody>
      </p:sp>
    </p:spTree>
    <p:extLst>
      <p:ext uri="{BB962C8B-B14F-4D97-AF65-F5344CB8AC3E}">
        <p14:creationId xmlns:p14="http://schemas.microsoft.com/office/powerpoint/2010/main" val="1633807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1607</TotalTime>
  <Words>2184</Words>
  <Application>Microsoft Office PowerPoint</Application>
  <PresentationFormat>On-screen Show (4:3)</PresentationFormat>
  <Paragraphs>214</Paragraphs>
  <Slides>25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Comic Sans MS</vt:lpstr>
      <vt:lpstr>Verdana</vt:lpstr>
      <vt:lpstr>Wingdings</vt:lpstr>
      <vt:lpstr>Office Theme</vt:lpstr>
      <vt:lpstr>FYP Research: Defining a Project</vt:lpstr>
      <vt:lpstr>Organisation of the talk today</vt:lpstr>
      <vt:lpstr>Assessing the situation</vt:lpstr>
      <vt:lpstr>From the FAHSS</vt:lpstr>
      <vt:lpstr>The Occasion: The FYP</vt:lpstr>
      <vt:lpstr>Research in an Academic Context (1)</vt:lpstr>
      <vt:lpstr>Research in an Academic Context (2)</vt:lpstr>
      <vt:lpstr>Research in an Academic Context (3)</vt:lpstr>
      <vt:lpstr>More about the context </vt:lpstr>
      <vt:lpstr>The Research Brief (Week 9)</vt:lpstr>
      <vt:lpstr>Research Brief (Week 9)</vt:lpstr>
      <vt:lpstr>Submission of title and brief</vt:lpstr>
      <vt:lpstr>The Research Proposal (Week 13)</vt:lpstr>
      <vt:lpstr>The Topic</vt:lpstr>
      <vt:lpstr>Thesis Statement</vt:lpstr>
      <vt:lpstr>The Audience</vt:lpstr>
      <vt:lpstr>Your Purpose</vt:lpstr>
      <vt:lpstr>The Writer</vt:lpstr>
      <vt:lpstr>A Writer’s Process (1)</vt:lpstr>
      <vt:lpstr>A Writer’s Process (2)</vt:lpstr>
      <vt:lpstr>A Writer’s Process (3)</vt:lpstr>
      <vt:lpstr>A Writer’s Process (4)</vt:lpstr>
      <vt:lpstr>Strategies</vt:lpstr>
      <vt:lpstr>Writing to prompts (Murray 2005)</vt:lpstr>
      <vt:lpstr>Writing a ‘page 98 paper’</vt:lpstr>
    </vt:vector>
  </TitlesOfParts>
  <Company>University of Limerick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FYP Research Skills Module: Defining a Project</dc:title>
  <dc:creator>ULStaff</dc:creator>
  <cp:lastModifiedBy>Lawrence.Cleary</cp:lastModifiedBy>
  <cp:revision>28</cp:revision>
  <dcterms:created xsi:type="dcterms:W3CDTF">2012-02-13T14:39:25Z</dcterms:created>
  <dcterms:modified xsi:type="dcterms:W3CDTF">2019-02-26T11:38:59Z</dcterms:modified>
</cp:coreProperties>
</file>